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151876" y="0"/>
            <a:ext cx="992124"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10540" y="254000"/>
            <a:ext cx="8122919" cy="1410335"/>
          </a:xfrm>
          <a:prstGeom prst="rect">
            <a:avLst/>
          </a:prstGeom>
        </p:spPr>
        <p:txBody>
          <a:bodyPr wrap="square" lIns="0" tIns="0" rIns="0" bIns="0">
            <a:spAutoFit/>
          </a:bodyPr>
          <a:lstStyle>
            <a:lvl1pPr>
              <a:defRPr sz="20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523240" y="2989910"/>
            <a:ext cx="6918325" cy="2757804"/>
          </a:xfrm>
          <a:prstGeom prst="rect">
            <a:avLst/>
          </a:prstGeom>
        </p:spPr>
        <p:txBody>
          <a:bodyPr wrap="square" lIns="0" tIns="0" rIns="0" bIns="0">
            <a:spAutoFit/>
          </a:bodyPr>
          <a:lstStyle>
            <a:lvl1pPr>
              <a:defRPr sz="24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48.png"/><Relationship Id="rId4" Type="http://schemas.openxmlformats.org/officeDocument/2006/relationships/image" Target="../media/image15.png"/></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6.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47.png"/><Relationship Id="rId1" Type="http://schemas.openxmlformats.org/officeDocument/2006/relationships/slideLayout" Target="../slideLayouts/slideLayout5.xml"/><Relationship Id="rId5" Type="http://schemas.openxmlformats.org/officeDocument/2006/relationships/image" Target="../media/image248.jpg"/><Relationship Id="rId4" Type="http://schemas.openxmlformats.org/officeDocument/2006/relationships/image" Target="../media/image16.png"/></Relationships>
</file>

<file path=ppt/slides/_rels/slide102.xml.rels><?xml version="1.0" encoding="UTF-8" standalone="yes"?>
<Relationships xmlns="http://schemas.openxmlformats.org/package/2006/relationships"><Relationship Id="rId8" Type="http://schemas.openxmlformats.org/officeDocument/2006/relationships/image" Target="../media/image255.png"/><Relationship Id="rId3" Type="http://schemas.openxmlformats.org/officeDocument/2006/relationships/image" Target="../media/image250.png"/><Relationship Id="rId7" Type="http://schemas.openxmlformats.org/officeDocument/2006/relationships/image" Target="../media/image254.png"/><Relationship Id="rId2" Type="http://schemas.openxmlformats.org/officeDocument/2006/relationships/image" Target="../media/image249.png"/><Relationship Id="rId1" Type="http://schemas.openxmlformats.org/officeDocument/2006/relationships/slideLayout" Target="../slideLayouts/slideLayout5.xml"/><Relationship Id="rId6" Type="http://schemas.openxmlformats.org/officeDocument/2006/relationships/image" Target="../media/image253.png"/><Relationship Id="rId5" Type="http://schemas.openxmlformats.org/officeDocument/2006/relationships/image" Target="../media/image252.png"/><Relationship Id="rId10" Type="http://schemas.openxmlformats.org/officeDocument/2006/relationships/image" Target="../media/image257.png"/><Relationship Id="rId4" Type="http://schemas.openxmlformats.org/officeDocument/2006/relationships/image" Target="../media/image251.png"/><Relationship Id="rId9" Type="http://schemas.openxmlformats.org/officeDocument/2006/relationships/image" Target="../media/image256.png"/></Relationships>
</file>

<file path=ppt/slides/_rels/slide10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4.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218.png"/><Relationship Id="rId7" Type="http://schemas.openxmlformats.org/officeDocument/2006/relationships/image" Target="../media/image260.png"/><Relationship Id="rId2" Type="http://schemas.openxmlformats.org/officeDocument/2006/relationships/image" Target="../media/image258.png"/><Relationship Id="rId1" Type="http://schemas.openxmlformats.org/officeDocument/2006/relationships/slideLayout" Target="../slideLayouts/slideLayout5.xml"/><Relationship Id="rId6" Type="http://schemas.openxmlformats.org/officeDocument/2006/relationships/image" Target="../media/image259.png"/><Relationship Id="rId5" Type="http://schemas.openxmlformats.org/officeDocument/2006/relationships/image" Target="../media/image58.png"/><Relationship Id="rId4" Type="http://schemas.openxmlformats.org/officeDocument/2006/relationships/image" Target="../media/image80.png"/></Relationships>
</file>

<file path=ppt/slides/_rels/slide10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61.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48.png"/></Relationships>
</file>

<file path=ppt/slides/_rels/slide10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63.png"/><Relationship Id="rId7" Type="http://schemas.openxmlformats.org/officeDocument/2006/relationships/image" Target="../media/image20.png"/><Relationship Id="rId2" Type="http://schemas.openxmlformats.org/officeDocument/2006/relationships/image" Target="../media/image262.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50.png"/><Relationship Id="rId4" Type="http://schemas.openxmlformats.org/officeDocument/2006/relationships/image" Target="../media/image264.png"/></Relationships>
</file>

<file path=ppt/slides/_rels/slide10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65.png"/><Relationship Id="rId1" Type="http://schemas.openxmlformats.org/officeDocument/2006/relationships/slideLayout" Target="../slideLayouts/slideLayout5.xml"/><Relationship Id="rId4" Type="http://schemas.openxmlformats.org/officeDocument/2006/relationships/image" Target="../media/image111.png"/></Relationships>
</file>

<file path=ppt/slides/_rels/slide10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65.png"/><Relationship Id="rId1" Type="http://schemas.openxmlformats.org/officeDocument/2006/relationships/slideLayout" Target="../slideLayouts/slideLayout5.xml"/><Relationship Id="rId4" Type="http://schemas.openxmlformats.org/officeDocument/2006/relationships/image" Target="../media/image111.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78.png"/><Relationship Id="rId7" Type="http://schemas.openxmlformats.org/officeDocument/2006/relationships/image" Target="../media/image104.png"/><Relationship Id="rId2" Type="http://schemas.openxmlformats.org/officeDocument/2006/relationships/image" Target="../media/image266.png"/><Relationship Id="rId1" Type="http://schemas.openxmlformats.org/officeDocument/2006/relationships/slideLayout" Target="../slideLayouts/slideLayout5.xml"/><Relationship Id="rId6" Type="http://schemas.openxmlformats.org/officeDocument/2006/relationships/image" Target="../media/image268.png"/><Relationship Id="rId5" Type="http://schemas.openxmlformats.org/officeDocument/2006/relationships/image" Target="../media/image58.png"/><Relationship Id="rId10" Type="http://schemas.openxmlformats.org/officeDocument/2006/relationships/image" Target="../media/image170.png"/><Relationship Id="rId4" Type="http://schemas.openxmlformats.org/officeDocument/2006/relationships/image" Target="../media/image267.png"/><Relationship Id="rId9" Type="http://schemas.openxmlformats.org/officeDocument/2006/relationships/image" Target="../media/image80.png"/></Relationships>
</file>

<file path=ppt/slides/_rels/slide11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69.pn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112.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image" Target="../media/image270.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48.png"/><Relationship Id="rId4" Type="http://schemas.openxmlformats.org/officeDocument/2006/relationships/image" Target="../media/image74.png"/></Relationships>
</file>

<file path=ppt/slides/_rels/slide1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1.png"/><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16.png"/></Relationships>
</file>

<file path=ppt/slides/_rels/slide11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131.png"/><Relationship Id="rId2" Type="http://schemas.openxmlformats.org/officeDocument/2006/relationships/image" Target="../media/image272.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15.png"/><Relationship Id="rId4" Type="http://schemas.openxmlformats.org/officeDocument/2006/relationships/image" Target="../media/image74.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image" Target="../media/image273.jp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image" Target="../media/image274.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131.png"/><Relationship Id="rId2" Type="http://schemas.openxmlformats.org/officeDocument/2006/relationships/image" Target="../media/image276.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15.png"/><Relationship Id="rId4" Type="http://schemas.openxmlformats.org/officeDocument/2006/relationships/image" Target="../media/image74.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48.png"/><Relationship Id="rId4" Type="http://schemas.openxmlformats.org/officeDocument/2006/relationships/image" Target="../media/image51.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image" Target="../media/image277.png"/><Relationship Id="rId1" Type="http://schemas.openxmlformats.org/officeDocument/2006/relationships/slideLayout" Target="../slideLayouts/slideLayout5.xml"/><Relationship Id="rId4" Type="http://schemas.openxmlformats.org/officeDocument/2006/relationships/image" Target="../media/image264.png"/></Relationships>
</file>

<file path=ppt/slides/_rels/slide122.xml.rels><?xml version="1.0" encoding="UTF-8" standalone="yes"?>
<Relationships xmlns="http://schemas.openxmlformats.org/package/2006/relationships"><Relationship Id="rId8" Type="http://schemas.openxmlformats.org/officeDocument/2006/relationships/image" Target="../media/image280.jpg"/><Relationship Id="rId3" Type="http://schemas.openxmlformats.org/officeDocument/2006/relationships/image" Target="../media/image48.png"/><Relationship Id="rId7" Type="http://schemas.openxmlformats.org/officeDocument/2006/relationships/image" Target="../media/image19.png"/><Relationship Id="rId2" Type="http://schemas.openxmlformats.org/officeDocument/2006/relationships/image" Target="../media/image278.png"/><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279.png"/><Relationship Id="rId4" Type="http://schemas.openxmlformats.org/officeDocument/2006/relationships/image" Target="../media/image16.png"/></Relationships>
</file>

<file path=ppt/slides/_rels/slide123.xml.rels><?xml version="1.0" encoding="UTF-8" standalone="yes"?>
<Relationships xmlns="http://schemas.openxmlformats.org/package/2006/relationships"><Relationship Id="rId8" Type="http://schemas.openxmlformats.org/officeDocument/2006/relationships/image" Target="../media/image282.jpg"/><Relationship Id="rId3" Type="http://schemas.openxmlformats.org/officeDocument/2006/relationships/image" Target="../media/image140.png"/><Relationship Id="rId7" Type="http://schemas.openxmlformats.org/officeDocument/2006/relationships/image" Target="../media/image58.png"/><Relationship Id="rId2" Type="http://schemas.openxmlformats.org/officeDocument/2006/relationships/image" Target="../media/image281.png"/><Relationship Id="rId1" Type="http://schemas.openxmlformats.org/officeDocument/2006/relationships/slideLayout" Target="../slideLayouts/slideLayout5.xml"/><Relationship Id="rId6" Type="http://schemas.openxmlformats.org/officeDocument/2006/relationships/image" Target="../media/image80.png"/><Relationship Id="rId5" Type="http://schemas.openxmlformats.org/officeDocument/2006/relationships/image" Target="../media/image78.png"/><Relationship Id="rId4" Type="http://schemas.openxmlformats.org/officeDocument/2006/relationships/image" Target="../media/image104.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83.png"/><Relationship Id="rId1" Type="http://schemas.openxmlformats.org/officeDocument/2006/relationships/slideLayout" Target="../slideLayouts/slideLayout5.xml"/><Relationship Id="rId6" Type="http://schemas.openxmlformats.org/officeDocument/2006/relationships/image" Target="../media/image285.jpg"/><Relationship Id="rId5" Type="http://schemas.openxmlformats.org/officeDocument/2006/relationships/image" Target="../media/image284.jpg"/><Relationship Id="rId4" Type="http://schemas.openxmlformats.org/officeDocument/2006/relationships/image" Target="../media/image16.png"/></Relationships>
</file>

<file path=ppt/slides/_rels/slide12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286.png"/><Relationship Id="rId1" Type="http://schemas.openxmlformats.org/officeDocument/2006/relationships/slideLayout" Target="../slideLayouts/slideLayout2.xml"/><Relationship Id="rId6" Type="http://schemas.openxmlformats.org/officeDocument/2006/relationships/image" Target="../media/image288.png"/><Relationship Id="rId5" Type="http://schemas.openxmlformats.org/officeDocument/2006/relationships/image" Target="../media/image111.png"/><Relationship Id="rId4" Type="http://schemas.openxmlformats.org/officeDocument/2006/relationships/image" Target="../media/image287.png"/></Relationships>
</file>

<file path=ppt/slides/_rels/slide128.xml.rels><?xml version="1.0" encoding="UTF-8" standalone="yes"?>
<Relationships xmlns="http://schemas.openxmlformats.org/package/2006/relationships"><Relationship Id="rId2" Type="http://schemas.openxmlformats.org/officeDocument/2006/relationships/image" Target="../media/image289.jp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image" Target="../media/image291.png"/><Relationship Id="rId7" Type="http://schemas.openxmlformats.org/officeDocument/2006/relationships/image" Target="../media/image292.png"/><Relationship Id="rId2" Type="http://schemas.openxmlformats.org/officeDocument/2006/relationships/image" Target="../media/image290.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48.png"/><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55.png"/><Relationship Id="rId4" Type="http://schemas.openxmlformats.org/officeDocument/2006/relationships/image" Target="../media/image14.png"/><Relationship Id="rId9" Type="http://schemas.openxmlformats.org/officeDocument/2006/relationships/image" Target="../media/image56.jpg"/></Relationships>
</file>

<file path=ppt/slides/_rels/slide1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93.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131.xml.rels><?xml version="1.0" encoding="UTF-8" standalone="yes"?>
<Relationships xmlns="http://schemas.openxmlformats.org/package/2006/relationships"><Relationship Id="rId2" Type="http://schemas.openxmlformats.org/officeDocument/2006/relationships/image" Target="../media/image294.jpg"/><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image" Target="../media/image295.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74.png"/><Relationship Id="rId4" Type="http://schemas.openxmlformats.org/officeDocument/2006/relationships/image" Target="../media/image50.png"/><Relationship Id="rId9" Type="http://schemas.openxmlformats.org/officeDocument/2006/relationships/image" Target="../media/image16.png"/></Relationships>
</file>

<file path=ppt/slides/_rels/slide13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296.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78.png"/><Relationship Id="rId4" Type="http://schemas.openxmlformats.org/officeDocument/2006/relationships/image" Target="../media/image140.png"/></Relationships>
</file>

<file path=ppt/slides/_rels/slide1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48.png"/><Relationship Id="rId4" Type="http://schemas.openxmlformats.org/officeDocument/2006/relationships/image" Target="../media/image15.png"/></Relationships>
</file>

<file path=ppt/slides/_rels/slide13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11.png"/><Relationship Id="rId2" Type="http://schemas.openxmlformats.org/officeDocument/2006/relationships/image" Target="../media/image297.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73.png"/></Relationships>
</file>

<file path=ppt/slides/_rels/slide13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11.png"/><Relationship Id="rId2" Type="http://schemas.openxmlformats.org/officeDocument/2006/relationships/image" Target="../media/image297.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73.png"/></Relationships>
</file>

<file path=ppt/slides/_rels/slide137.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image" Target="../media/image277.png"/><Relationship Id="rId1" Type="http://schemas.openxmlformats.org/officeDocument/2006/relationships/slideLayout" Target="../slideLayouts/slideLayout5.xml"/><Relationship Id="rId4" Type="http://schemas.openxmlformats.org/officeDocument/2006/relationships/image" Target="../media/image264.png"/></Relationships>
</file>

<file path=ppt/slides/_rels/slide13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image" Target="../media/image68.png"/><Relationship Id="rId1" Type="http://schemas.openxmlformats.org/officeDocument/2006/relationships/slideLayout" Target="../slideLayouts/slideLayout5.xml"/><Relationship Id="rId6" Type="http://schemas.openxmlformats.org/officeDocument/2006/relationships/image" Target="../media/image70.png"/><Relationship Id="rId5" Type="http://schemas.openxmlformats.org/officeDocument/2006/relationships/image" Target="../media/image16.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4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3.png"/><Relationship Id="rId7" Type="http://schemas.openxmlformats.org/officeDocument/2006/relationships/image" Target="../media/image16.png"/><Relationship Id="rId2" Type="http://schemas.openxmlformats.org/officeDocument/2006/relationships/image" Target="../media/image72.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48.pn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1.jpg"/><Relationship Id="rId2" Type="http://schemas.openxmlformats.org/officeDocument/2006/relationships/image" Target="../media/image77.png"/><Relationship Id="rId1" Type="http://schemas.openxmlformats.org/officeDocument/2006/relationships/slideLayout" Target="../slideLayouts/slideLayout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3.png"/><Relationship Id="rId7" Type="http://schemas.openxmlformats.org/officeDocument/2006/relationships/image" Target="../media/image73.png"/><Relationship Id="rId2" Type="http://schemas.openxmlformats.org/officeDocument/2006/relationships/image" Target="../media/image82.png"/><Relationship Id="rId1" Type="http://schemas.openxmlformats.org/officeDocument/2006/relationships/slideLayout" Target="../slideLayouts/slideLayout5.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5.xml"/><Relationship Id="rId6" Type="http://schemas.openxmlformats.org/officeDocument/2006/relationships/image" Target="../media/image87.jpg"/><Relationship Id="rId5" Type="http://schemas.openxmlformats.org/officeDocument/2006/relationships/image" Target="../media/image16.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9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3.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http://en.wikipedia.org/wiki/Nitrogen_dioxide" TargetMode="External"/><Relationship Id="rId3" Type="http://schemas.openxmlformats.org/officeDocument/2006/relationships/image" Target="../media/image50.png"/><Relationship Id="rId7" Type="http://schemas.openxmlformats.org/officeDocument/2006/relationships/hyperlink" Target="http://en.wikipedia.org/wiki/Nitric_oxide" TargetMode="External"/><Relationship Id="rId2" Type="http://schemas.openxmlformats.org/officeDocument/2006/relationships/image" Target="../media/image95.png"/><Relationship Id="rId1" Type="http://schemas.openxmlformats.org/officeDocument/2006/relationships/slideLayout" Target="../slideLayouts/slideLayout5.xml"/><Relationship Id="rId6" Type="http://schemas.openxmlformats.org/officeDocument/2006/relationships/hyperlink" Target="http://en.wikipedia.org/wiki/Sodium_sulfate" TargetMode="External"/><Relationship Id="rId5" Type="http://schemas.openxmlformats.org/officeDocument/2006/relationships/hyperlink" Target="http://en.wikipedia.org/wiki/Sodium_nitrate" TargetMode="Externa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image" Target="../media/image96.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48.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48.png"/><Relationship Id="rId7" Type="http://schemas.openxmlformats.org/officeDocument/2006/relationships/image" Target="../media/image100.png"/><Relationship Id="rId2" Type="http://schemas.openxmlformats.org/officeDocument/2006/relationships/image" Target="../media/image98.png"/><Relationship Id="rId1" Type="http://schemas.openxmlformats.org/officeDocument/2006/relationships/slideLayout" Target="../slideLayouts/slideLayout5.xml"/><Relationship Id="rId6" Type="http://schemas.openxmlformats.org/officeDocument/2006/relationships/image" Target="../media/image99.png"/><Relationship Id="rId5"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102.png"/></Relationships>
</file>

<file path=ppt/slides/_rels/slide28.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4.png"/><Relationship Id="rId7" Type="http://schemas.openxmlformats.org/officeDocument/2006/relationships/image" Target="../media/image105.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78.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09.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8.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12.jpg"/><Relationship Id="rId2" Type="http://schemas.openxmlformats.org/officeDocument/2006/relationships/image" Target="../media/image110.png"/><Relationship Id="rId1" Type="http://schemas.openxmlformats.org/officeDocument/2006/relationships/slideLayout" Target="../slideLayouts/slideLayout5.xml"/><Relationship Id="rId6" Type="http://schemas.openxmlformats.org/officeDocument/2006/relationships/image" Target="../media/image111.png"/><Relationship Id="rId5" Type="http://schemas.openxmlformats.org/officeDocument/2006/relationships/image" Target="../media/image16.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21.png"/><Relationship Id="rId2" Type="http://schemas.openxmlformats.org/officeDocument/2006/relationships/image" Target="../media/image116.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48.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8.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19.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20.png"/><Relationship Id="rId1" Type="http://schemas.openxmlformats.org/officeDocument/2006/relationships/slideLayout" Target="../slideLayouts/slideLayout5.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15.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33.png"/><Relationship Id="rId7" Type="http://schemas.openxmlformats.org/officeDocument/2006/relationships/image" Target="../media/image135.png"/><Relationship Id="rId12" Type="http://schemas.openxmlformats.org/officeDocument/2006/relationships/image" Target="../media/image127.png"/><Relationship Id="rId2" Type="http://schemas.openxmlformats.org/officeDocument/2006/relationships/image" Target="../media/image132.png"/><Relationship Id="rId1" Type="http://schemas.openxmlformats.org/officeDocument/2006/relationships/slideLayout" Target="../slideLayouts/slideLayout5.xml"/><Relationship Id="rId6" Type="http://schemas.openxmlformats.org/officeDocument/2006/relationships/image" Target="../media/image124.png"/><Relationship Id="rId11" Type="http://schemas.openxmlformats.org/officeDocument/2006/relationships/image" Target="../media/image137.png"/><Relationship Id="rId5" Type="http://schemas.openxmlformats.org/officeDocument/2006/relationships/image" Target="../media/image134.png"/><Relationship Id="rId10" Type="http://schemas.openxmlformats.org/officeDocument/2006/relationships/image" Target="../media/image129.png"/><Relationship Id="rId4" Type="http://schemas.openxmlformats.org/officeDocument/2006/relationships/image" Target="../media/image122.png"/><Relationship Id="rId9" Type="http://schemas.openxmlformats.org/officeDocument/2006/relationships/image" Target="../media/image13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38.png"/><Relationship Id="rId1" Type="http://schemas.openxmlformats.org/officeDocument/2006/relationships/slideLayout" Target="../slideLayouts/slideLayout5.xml"/><Relationship Id="rId6" Type="http://schemas.openxmlformats.org/officeDocument/2006/relationships/image" Target="../media/image111.png"/><Relationship Id="rId5" Type="http://schemas.openxmlformats.org/officeDocument/2006/relationships/image" Target="../media/image75.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43.jpg"/><Relationship Id="rId2" Type="http://schemas.openxmlformats.org/officeDocument/2006/relationships/image" Target="../media/image139.png"/><Relationship Id="rId1" Type="http://schemas.openxmlformats.org/officeDocument/2006/relationships/slideLayout" Target="../slideLayouts/slideLayout5.xml"/><Relationship Id="rId6" Type="http://schemas.openxmlformats.org/officeDocument/2006/relationships/image" Target="../media/image142.png"/><Relationship Id="rId5" Type="http://schemas.openxmlformats.org/officeDocument/2006/relationships/image" Target="../media/image141.jpg"/><Relationship Id="rId4" Type="http://schemas.openxmlformats.org/officeDocument/2006/relationships/image" Target="../media/image140.png"/></Relationships>
</file>

<file path=ppt/slides/_rels/slide4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5.png"/><Relationship Id="rId7" Type="http://schemas.openxmlformats.org/officeDocument/2006/relationships/image" Target="../media/image48.pn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46.png"/><Relationship Id="rId4" Type="http://schemas.openxmlformats.org/officeDocument/2006/relationships/image" Target="../media/image111.png"/><Relationship Id="rId9" Type="http://schemas.openxmlformats.org/officeDocument/2006/relationships/image" Target="../media/image147.jpg"/></Relationships>
</file>

<file path=ppt/slides/_rels/slide43.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4.xml"/><Relationship Id="rId5" Type="http://schemas.openxmlformats.org/officeDocument/2006/relationships/image" Target="../media/image148.jpg"/><Relationship Id="rId4" Type="http://schemas.openxmlformats.org/officeDocument/2006/relationships/image" Target="../media/image111.png"/></Relationships>
</file>

<file path=ppt/slides/_rels/slide4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4.xml"/><Relationship Id="rId6" Type="http://schemas.openxmlformats.org/officeDocument/2006/relationships/image" Target="../media/image150.jpg"/><Relationship Id="rId5" Type="http://schemas.openxmlformats.org/officeDocument/2006/relationships/image" Target="../media/image149.png"/><Relationship Id="rId4" Type="http://schemas.openxmlformats.org/officeDocument/2006/relationships/image" Target="../media/image111.png"/></Relationships>
</file>

<file path=ppt/slides/_rels/slide45.xml.rels><?xml version="1.0" encoding="UTF-8" standalone="yes"?>
<Relationships xmlns="http://schemas.openxmlformats.org/package/2006/relationships"><Relationship Id="rId2" Type="http://schemas.openxmlformats.org/officeDocument/2006/relationships/image" Target="../media/image151.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54.png"/><Relationship Id="rId1" Type="http://schemas.openxmlformats.org/officeDocument/2006/relationships/slideLayout" Target="../slideLayouts/slideLayout5.xml"/><Relationship Id="rId5" Type="http://schemas.openxmlformats.org/officeDocument/2006/relationships/image" Target="../media/image155.jp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image" Target="../media/image156.png"/><Relationship Id="rId1" Type="http://schemas.openxmlformats.org/officeDocument/2006/relationships/slideLayout" Target="../slideLayouts/slideLayout5.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62.png"/><Relationship Id="rId1" Type="http://schemas.openxmlformats.org/officeDocument/2006/relationships/slideLayout" Target="../slideLayouts/slideLayout5.xml"/><Relationship Id="rId5" Type="http://schemas.openxmlformats.org/officeDocument/2006/relationships/image" Target="../media/image111.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8.pn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4.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50.png"/><Relationship Id="rId7" Type="http://schemas.openxmlformats.org/officeDocument/2006/relationships/image" Target="../media/image16.png"/><Relationship Id="rId2" Type="http://schemas.openxmlformats.org/officeDocument/2006/relationships/image" Target="../media/image165.png"/><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48.png"/><Relationship Id="rId4" Type="http://schemas.openxmlformats.org/officeDocument/2006/relationships/image" Target="../media/image166.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11.png"/><Relationship Id="rId2" Type="http://schemas.openxmlformats.org/officeDocument/2006/relationships/image" Target="../media/image167.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76.png"/><Relationship Id="rId4" Type="http://schemas.openxmlformats.org/officeDocument/2006/relationships/image" Target="../media/image166.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11.png"/><Relationship Id="rId2" Type="http://schemas.openxmlformats.org/officeDocument/2006/relationships/image" Target="../media/image168.png"/><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16.png"/><Relationship Id="rId4" Type="http://schemas.openxmlformats.org/officeDocument/2006/relationships/image" Target="../media/image166.png"/></Relationships>
</file>

<file path=ppt/slides/_rels/slide5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1.png"/><Relationship Id="rId11" Type="http://schemas.openxmlformats.org/officeDocument/2006/relationships/image" Target="../media/image170.png"/><Relationship Id="rId5" Type="http://schemas.openxmlformats.org/officeDocument/2006/relationships/image" Target="../media/image60.png"/><Relationship Id="rId10" Type="http://schemas.openxmlformats.org/officeDocument/2006/relationships/image" Target="../media/image169.png"/><Relationship Id="rId4" Type="http://schemas.openxmlformats.org/officeDocument/2006/relationships/image" Target="../media/image59.png"/><Relationship Id="rId9"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71.png"/><Relationship Id="rId1" Type="http://schemas.openxmlformats.org/officeDocument/2006/relationships/slideLayout" Target="../slideLayouts/slideLayout5.xml"/><Relationship Id="rId5" Type="http://schemas.openxmlformats.org/officeDocument/2006/relationships/image" Target="../media/image172.jpg"/><Relationship Id="rId4" Type="http://schemas.openxmlformats.org/officeDocument/2006/relationships/image" Target="../media/image111.png"/></Relationships>
</file>

<file path=ppt/slides/_rels/slide5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3.png"/><Relationship Id="rId7" Type="http://schemas.openxmlformats.org/officeDocument/2006/relationships/image" Target="../media/image16.png"/><Relationship Id="rId2" Type="http://schemas.openxmlformats.org/officeDocument/2006/relationships/image" Target="../media/image173.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48.png"/><Relationship Id="rId10" Type="http://schemas.openxmlformats.org/officeDocument/2006/relationships/hyperlink" Target="http://en.wikipedia.org/wiki/Manganese_dioxide" TargetMode="External"/><Relationship Id="rId4" Type="http://schemas.openxmlformats.org/officeDocument/2006/relationships/image" Target="../media/image74.png"/><Relationship Id="rId9" Type="http://schemas.openxmlformats.org/officeDocument/2006/relationships/hyperlink" Target="http://en.wikipedia.org/wiki/Catalyst"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77.png"/><Relationship Id="rId7" Type="http://schemas.openxmlformats.org/officeDocument/2006/relationships/image" Target="../media/image178.png"/><Relationship Id="rId12" Type="http://schemas.openxmlformats.org/officeDocument/2006/relationships/image" Target="../media/image181.jpg"/><Relationship Id="rId2" Type="http://schemas.openxmlformats.org/officeDocument/2006/relationships/image" Target="../media/image176.png"/><Relationship Id="rId1" Type="http://schemas.openxmlformats.org/officeDocument/2006/relationships/slideLayout" Target="../slideLayouts/slideLayout5.xml"/><Relationship Id="rId6" Type="http://schemas.openxmlformats.org/officeDocument/2006/relationships/image" Target="../media/image63.png"/><Relationship Id="rId11" Type="http://schemas.openxmlformats.org/officeDocument/2006/relationships/image" Target="../media/image180.jpg"/><Relationship Id="rId5" Type="http://schemas.openxmlformats.org/officeDocument/2006/relationships/image" Target="../media/image58.png"/><Relationship Id="rId10" Type="http://schemas.openxmlformats.org/officeDocument/2006/relationships/image" Target="../media/image170.png"/><Relationship Id="rId4" Type="http://schemas.openxmlformats.org/officeDocument/2006/relationships/image" Target="../media/image78.png"/><Relationship Id="rId9" Type="http://schemas.openxmlformats.org/officeDocument/2006/relationships/image" Target="../media/image179.png"/></Relationships>
</file>

<file path=ppt/slides/_rels/slide61.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73.png"/><Relationship Id="rId7" Type="http://schemas.openxmlformats.org/officeDocument/2006/relationships/image" Target="../media/image16.png"/><Relationship Id="rId2" Type="http://schemas.openxmlformats.org/officeDocument/2006/relationships/image" Target="../media/image182.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15.png"/><Relationship Id="rId4" Type="http://schemas.openxmlformats.org/officeDocument/2006/relationships/image" Target="../media/image74.pn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3.png"/><Relationship Id="rId1" Type="http://schemas.openxmlformats.org/officeDocument/2006/relationships/slideLayout" Target="../slideLayouts/slideLayout5.xml"/><Relationship Id="rId5" Type="http://schemas.openxmlformats.org/officeDocument/2006/relationships/hyperlink" Target="http://www.gcsescience.com/r1-reactivity-series-metals.htm" TargetMode="Externa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4.png"/><Relationship Id="rId1" Type="http://schemas.openxmlformats.org/officeDocument/2006/relationships/slideLayout" Target="../slideLayouts/slideLayout5.xml"/><Relationship Id="rId6" Type="http://schemas.openxmlformats.org/officeDocument/2006/relationships/image" Target="../media/image186.jpg"/><Relationship Id="rId5" Type="http://schemas.openxmlformats.org/officeDocument/2006/relationships/image" Target="../media/image185.jpg"/><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4.png"/><Relationship Id="rId1" Type="http://schemas.openxmlformats.org/officeDocument/2006/relationships/slideLayout" Target="../slideLayouts/slideLayout5.xml"/><Relationship Id="rId6" Type="http://schemas.openxmlformats.org/officeDocument/2006/relationships/image" Target="../media/image188.jpg"/><Relationship Id="rId5" Type="http://schemas.openxmlformats.org/officeDocument/2006/relationships/image" Target="../media/image187.jpg"/><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2" Type="http://schemas.openxmlformats.org/officeDocument/2006/relationships/image" Target="../media/image189.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1.png"/><Relationship Id="rId1" Type="http://schemas.openxmlformats.org/officeDocument/2006/relationships/slideLayout" Target="../slideLayouts/slideLayout5.xml"/><Relationship Id="rId5" Type="http://schemas.openxmlformats.org/officeDocument/2006/relationships/image" Target="../media/image192.png"/><Relationship Id="rId4" Type="http://schemas.openxmlformats.org/officeDocument/2006/relationships/image" Target="../media/image111.png"/></Relationships>
</file>

<file path=ppt/slides/_rels/slide69.xml.rels><?xml version="1.0" encoding="UTF-8" standalone="yes"?>
<Relationships xmlns="http://schemas.openxmlformats.org/package/2006/relationships"><Relationship Id="rId8" Type="http://schemas.openxmlformats.org/officeDocument/2006/relationships/image" Target="../media/image195.jpg"/><Relationship Id="rId3" Type="http://schemas.openxmlformats.org/officeDocument/2006/relationships/image" Target="../media/image166.png"/><Relationship Id="rId7" Type="http://schemas.openxmlformats.org/officeDocument/2006/relationships/image" Target="../media/image194.jpg"/><Relationship Id="rId2" Type="http://schemas.openxmlformats.org/officeDocument/2006/relationships/image" Target="../media/image193.png"/><Relationship Id="rId1" Type="http://schemas.openxmlformats.org/officeDocument/2006/relationships/slideLayout" Target="../slideLayouts/slideLayout5.xml"/><Relationship Id="rId6" Type="http://schemas.openxmlformats.org/officeDocument/2006/relationships/image" Target="../media/image111.png"/><Relationship Id="rId5" Type="http://schemas.openxmlformats.org/officeDocument/2006/relationships/image" Target="../media/image76.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1.png"/><Relationship Id="rId1" Type="http://schemas.openxmlformats.org/officeDocument/2006/relationships/slideLayout" Target="../slideLayouts/slideLayout5.xml"/><Relationship Id="rId4" Type="http://schemas.openxmlformats.org/officeDocument/2006/relationships/image" Target="../media/image11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6.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hyperlink" Target="http://en.wikipedia.org/wiki/Ozone" TargetMode="External"/><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97.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98.png"/><Relationship Id="rId1" Type="http://schemas.openxmlformats.org/officeDocument/2006/relationships/slideLayout" Target="../slideLayouts/slideLayout5.xml"/><Relationship Id="rId6" Type="http://schemas.openxmlformats.org/officeDocument/2006/relationships/image" Target="../media/image199.png"/><Relationship Id="rId5" Type="http://schemas.openxmlformats.org/officeDocument/2006/relationships/image" Target="../media/image16.png"/><Relationship Id="rId4" Type="http://schemas.openxmlformats.org/officeDocument/2006/relationships/image" Target="../media/image48.png"/></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98.png"/><Relationship Id="rId1" Type="http://schemas.openxmlformats.org/officeDocument/2006/relationships/slideLayout" Target="../slideLayouts/slideLayout5.xml"/><Relationship Id="rId6" Type="http://schemas.openxmlformats.org/officeDocument/2006/relationships/image" Target="../media/image200.jpg"/><Relationship Id="rId5" Type="http://schemas.openxmlformats.org/officeDocument/2006/relationships/image" Target="../media/image16.png"/><Relationship Id="rId4" Type="http://schemas.openxmlformats.org/officeDocument/2006/relationships/image" Target="../media/image48.png"/></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98.png"/><Relationship Id="rId1" Type="http://schemas.openxmlformats.org/officeDocument/2006/relationships/slideLayout" Target="../slideLayouts/slideLayout5.xml"/><Relationship Id="rId6" Type="http://schemas.openxmlformats.org/officeDocument/2006/relationships/image" Target="../media/image201.jpg"/><Relationship Id="rId5" Type="http://schemas.openxmlformats.org/officeDocument/2006/relationships/image" Target="../media/image16.png"/><Relationship Id="rId4" Type="http://schemas.openxmlformats.org/officeDocument/2006/relationships/image" Target="../media/image48.png"/></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98.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48.png"/></Relationships>
</file>

<file path=ppt/slides/_rels/slide7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202.png"/><Relationship Id="rId1" Type="http://schemas.openxmlformats.org/officeDocument/2006/relationships/slideLayout" Target="../slideLayouts/slideLayout5.xml"/><Relationship Id="rId5" Type="http://schemas.openxmlformats.org/officeDocument/2006/relationships/image" Target="../media/image204.png"/><Relationship Id="rId4" Type="http://schemas.openxmlformats.org/officeDocument/2006/relationships/image" Target="../media/image203.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80.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16.png"/><Relationship Id="rId2" Type="http://schemas.openxmlformats.org/officeDocument/2006/relationships/image" Target="../media/image205.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15.png"/><Relationship Id="rId4" Type="http://schemas.openxmlformats.org/officeDocument/2006/relationships/image" Target="../media/image74.png"/></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6.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48.png"/><Relationship Id="rId4" Type="http://schemas.openxmlformats.org/officeDocument/2006/relationships/image" Target="../media/image73.png"/></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48.png"/><Relationship Id="rId4" Type="http://schemas.openxmlformats.org/officeDocument/2006/relationships/image" Target="../media/image15.png"/></Relationships>
</file>

<file path=ppt/slides/_rels/slide8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131.png"/><Relationship Id="rId2" Type="http://schemas.openxmlformats.org/officeDocument/2006/relationships/image" Target="../media/image207.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15.png"/><Relationship Id="rId4" Type="http://schemas.openxmlformats.org/officeDocument/2006/relationships/image" Target="../media/image74.png"/></Relationships>
</file>

<file path=ppt/slides/_rels/slide8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214.jpg"/><Relationship Id="rId3" Type="http://schemas.openxmlformats.org/officeDocument/2006/relationships/image" Target="../media/image78.png"/><Relationship Id="rId7" Type="http://schemas.openxmlformats.org/officeDocument/2006/relationships/image" Target="../media/image210.png"/><Relationship Id="rId12"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5.xml"/><Relationship Id="rId6" Type="http://schemas.openxmlformats.org/officeDocument/2006/relationships/image" Target="../media/image140.png"/><Relationship Id="rId11" Type="http://schemas.openxmlformats.org/officeDocument/2006/relationships/image" Target="../media/image212.png"/><Relationship Id="rId5" Type="http://schemas.openxmlformats.org/officeDocument/2006/relationships/image" Target="../media/image209.png"/><Relationship Id="rId10" Type="http://schemas.openxmlformats.org/officeDocument/2006/relationships/image" Target="../media/image211.png"/><Relationship Id="rId4" Type="http://schemas.openxmlformats.org/officeDocument/2006/relationships/image" Target="../media/image80.png"/><Relationship Id="rId9" Type="http://schemas.openxmlformats.org/officeDocument/2006/relationships/image" Target="../media/image175.png"/></Relationships>
</file>

<file path=ppt/slides/_rels/slide8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image" Target="../media/image67.png"/><Relationship Id="rId3" Type="http://schemas.openxmlformats.org/officeDocument/2006/relationships/image" Target="../media/image140.png"/><Relationship Id="rId7" Type="http://schemas.openxmlformats.org/officeDocument/2006/relationships/image" Target="../media/image58.png"/><Relationship Id="rId12" Type="http://schemas.openxmlformats.org/officeDocument/2006/relationships/image" Target="../media/image220.png"/><Relationship Id="rId2" Type="http://schemas.openxmlformats.org/officeDocument/2006/relationships/image" Target="../media/image215.png"/><Relationship Id="rId1" Type="http://schemas.openxmlformats.org/officeDocument/2006/relationships/slideLayout" Target="../slideLayouts/slideLayout5.xml"/><Relationship Id="rId6" Type="http://schemas.openxmlformats.org/officeDocument/2006/relationships/image" Target="../media/image80.png"/><Relationship Id="rId11" Type="http://schemas.openxmlformats.org/officeDocument/2006/relationships/image" Target="../media/image219.png"/><Relationship Id="rId5" Type="http://schemas.openxmlformats.org/officeDocument/2006/relationships/image" Target="../media/image78.png"/><Relationship Id="rId15" Type="http://schemas.openxmlformats.org/officeDocument/2006/relationships/image" Target="../media/image222.png"/><Relationship Id="rId10" Type="http://schemas.openxmlformats.org/officeDocument/2006/relationships/image" Target="../media/image218.png"/><Relationship Id="rId4" Type="http://schemas.openxmlformats.org/officeDocument/2006/relationships/image" Target="../media/image104.png"/><Relationship Id="rId9" Type="http://schemas.openxmlformats.org/officeDocument/2006/relationships/image" Target="../media/image217.png"/><Relationship Id="rId14" Type="http://schemas.openxmlformats.org/officeDocument/2006/relationships/image" Target="../media/image221.png"/></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3.png"/><Relationship Id="rId1" Type="http://schemas.openxmlformats.org/officeDocument/2006/relationships/slideLayout" Target="../slideLayouts/slideLayout5.xml"/><Relationship Id="rId6" Type="http://schemas.openxmlformats.org/officeDocument/2006/relationships/image" Target="../media/image111.png"/><Relationship Id="rId5" Type="http://schemas.openxmlformats.org/officeDocument/2006/relationships/image" Target="../media/image16.png"/><Relationship Id="rId4" Type="http://schemas.openxmlformats.org/officeDocument/2006/relationships/image" Target="../media/image15.png"/></Relationships>
</file>

<file path=ppt/slides/_rels/slide8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4.jpg"/><Relationship Id="rId2" Type="http://schemas.openxmlformats.org/officeDocument/2006/relationships/image" Target="../media/image223.png"/><Relationship Id="rId1" Type="http://schemas.openxmlformats.org/officeDocument/2006/relationships/slideLayout" Target="../slideLayouts/slideLayout5.xml"/><Relationship Id="rId6" Type="http://schemas.openxmlformats.org/officeDocument/2006/relationships/image" Target="../media/image111.png"/><Relationship Id="rId5" Type="http://schemas.openxmlformats.org/officeDocument/2006/relationships/image" Target="../media/image16.png"/><Relationship Id="rId4" Type="http://schemas.openxmlformats.org/officeDocument/2006/relationships/image" Target="../media/image15.png"/></Relationships>
</file>

<file path=ppt/slides/_rels/slide8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8.png"/><Relationship Id="rId7" Type="http://schemas.openxmlformats.org/officeDocument/2006/relationships/image" Target="../media/image16.png"/><Relationship Id="rId2" Type="http://schemas.openxmlformats.org/officeDocument/2006/relationships/image" Target="../media/image225.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5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jp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41.jpg"/><Relationship Id="rId11" Type="http://schemas.openxmlformats.org/officeDocument/2006/relationships/image" Target="../media/image46.jpg"/><Relationship Id="rId5" Type="http://schemas.openxmlformats.org/officeDocument/2006/relationships/image" Target="../media/image40.png"/><Relationship Id="rId10" Type="http://schemas.openxmlformats.org/officeDocument/2006/relationships/image" Target="../media/image45.jpg"/><Relationship Id="rId4" Type="http://schemas.openxmlformats.org/officeDocument/2006/relationships/image" Target="../media/image39.png"/><Relationship Id="rId9" Type="http://schemas.openxmlformats.org/officeDocument/2006/relationships/image" Target="../media/image44.jpg"/></Relationships>
</file>

<file path=ppt/slides/_rels/slide90.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104.png"/><Relationship Id="rId7"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78.png"/><Relationship Id="rId4" Type="http://schemas.openxmlformats.org/officeDocument/2006/relationships/image" Target="../media/image140.png"/><Relationship Id="rId9" Type="http://schemas.openxmlformats.org/officeDocument/2006/relationships/image" Target="../media/image175.png"/></Relationships>
</file>

<file path=ppt/slides/_rels/slide91.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74.png"/><Relationship Id="rId7" Type="http://schemas.openxmlformats.org/officeDocument/2006/relationships/image" Target="../media/image16.png"/><Relationship Id="rId2" Type="http://schemas.openxmlformats.org/officeDocument/2006/relationships/image" Target="../media/image229.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230.png"/><Relationship Id="rId9" Type="http://schemas.openxmlformats.org/officeDocument/2006/relationships/image" Target="../media/image50.png"/></Relationships>
</file>

<file path=ppt/slides/_rels/slide92.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04.png"/><Relationship Id="rId7" Type="http://schemas.openxmlformats.org/officeDocument/2006/relationships/image" Target="../media/image233.png"/><Relationship Id="rId2" Type="http://schemas.openxmlformats.org/officeDocument/2006/relationships/image" Target="../media/image232.png"/><Relationship Id="rId1" Type="http://schemas.openxmlformats.org/officeDocument/2006/relationships/slideLayout" Target="../slideLayouts/slideLayout5.xml"/><Relationship Id="rId6" Type="http://schemas.openxmlformats.org/officeDocument/2006/relationships/image" Target="../media/image58.png"/><Relationship Id="rId11" Type="http://schemas.openxmlformats.org/officeDocument/2006/relationships/image" Target="../media/image236.png"/><Relationship Id="rId5" Type="http://schemas.openxmlformats.org/officeDocument/2006/relationships/image" Target="../media/image78.png"/><Relationship Id="rId10" Type="http://schemas.openxmlformats.org/officeDocument/2006/relationships/image" Target="../media/image235.png"/><Relationship Id="rId4" Type="http://schemas.openxmlformats.org/officeDocument/2006/relationships/image" Target="../media/image62.png"/><Relationship Id="rId9" Type="http://schemas.openxmlformats.org/officeDocument/2006/relationships/image" Target="../media/image234.png"/></Relationships>
</file>

<file path=ppt/slides/_rels/slide9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37.png"/><Relationship Id="rId1" Type="http://schemas.openxmlformats.org/officeDocument/2006/relationships/slideLayout" Target="../slideLayouts/slideLayout2.xml"/><Relationship Id="rId6" Type="http://schemas.openxmlformats.org/officeDocument/2006/relationships/image" Target="../media/image239.png"/><Relationship Id="rId5" Type="http://schemas.openxmlformats.org/officeDocument/2006/relationships/image" Target="../media/image238.png"/><Relationship Id="rId4" Type="http://schemas.openxmlformats.org/officeDocument/2006/relationships/image" Target="../media/image111.png"/></Relationships>
</file>

<file path=ppt/slides/_rels/slide9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45.png"/><Relationship Id="rId7" Type="http://schemas.openxmlformats.org/officeDocument/2006/relationships/image" Target="../media/image241.png"/><Relationship Id="rId2" Type="http://schemas.openxmlformats.org/officeDocument/2006/relationships/image" Target="../media/image144.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240.png"/><Relationship Id="rId4" Type="http://schemas.openxmlformats.org/officeDocument/2006/relationships/image" Target="../media/image111.png"/><Relationship Id="rId9" Type="http://schemas.openxmlformats.org/officeDocument/2006/relationships/image" Target="../media/image48.png"/></Relationships>
</file>

<file path=ppt/slides/_rels/slide9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45.png"/><Relationship Id="rId7" Type="http://schemas.openxmlformats.org/officeDocument/2006/relationships/image" Target="../media/image241.png"/><Relationship Id="rId2" Type="http://schemas.openxmlformats.org/officeDocument/2006/relationships/image" Target="../media/image144.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240.png"/><Relationship Id="rId10" Type="http://schemas.openxmlformats.org/officeDocument/2006/relationships/image" Target="../media/image242.png"/><Relationship Id="rId4" Type="http://schemas.openxmlformats.org/officeDocument/2006/relationships/image" Target="../media/image111.png"/><Relationship Id="rId9" Type="http://schemas.openxmlformats.org/officeDocument/2006/relationships/image" Target="../media/image48.png"/></Relationships>
</file>

<file path=ppt/slides/_rels/slide9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45.png"/><Relationship Id="rId7" Type="http://schemas.openxmlformats.org/officeDocument/2006/relationships/image" Target="../media/image241.png"/><Relationship Id="rId2" Type="http://schemas.openxmlformats.org/officeDocument/2006/relationships/image" Target="../media/image144.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44.png"/><Relationship Id="rId5" Type="http://schemas.openxmlformats.org/officeDocument/2006/relationships/image" Target="../media/image240.png"/><Relationship Id="rId10" Type="http://schemas.openxmlformats.org/officeDocument/2006/relationships/image" Target="../media/image243.jpg"/><Relationship Id="rId4" Type="http://schemas.openxmlformats.org/officeDocument/2006/relationships/image" Target="../media/image111.png"/><Relationship Id="rId9" Type="http://schemas.openxmlformats.org/officeDocument/2006/relationships/image" Target="../media/image48.png"/></Relationships>
</file>

<file path=ppt/slides/_rels/slide98.xml.rels><?xml version="1.0" encoding="UTF-8" standalone="yes"?>
<Relationships xmlns="http://schemas.openxmlformats.org/package/2006/relationships"><Relationship Id="rId2" Type="http://schemas.openxmlformats.org/officeDocument/2006/relationships/image" Target="../media/image245.jp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6.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665476" y="0"/>
            <a:ext cx="6478524" cy="685799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2667000" y="0"/>
            <a:ext cx="0" cy="6858000"/>
          </a:xfrm>
          <a:custGeom>
            <a:avLst/>
            <a:gdLst/>
            <a:ahLst/>
            <a:cxnLst/>
            <a:rect l="l" t="t" r="r" b="b"/>
            <a:pathLst>
              <a:path h="6858000">
                <a:moveTo>
                  <a:pt x="0" y="6857999"/>
                </a:moveTo>
                <a:lnTo>
                  <a:pt x="0" y="0"/>
                </a:lnTo>
              </a:path>
            </a:pathLst>
          </a:custGeom>
          <a:ln w="12192">
            <a:solidFill>
              <a:srgbClr val="F8F8F8"/>
            </a:solidFill>
          </a:ln>
        </p:spPr>
        <p:txBody>
          <a:bodyPr wrap="square" lIns="0" tIns="0" rIns="0" bIns="0" rtlCol="0"/>
          <a:lstStyle/>
          <a:p>
            <a:endParaRPr/>
          </a:p>
        </p:txBody>
      </p:sp>
      <p:sp>
        <p:nvSpPr>
          <p:cNvPr id="5" name="object 5"/>
          <p:cNvSpPr/>
          <p:nvPr/>
        </p:nvSpPr>
        <p:spPr>
          <a:xfrm>
            <a:off x="6005829" y="2255392"/>
            <a:ext cx="253237" cy="38417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072759" y="2314701"/>
            <a:ext cx="117855" cy="1270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005829" y="2255392"/>
            <a:ext cx="253365" cy="384175"/>
          </a:xfrm>
          <a:custGeom>
            <a:avLst/>
            <a:gdLst/>
            <a:ahLst/>
            <a:cxnLst/>
            <a:rect l="l" t="t" r="r" b="b"/>
            <a:pathLst>
              <a:path w="253364" h="384175">
                <a:moveTo>
                  <a:pt x="79248" y="0"/>
                </a:moveTo>
                <a:lnTo>
                  <a:pt x="121372" y="1738"/>
                </a:lnTo>
                <a:lnTo>
                  <a:pt x="187475" y="15644"/>
                </a:lnTo>
                <a:lnTo>
                  <a:pt x="229717" y="43576"/>
                </a:lnTo>
                <a:lnTo>
                  <a:pt x="250620" y="86820"/>
                </a:lnTo>
                <a:lnTo>
                  <a:pt x="253237" y="114300"/>
                </a:lnTo>
                <a:lnTo>
                  <a:pt x="247050" y="161558"/>
                </a:lnTo>
                <a:lnTo>
                  <a:pt x="228488" y="198325"/>
                </a:lnTo>
                <a:lnTo>
                  <a:pt x="197551" y="224594"/>
                </a:lnTo>
                <a:lnTo>
                  <a:pt x="154238" y="240361"/>
                </a:lnTo>
                <a:lnTo>
                  <a:pt x="98552" y="245618"/>
                </a:lnTo>
                <a:lnTo>
                  <a:pt x="92285" y="245500"/>
                </a:lnTo>
                <a:lnTo>
                  <a:pt x="85089" y="245157"/>
                </a:lnTo>
                <a:lnTo>
                  <a:pt x="76942" y="244600"/>
                </a:lnTo>
                <a:lnTo>
                  <a:pt x="67818" y="243840"/>
                </a:lnTo>
                <a:lnTo>
                  <a:pt x="67818" y="384175"/>
                </a:lnTo>
                <a:lnTo>
                  <a:pt x="0" y="384175"/>
                </a:lnTo>
                <a:lnTo>
                  <a:pt x="0" y="2921"/>
                </a:lnTo>
                <a:lnTo>
                  <a:pt x="30384" y="1660"/>
                </a:lnTo>
                <a:lnTo>
                  <a:pt x="53721" y="746"/>
                </a:lnTo>
                <a:lnTo>
                  <a:pt x="70008" y="188"/>
                </a:lnTo>
                <a:lnTo>
                  <a:pt x="79248" y="0"/>
                </a:lnTo>
                <a:close/>
              </a:path>
            </a:pathLst>
          </a:custGeom>
          <a:ln w="3175">
            <a:solidFill>
              <a:srgbClr val="58134A"/>
            </a:solidFill>
          </a:ln>
        </p:spPr>
        <p:txBody>
          <a:bodyPr wrap="square" lIns="0" tIns="0" rIns="0" bIns="0" rtlCol="0"/>
          <a:lstStyle/>
          <a:p>
            <a:endParaRPr/>
          </a:p>
        </p:txBody>
      </p:sp>
      <p:sp>
        <p:nvSpPr>
          <p:cNvPr id="8" name="object 8"/>
          <p:cNvSpPr/>
          <p:nvPr/>
        </p:nvSpPr>
        <p:spPr>
          <a:xfrm>
            <a:off x="6446520" y="2456534"/>
            <a:ext cx="151320" cy="5235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446520" y="2456534"/>
            <a:ext cx="151765" cy="52705"/>
          </a:xfrm>
          <a:custGeom>
            <a:avLst/>
            <a:gdLst/>
            <a:ahLst/>
            <a:cxnLst/>
            <a:rect l="l" t="t" r="r" b="b"/>
            <a:pathLst>
              <a:path w="151765" h="52705">
                <a:moveTo>
                  <a:pt x="0" y="52350"/>
                </a:moveTo>
                <a:lnTo>
                  <a:pt x="151320" y="52350"/>
                </a:lnTo>
                <a:lnTo>
                  <a:pt x="151320" y="0"/>
                </a:lnTo>
                <a:lnTo>
                  <a:pt x="0" y="0"/>
                </a:lnTo>
                <a:lnTo>
                  <a:pt x="0" y="52350"/>
                </a:lnTo>
                <a:close/>
              </a:path>
            </a:pathLst>
          </a:custGeom>
          <a:ln w="3175">
            <a:solidFill>
              <a:srgbClr val="58134A"/>
            </a:solidFill>
          </a:ln>
        </p:spPr>
        <p:txBody>
          <a:bodyPr wrap="square" lIns="0" tIns="0" rIns="0" bIns="0" rtlCol="0"/>
          <a:lstStyle/>
          <a:p>
            <a:endParaRPr/>
          </a:p>
        </p:txBody>
      </p:sp>
      <p:sp>
        <p:nvSpPr>
          <p:cNvPr id="10" name="object 10"/>
          <p:cNvSpPr/>
          <p:nvPr/>
        </p:nvSpPr>
        <p:spPr>
          <a:xfrm>
            <a:off x="6824218" y="2251201"/>
            <a:ext cx="1609598" cy="394843"/>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6891146" y="2455036"/>
            <a:ext cx="121285" cy="130428"/>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7487539" y="2311400"/>
            <a:ext cx="193040" cy="274955"/>
          </a:xfrm>
          <a:custGeom>
            <a:avLst/>
            <a:gdLst/>
            <a:ahLst/>
            <a:cxnLst/>
            <a:rect l="l" t="t" r="r" b="b"/>
            <a:pathLst>
              <a:path w="193040" h="274955">
                <a:moveTo>
                  <a:pt x="93725" y="0"/>
                </a:moveTo>
                <a:lnTo>
                  <a:pt x="53641" y="9064"/>
                </a:lnTo>
                <a:lnTo>
                  <a:pt x="24129" y="36322"/>
                </a:lnTo>
                <a:lnTo>
                  <a:pt x="6016" y="78978"/>
                </a:lnTo>
                <a:lnTo>
                  <a:pt x="0" y="134112"/>
                </a:lnTo>
                <a:lnTo>
                  <a:pt x="1406" y="165735"/>
                </a:lnTo>
                <a:lnTo>
                  <a:pt x="12698" y="217550"/>
                </a:lnTo>
                <a:lnTo>
                  <a:pt x="35226" y="253839"/>
                </a:lnTo>
                <a:lnTo>
                  <a:pt x="88518" y="274574"/>
                </a:lnTo>
                <a:lnTo>
                  <a:pt x="112375" y="272315"/>
                </a:lnTo>
                <a:lnTo>
                  <a:pt x="151133" y="254321"/>
                </a:lnTo>
                <a:lnTo>
                  <a:pt x="177657" y="218604"/>
                </a:lnTo>
                <a:lnTo>
                  <a:pt x="190992" y="166356"/>
                </a:lnTo>
                <a:lnTo>
                  <a:pt x="192658" y="134112"/>
                </a:lnTo>
                <a:lnTo>
                  <a:pt x="186469" y="75437"/>
                </a:lnTo>
                <a:lnTo>
                  <a:pt x="167909" y="33527"/>
                </a:lnTo>
                <a:lnTo>
                  <a:pt x="136991" y="8381"/>
                </a:lnTo>
                <a:lnTo>
                  <a:pt x="93725"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6891146" y="2310257"/>
            <a:ext cx="100711" cy="95503"/>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8136381" y="2258060"/>
            <a:ext cx="297815" cy="381635"/>
          </a:xfrm>
          <a:custGeom>
            <a:avLst/>
            <a:gdLst/>
            <a:ahLst/>
            <a:cxnLst/>
            <a:rect l="l" t="t" r="r" b="b"/>
            <a:pathLst>
              <a:path w="297815" h="381635">
                <a:moveTo>
                  <a:pt x="0" y="0"/>
                </a:moveTo>
                <a:lnTo>
                  <a:pt x="67818" y="0"/>
                </a:lnTo>
                <a:lnTo>
                  <a:pt x="67818" y="182499"/>
                </a:lnTo>
                <a:lnTo>
                  <a:pt x="197485" y="0"/>
                </a:lnTo>
                <a:lnTo>
                  <a:pt x="274574" y="0"/>
                </a:lnTo>
                <a:lnTo>
                  <a:pt x="155067" y="166624"/>
                </a:lnTo>
                <a:lnTo>
                  <a:pt x="297434" y="381507"/>
                </a:lnTo>
                <a:lnTo>
                  <a:pt x="216535" y="381507"/>
                </a:lnTo>
                <a:lnTo>
                  <a:pt x="110236" y="218948"/>
                </a:lnTo>
                <a:lnTo>
                  <a:pt x="67818" y="277113"/>
                </a:lnTo>
                <a:lnTo>
                  <a:pt x="67818" y="381507"/>
                </a:lnTo>
                <a:lnTo>
                  <a:pt x="0" y="381507"/>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7141209" y="2258060"/>
            <a:ext cx="240665" cy="381635"/>
          </a:xfrm>
          <a:custGeom>
            <a:avLst/>
            <a:gdLst/>
            <a:ahLst/>
            <a:cxnLst/>
            <a:rect l="l" t="t" r="r" b="b"/>
            <a:pathLst>
              <a:path w="240665" h="381635">
                <a:moveTo>
                  <a:pt x="0" y="0"/>
                </a:moveTo>
                <a:lnTo>
                  <a:pt x="67818" y="0"/>
                </a:lnTo>
                <a:lnTo>
                  <a:pt x="67818" y="321310"/>
                </a:lnTo>
                <a:lnTo>
                  <a:pt x="240157" y="321310"/>
                </a:lnTo>
                <a:lnTo>
                  <a:pt x="240157" y="381507"/>
                </a:lnTo>
                <a:lnTo>
                  <a:pt x="0" y="381507"/>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6824218" y="2254630"/>
            <a:ext cx="257810" cy="385445"/>
          </a:xfrm>
          <a:custGeom>
            <a:avLst/>
            <a:gdLst/>
            <a:ahLst/>
            <a:cxnLst/>
            <a:rect l="l" t="t" r="r" b="b"/>
            <a:pathLst>
              <a:path w="257809" h="385444">
                <a:moveTo>
                  <a:pt x="108076" y="0"/>
                </a:moveTo>
                <a:lnTo>
                  <a:pt x="161035" y="6365"/>
                </a:lnTo>
                <a:lnTo>
                  <a:pt x="201040" y="25400"/>
                </a:lnTo>
                <a:lnTo>
                  <a:pt x="226075" y="56229"/>
                </a:lnTo>
                <a:lnTo>
                  <a:pt x="234441" y="97917"/>
                </a:lnTo>
                <a:lnTo>
                  <a:pt x="231443" y="119395"/>
                </a:lnTo>
                <a:lnTo>
                  <a:pt x="222456" y="138493"/>
                </a:lnTo>
                <a:lnTo>
                  <a:pt x="207492" y="155209"/>
                </a:lnTo>
                <a:lnTo>
                  <a:pt x="186562" y="169545"/>
                </a:lnTo>
                <a:lnTo>
                  <a:pt x="217660" y="185213"/>
                </a:lnTo>
                <a:lnTo>
                  <a:pt x="239887" y="207454"/>
                </a:lnTo>
                <a:lnTo>
                  <a:pt x="253232" y="236267"/>
                </a:lnTo>
                <a:lnTo>
                  <a:pt x="257682" y="271653"/>
                </a:lnTo>
                <a:lnTo>
                  <a:pt x="255210" y="296322"/>
                </a:lnTo>
                <a:lnTo>
                  <a:pt x="235501" y="337661"/>
                </a:lnTo>
                <a:lnTo>
                  <a:pt x="197187" y="367738"/>
                </a:lnTo>
                <a:lnTo>
                  <a:pt x="146411" y="383030"/>
                </a:lnTo>
                <a:lnTo>
                  <a:pt x="116712" y="384937"/>
                </a:lnTo>
                <a:lnTo>
                  <a:pt x="0" y="384937"/>
                </a:lnTo>
                <a:lnTo>
                  <a:pt x="0" y="3683"/>
                </a:lnTo>
                <a:lnTo>
                  <a:pt x="35692" y="2089"/>
                </a:lnTo>
                <a:lnTo>
                  <a:pt x="65611" y="936"/>
                </a:lnTo>
                <a:lnTo>
                  <a:pt x="89743" y="236"/>
                </a:lnTo>
                <a:lnTo>
                  <a:pt x="108076"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7792084" y="2251455"/>
            <a:ext cx="290195" cy="394970"/>
          </a:xfrm>
          <a:custGeom>
            <a:avLst/>
            <a:gdLst/>
            <a:ahLst/>
            <a:cxnLst/>
            <a:rect l="l" t="t" r="r" b="b"/>
            <a:pathLst>
              <a:path w="290195" h="394969">
                <a:moveTo>
                  <a:pt x="174751" y="0"/>
                </a:moveTo>
                <a:lnTo>
                  <a:pt x="205894" y="1688"/>
                </a:lnTo>
                <a:lnTo>
                  <a:pt x="233775" y="6746"/>
                </a:lnTo>
                <a:lnTo>
                  <a:pt x="258369" y="15162"/>
                </a:lnTo>
                <a:lnTo>
                  <a:pt x="279654" y="26924"/>
                </a:lnTo>
                <a:lnTo>
                  <a:pt x="251841" y="82804"/>
                </a:lnTo>
                <a:lnTo>
                  <a:pt x="238789" y="72949"/>
                </a:lnTo>
                <a:lnTo>
                  <a:pt x="222297" y="65881"/>
                </a:lnTo>
                <a:lnTo>
                  <a:pt x="202352" y="61622"/>
                </a:lnTo>
                <a:lnTo>
                  <a:pt x="178943" y="60198"/>
                </a:lnTo>
                <a:lnTo>
                  <a:pt x="156182" y="62698"/>
                </a:lnTo>
                <a:lnTo>
                  <a:pt x="117042" y="82700"/>
                </a:lnTo>
                <a:lnTo>
                  <a:pt x="87449" y="121519"/>
                </a:lnTo>
                <a:lnTo>
                  <a:pt x="72261" y="172104"/>
                </a:lnTo>
                <a:lnTo>
                  <a:pt x="70358" y="201422"/>
                </a:lnTo>
                <a:lnTo>
                  <a:pt x="72120" y="230425"/>
                </a:lnTo>
                <a:lnTo>
                  <a:pt x="86217" y="279003"/>
                </a:lnTo>
                <a:lnTo>
                  <a:pt x="113839" y="314265"/>
                </a:lnTo>
                <a:lnTo>
                  <a:pt x="151558" y="332259"/>
                </a:lnTo>
                <a:lnTo>
                  <a:pt x="173990" y="334518"/>
                </a:lnTo>
                <a:lnTo>
                  <a:pt x="199471" y="332093"/>
                </a:lnTo>
                <a:lnTo>
                  <a:pt x="222011" y="324834"/>
                </a:lnTo>
                <a:lnTo>
                  <a:pt x="241623" y="312765"/>
                </a:lnTo>
                <a:lnTo>
                  <a:pt x="258318" y="295910"/>
                </a:lnTo>
                <a:lnTo>
                  <a:pt x="289814" y="350647"/>
                </a:lnTo>
                <a:lnTo>
                  <a:pt x="266719" y="369889"/>
                </a:lnTo>
                <a:lnTo>
                  <a:pt x="238791" y="383619"/>
                </a:lnTo>
                <a:lnTo>
                  <a:pt x="206053" y="391848"/>
                </a:lnTo>
                <a:lnTo>
                  <a:pt x="168529" y="394589"/>
                </a:lnTo>
                <a:lnTo>
                  <a:pt x="130760" y="391302"/>
                </a:lnTo>
                <a:lnTo>
                  <a:pt x="68605" y="365013"/>
                </a:lnTo>
                <a:lnTo>
                  <a:pt x="24860" y="313318"/>
                </a:lnTo>
                <a:lnTo>
                  <a:pt x="2762" y="241552"/>
                </a:lnTo>
                <a:lnTo>
                  <a:pt x="0" y="198501"/>
                </a:lnTo>
                <a:lnTo>
                  <a:pt x="3069" y="157926"/>
                </a:lnTo>
                <a:lnTo>
                  <a:pt x="12271" y="120792"/>
                </a:lnTo>
                <a:lnTo>
                  <a:pt x="49022" y="56896"/>
                </a:lnTo>
                <a:lnTo>
                  <a:pt x="105029" y="14255"/>
                </a:lnTo>
                <a:lnTo>
                  <a:pt x="138176" y="3567"/>
                </a:lnTo>
                <a:lnTo>
                  <a:pt x="174751"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7417181" y="2251201"/>
            <a:ext cx="333375" cy="394970"/>
          </a:xfrm>
          <a:custGeom>
            <a:avLst/>
            <a:gdLst/>
            <a:ahLst/>
            <a:cxnLst/>
            <a:rect l="l" t="t" r="r" b="b"/>
            <a:pathLst>
              <a:path w="333375" h="394969">
                <a:moveTo>
                  <a:pt x="164084" y="0"/>
                </a:moveTo>
                <a:lnTo>
                  <a:pt x="202803" y="3190"/>
                </a:lnTo>
                <a:lnTo>
                  <a:pt x="265668" y="28717"/>
                </a:lnTo>
                <a:lnTo>
                  <a:pt x="308889" y="79152"/>
                </a:lnTo>
                <a:lnTo>
                  <a:pt x="330658" y="150780"/>
                </a:lnTo>
                <a:lnTo>
                  <a:pt x="333375" y="194310"/>
                </a:lnTo>
                <a:lnTo>
                  <a:pt x="330539" y="238031"/>
                </a:lnTo>
                <a:lnTo>
                  <a:pt x="322024" y="277002"/>
                </a:lnTo>
                <a:lnTo>
                  <a:pt x="287909" y="340740"/>
                </a:lnTo>
                <a:lnTo>
                  <a:pt x="232918" y="381317"/>
                </a:lnTo>
                <a:lnTo>
                  <a:pt x="158876" y="394843"/>
                </a:lnTo>
                <a:lnTo>
                  <a:pt x="122656" y="391487"/>
                </a:lnTo>
                <a:lnTo>
                  <a:pt x="63740" y="364678"/>
                </a:lnTo>
                <a:lnTo>
                  <a:pt x="23038" y="311931"/>
                </a:lnTo>
                <a:lnTo>
                  <a:pt x="2551" y="238486"/>
                </a:lnTo>
                <a:lnTo>
                  <a:pt x="0" y="194310"/>
                </a:lnTo>
                <a:lnTo>
                  <a:pt x="2788" y="155114"/>
                </a:lnTo>
                <a:lnTo>
                  <a:pt x="25128" y="86153"/>
                </a:lnTo>
                <a:lnTo>
                  <a:pt x="68875" y="31718"/>
                </a:lnTo>
                <a:lnTo>
                  <a:pt x="128553" y="3524"/>
                </a:lnTo>
                <a:lnTo>
                  <a:pt x="164084"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908294" y="2891535"/>
            <a:ext cx="2497328" cy="394588"/>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7832852" y="2898139"/>
            <a:ext cx="316230" cy="381635"/>
          </a:xfrm>
          <a:custGeom>
            <a:avLst/>
            <a:gdLst/>
            <a:ahLst/>
            <a:cxnLst/>
            <a:rect l="l" t="t" r="r" b="b"/>
            <a:pathLst>
              <a:path w="316229" h="381635">
                <a:moveTo>
                  <a:pt x="0" y="0"/>
                </a:moveTo>
                <a:lnTo>
                  <a:pt x="315849" y="0"/>
                </a:lnTo>
                <a:lnTo>
                  <a:pt x="315849" y="60071"/>
                </a:lnTo>
                <a:lnTo>
                  <a:pt x="189102" y="60071"/>
                </a:lnTo>
                <a:lnTo>
                  <a:pt x="189102" y="381508"/>
                </a:lnTo>
                <a:lnTo>
                  <a:pt x="121284" y="381508"/>
                </a:lnTo>
                <a:lnTo>
                  <a:pt x="121284" y="60071"/>
                </a:lnTo>
                <a:lnTo>
                  <a:pt x="0" y="60071"/>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7510018" y="2898139"/>
            <a:ext cx="278130" cy="386715"/>
          </a:xfrm>
          <a:custGeom>
            <a:avLst/>
            <a:gdLst/>
            <a:ahLst/>
            <a:cxnLst/>
            <a:rect l="l" t="t" r="r" b="b"/>
            <a:pathLst>
              <a:path w="278129" h="386714">
                <a:moveTo>
                  <a:pt x="0" y="0"/>
                </a:moveTo>
                <a:lnTo>
                  <a:pt x="32638" y="0"/>
                </a:lnTo>
                <a:lnTo>
                  <a:pt x="212851" y="230124"/>
                </a:lnTo>
                <a:lnTo>
                  <a:pt x="212851" y="0"/>
                </a:lnTo>
                <a:lnTo>
                  <a:pt x="278002" y="0"/>
                </a:lnTo>
                <a:lnTo>
                  <a:pt x="278002" y="386714"/>
                </a:lnTo>
                <a:lnTo>
                  <a:pt x="250316" y="386714"/>
                </a:lnTo>
                <a:lnTo>
                  <a:pt x="65150" y="145287"/>
                </a:lnTo>
                <a:lnTo>
                  <a:pt x="65150" y="381762"/>
                </a:lnTo>
                <a:lnTo>
                  <a:pt x="0" y="381762"/>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7206742" y="2898139"/>
            <a:ext cx="243840" cy="381635"/>
          </a:xfrm>
          <a:custGeom>
            <a:avLst/>
            <a:gdLst/>
            <a:ahLst/>
            <a:cxnLst/>
            <a:rect l="l" t="t" r="r" b="b"/>
            <a:pathLst>
              <a:path w="243840" h="381635">
                <a:moveTo>
                  <a:pt x="0" y="0"/>
                </a:moveTo>
                <a:lnTo>
                  <a:pt x="243585" y="0"/>
                </a:lnTo>
                <a:lnTo>
                  <a:pt x="243585" y="60071"/>
                </a:lnTo>
                <a:lnTo>
                  <a:pt x="67817" y="60071"/>
                </a:lnTo>
                <a:lnTo>
                  <a:pt x="67817" y="149479"/>
                </a:lnTo>
                <a:lnTo>
                  <a:pt x="193801" y="149479"/>
                </a:lnTo>
                <a:lnTo>
                  <a:pt x="193801" y="207010"/>
                </a:lnTo>
                <a:lnTo>
                  <a:pt x="67817" y="207010"/>
                </a:lnTo>
                <a:lnTo>
                  <a:pt x="67817" y="321310"/>
                </a:lnTo>
                <a:lnTo>
                  <a:pt x="240664" y="321310"/>
                </a:lnTo>
                <a:lnTo>
                  <a:pt x="240664" y="381508"/>
                </a:lnTo>
                <a:lnTo>
                  <a:pt x="0" y="381508"/>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6775195" y="2898139"/>
            <a:ext cx="389890" cy="386715"/>
          </a:xfrm>
          <a:custGeom>
            <a:avLst/>
            <a:gdLst/>
            <a:ahLst/>
            <a:cxnLst/>
            <a:rect l="l" t="t" r="r" b="b"/>
            <a:pathLst>
              <a:path w="389890" h="386714">
                <a:moveTo>
                  <a:pt x="76834" y="0"/>
                </a:moveTo>
                <a:lnTo>
                  <a:pt x="112775" y="0"/>
                </a:lnTo>
                <a:lnTo>
                  <a:pt x="195325" y="257048"/>
                </a:lnTo>
                <a:lnTo>
                  <a:pt x="276098" y="0"/>
                </a:lnTo>
                <a:lnTo>
                  <a:pt x="311784" y="0"/>
                </a:lnTo>
                <a:lnTo>
                  <a:pt x="389635" y="381762"/>
                </a:lnTo>
                <a:lnTo>
                  <a:pt x="323976" y="381762"/>
                </a:lnTo>
                <a:lnTo>
                  <a:pt x="284352" y="176022"/>
                </a:lnTo>
                <a:lnTo>
                  <a:pt x="207518" y="386714"/>
                </a:lnTo>
                <a:lnTo>
                  <a:pt x="183387" y="386714"/>
                </a:lnTo>
                <a:lnTo>
                  <a:pt x="106552" y="176022"/>
                </a:lnTo>
                <a:lnTo>
                  <a:pt x="65404" y="381762"/>
                </a:lnTo>
                <a:lnTo>
                  <a:pt x="0" y="381762"/>
                </a:lnTo>
                <a:lnTo>
                  <a:pt x="76834"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6505702" y="2898139"/>
            <a:ext cx="243840" cy="381635"/>
          </a:xfrm>
          <a:custGeom>
            <a:avLst/>
            <a:gdLst/>
            <a:ahLst/>
            <a:cxnLst/>
            <a:rect l="l" t="t" r="r" b="b"/>
            <a:pathLst>
              <a:path w="243840" h="381635">
                <a:moveTo>
                  <a:pt x="0" y="0"/>
                </a:moveTo>
                <a:lnTo>
                  <a:pt x="243586" y="0"/>
                </a:lnTo>
                <a:lnTo>
                  <a:pt x="243586" y="60071"/>
                </a:lnTo>
                <a:lnTo>
                  <a:pt x="67818" y="60071"/>
                </a:lnTo>
                <a:lnTo>
                  <a:pt x="67818" y="149479"/>
                </a:lnTo>
                <a:lnTo>
                  <a:pt x="193801" y="149479"/>
                </a:lnTo>
                <a:lnTo>
                  <a:pt x="193801" y="207010"/>
                </a:lnTo>
                <a:lnTo>
                  <a:pt x="67818" y="207010"/>
                </a:lnTo>
                <a:lnTo>
                  <a:pt x="67818" y="321310"/>
                </a:lnTo>
                <a:lnTo>
                  <a:pt x="240665" y="321310"/>
                </a:lnTo>
                <a:lnTo>
                  <a:pt x="240665" y="381508"/>
                </a:lnTo>
                <a:lnTo>
                  <a:pt x="0" y="381508"/>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6211570" y="2898139"/>
            <a:ext cx="240665" cy="381635"/>
          </a:xfrm>
          <a:custGeom>
            <a:avLst/>
            <a:gdLst/>
            <a:ahLst/>
            <a:cxnLst/>
            <a:rect l="l" t="t" r="r" b="b"/>
            <a:pathLst>
              <a:path w="240664" h="381635">
                <a:moveTo>
                  <a:pt x="0" y="0"/>
                </a:moveTo>
                <a:lnTo>
                  <a:pt x="67817" y="0"/>
                </a:lnTo>
                <a:lnTo>
                  <a:pt x="67817" y="321310"/>
                </a:lnTo>
                <a:lnTo>
                  <a:pt x="240156" y="321310"/>
                </a:lnTo>
                <a:lnTo>
                  <a:pt x="240156" y="381508"/>
                </a:lnTo>
                <a:lnTo>
                  <a:pt x="0" y="381508"/>
                </a:lnTo>
                <a:lnTo>
                  <a:pt x="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5908294" y="2898139"/>
            <a:ext cx="243840" cy="381635"/>
          </a:xfrm>
          <a:custGeom>
            <a:avLst/>
            <a:gdLst/>
            <a:ahLst/>
            <a:cxnLst/>
            <a:rect l="l" t="t" r="r" b="b"/>
            <a:pathLst>
              <a:path w="243839" h="381635">
                <a:moveTo>
                  <a:pt x="0" y="0"/>
                </a:moveTo>
                <a:lnTo>
                  <a:pt x="243585" y="0"/>
                </a:lnTo>
                <a:lnTo>
                  <a:pt x="243585" y="60071"/>
                </a:lnTo>
                <a:lnTo>
                  <a:pt x="67817" y="60071"/>
                </a:lnTo>
                <a:lnTo>
                  <a:pt x="67817" y="149479"/>
                </a:lnTo>
                <a:lnTo>
                  <a:pt x="193801" y="149479"/>
                </a:lnTo>
                <a:lnTo>
                  <a:pt x="193801" y="207010"/>
                </a:lnTo>
                <a:lnTo>
                  <a:pt x="67817" y="207010"/>
                </a:lnTo>
                <a:lnTo>
                  <a:pt x="67817" y="321310"/>
                </a:lnTo>
                <a:lnTo>
                  <a:pt x="240664" y="321310"/>
                </a:lnTo>
                <a:lnTo>
                  <a:pt x="240664" y="381508"/>
                </a:lnTo>
                <a:lnTo>
                  <a:pt x="0" y="381508"/>
                </a:lnTo>
                <a:lnTo>
                  <a:pt x="0"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8174608" y="2891535"/>
            <a:ext cx="231140" cy="394970"/>
          </a:xfrm>
          <a:custGeom>
            <a:avLst/>
            <a:gdLst/>
            <a:ahLst/>
            <a:cxnLst/>
            <a:rect l="l" t="t" r="r" b="b"/>
            <a:pathLst>
              <a:path w="231140" h="394970">
                <a:moveTo>
                  <a:pt x="116459" y="0"/>
                </a:moveTo>
                <a:lnTo>
                  <a:pt x="147318" y="1547"/>
                </a:lnTo>
                <a:lnTo>
                  <a:pt x="173783" y="6191"/>
                </a:lnTo>
                <a:lnTo>
                  <a:pt x="195843" y="13930"/>
                </a:lnTo>
                <a:lnTo>
                  <a:pt x="213487" y="24764"/>
                </a:lnTo>
                <a:lnTo>
                  <a:pt x="192913" y="83185"/>
                </a:lnTo>
                <a:lnTo>
                  <a:pt x="174861" y="72016"/>
                </a:lnTo>
                <a:lnTo>
                  <a:pt x="156321" y="64039"/>
                </a:lnTo>
                <a:lnTo>
                  <a:pt x="137281" y="59253"/>
                </a:lnTo>
                <a:lnTo>
                  <a:pt x="117729" y="57658"/>
                </a:lnTo>
                <a:lnTo>
                  <a:pt x="106660" y="58421"/>
                </a:lnTo>
                <a:lnTo>
                  <a:pt x="71691" y="84185"/>
                </a:lnTo>
                <a:lnTo>
                  <a:pt x="68452" y="102108"/>
                </a:lnTo>
                <a:lnTo>
                  <a:pt x="72999" y="118731"/>
                </a:lnTo>
                <a:lnTo>
                  <a:pt x="86629" y="135651"/>
                </a:lnTo>
                <a:lnTo>
                  <a:pt x="109333" y="152882"/>
                </a:lnTo>
                <a:lnTo>
                  <a:pt x="141097" y="170434"/>
                </a:lnTo>
                <a:lnTo>
                  <a:pt x="158908" y="179597"/>
                </a:lnTo>
                <a:lnTo>
                  <a:pt x="174053" y="188404"/>
                </a:lnTo>
                <a:lnTo>
                  <a:pt x="204317" y="213068"/>
                </a:lnTo>
                <a:lnTo>
                  <a:pt x="226030" y="252341"/>
                </a:lnTo>
                <a:lnTo>
                  <a:pt x="231013" y="288416"/>
                </a:lnTo>
                <a:lnTo>
                  <a:pt x="228727" y="310538"/>
                </a:lnTo>
                <a:lnTo>
                  <a:pt x="210439" y="348638"/>
                </a:lnTo>
                <a:lnTo>
                  <a:pt x="174581" y="377765"/>
                </a:lnTo>
                <a:lnTo>
                  <a:pt x="125535" y="392727"/>
                </a:lnTo>
                <a:lnTo>
                  <a:pt x="96393" y="394588"/>
                </a:lnTo>
                <a:lnTo>
                  <a:pt x="70294" y="392872"/>
                </a:lnTo>
                <a:lnTo>
                  <a:pt x="45529" y="387715"/>
                </a:lnTo>
                <a:lnTo>
                  <a:pt x="22098" y="379104"/>
                </a:lnTo>
                <a:lnTo>
                  <a:pt x="0" y="367029"/>
                </a:lnTo>
                <a:lnTo>
                  <a:pt x="25019" y="306324"/>
                </a:lnTo>
                <a:lnTo>
                  <a:pt x="44950" y="318658"/>
                </a:lnTo>
                <a:lnTo>
                  <a:pt x="64738" y="327469"/>
                </a:lnTo>
                <a:lnTo>
                  <a:pt x="84383" y="332755"/>
                </a:lnTo>
                <a:lnTo>
                  <a:pt x="103886" y="334517"/>
                </a:lnTo>
                <a:lnTo>
                  <a:pt x="129982" y="331900"/>
                </a:lnTo>
                <a:lnTo>
                  <a:pt x="148637" y="324056"/>
                </a:lnTo>
                <a:lnTo>
                  <a:pt x="159839" y="310997"/>
                </a:lnTo>
                <a:lnTo>
                  <a:pt x="163575" y="292735"/>
                </a:lnTo>
                <a:lnTo>
                  <a:pt x="162694" y="283116"/>
                </a:lnTo>
                <a:lnTo>
                  <a:pt x="140573" y="246401"/>
                </a:lnTo>
                <a:lnTo>
                  <a:pt x="91567" y="215773"/>
                </a:lnTo>
                <a:lnTo>
                  <a:pt x="71372" y="205295"/>
                </a:lnTo>
                <a:lnTo>
                  <a:pt x="54784" y="195770"/>
                </a:lnTo>
                <a:lnTo>
                  <a:pt x="18938" y="164084"/>
                </a:lnTo>
                <a:lnTo>
                  <a:pt x="2841" y="125317"/>
                </a:lnTo>
                <a:lnTo>
                  <a:pt x="762" y="102615"/>
                </a:lnTo>
                <a:lnTo>
                  <a:pt x="2786" y="81448"/>
                </a:lnTo>
                <a:lnTo>
                  <a:pt x="18978" y="44733"/>
                </a:lnTo>
                <a:lnTo>
                  <a:pt x="50557" y="16448"/>
                </a:lnTo>
                <a:lnTo>
                  <a:pt x="92190" y="1831"/>
                </a:lnTo>
                <a:lnTo>
                  <a:pt x="116459" y="0"/>
                </a:lnTo>
                <a:close/>
              </a:path>
            </a:pathLst>
          </a:custGeom>
          <a:ln w="3175">
            <a:solidFill>
              <a:srgbClr val="58134A"/>
            </a:solidFill>
          </a:ln>
        </p:spPr>
        <p:txBody>
          <a:bodyPr wrap="square" lIns="0" tIns="0" rIns="0" bIns="0" rtlCol="0"/>
          <a:lstStyle/>
          <a:p>
            <a:endParaRPr/>
          </a:p>
        </p:txBody>
      </p:sp>
      <p:sp>
        <p:nvSpPr>
          <p:cNvPr id="28" name="object 28"/>
          <p:cNvSpPr txBox="1"/>
          <p:nvPr/>
        </p:nvSpPr>
        <p:spPr>
          <a:xfrm>
            <a:off x="6899909" y="3520185"/>
            <a:ext cx="1536700" cy="360680"/>
          </a:xfrm>
          <a:prstGeom prst="rect">
            <a:avLst/>
          </a:prstGeom>
        </p:spPr>
        <p:txBody>
          <a:bodyPr vert="horz" wrap="square" lIns="0" tIns="12065" rIns="0" bIns="0" rtlCol="0">
            <a:spAutoFit/>
          </a:bodyPr>
          <a:lstStyle/>
          <a:p>
            <a:pPr marL="12700">
              <a:lnSpc>
                <a:spcPct val="100000"/>
              </a:lnSpc>
              <a:spcBef>
                <a:spcPts val="95"/>
              </a:spcBef>
            </a:pPr>
            <a:r>
              <a:rPr lang="en-US" sz="2200" spc="-35" dirty="0">
                <a:solidFill>
                  <a:srgbClr val="FFFFFF"/>
                </a:solidFill>
                <a:latin typeface="Trebuchet MS"/>
                <a:cs typeface="Trebuchet MS"/>
              </a:rPr>
              <a:t>SK </a:t>
            </a:r>
            <a:r>
              <a:rPr lang="en-US" sz="2200" spc="-35" dirty="0" err="1">
                <a:solidFill>
                  <a:srgbClr val="FFFFFF"/>
                </a:solidFill>
                <a:latin typeface="Trebuchet MS"/>
                <a:cs typeface="Trebuchet MS"/>
              </a:rPr>
              <a:t>Bandhu</a:t>
            </a:r>
            <a:endParaRPr sz="2200" dirty="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5058587"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03907"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4" name="object 4"/>
          <p:cNvSpPr/>
          <p:nvPr/>
        </p:nvSpPr>
        <p:spPr>
          <a:xfrm>
            <a:off x="3910457" y="1057402"/>
            <a:ext cx="106933"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991485" y="1057402"/>
            <a:ext cx="106933" cy="1153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277234" y="1057275"/>
            <a:ext cx="101853" cy="10058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470527" y="1057275"/>
            <a:ext cx="101853" cy="100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556380" y="1053719"/>
            <a:ext cx="176402" cy="25031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113401"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4980432"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4652898" y="1006221"/>
            <a:ext cx="286385" cy="346075"/>
          </a:xfrm>
          <a:custGeom>
            <a:avLst/>
            <a:gdLst/>
            <a:ahLst/>
            <a:cxnLst/>
            <a:rect l="l" t="t" r="r" b="b"/>
            <a:pathLst>
              <a:path w="286385" h="346075">
                <a:moveTo>
                  <a:pt x="0" y="0"/>
                </a:moveTo>
                <a:lnTo>
                  <a:pt x="286130" y="0"/>
                </a:lnTo>
                <a:lnTo>
                  <a:pt x="286130"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133469"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534792" y="1006221"/>
            <a:ext cx="217804" cy="346075"/>
          </a:xfrm>
          <a:custGeom>
            <a:avLst/>
            <a:gdLst/>
            <a:ahLst/>
            <a:cxnLst/>
            <a:rect l="l" t="t" r="r" b="b"/>
            <a:pathLst>
              <a:path w="217805"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799844"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408302" y="1006221"/>
            <a:ext cx="353060" cy="350520"/>
          </a:xfrm>
          <a:custGeom>
            <a:avLst/>
            <a:gdLst/>
            <a:ahLst/>
            <a:cxnLst/>
            <a:rect l="l" t="t" r="r" b="b"/>
            <a:pathLst>
              <a:path w="353060" h="350519">
                <a:moveTo>
                  <a:pt x="69596" y="0"/>
                </a:moveTo>
                <a:lnTo>
                  <a:pt x="102108" y="0"/>
                </a:lnTo>
                <a:lnTo>
                  <a:pt x="176910" y="232790"/>
                </a:lnTo>
                <a:lnTo>
                  <a:pt x="250063" y="0"/>
                </a:lnTo>
                <a:lnTo>
                  <a:pt x="282321" y="0"/>
                </a:lnTo>
                <a:lnTo>
                  <a:pt x="352933" y="345820"/>
                </a:lnTo>
                <a:lnTo>
                  <a:pt x="293497" y="345820"/>
                </a:lnTo>
                <a:lnTo>
                  <a:pt x="257555" y="159384"/>
                </a:lnTo>
                <a:lnTo>
                  <a:pt x="188087" y="350265"/>
                </a:lnTo>
                <a:lnTo>
                  <a:pt x="166115" y="350265"/>
                </a:lnTo>
                <a:lnTo>
                  <a:pt x="96519" y="159384"/>
                </a:lnTo>
                <a:lnTo>
                  <a:pt x="59181"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164666"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833958" y="1006221"/>
            <a:ext cx="259715" cy="346075"/>
          </a:xfrm>
          <a:custGeom>
            <a:avLst/>
            <a:gdLst/>
            <a:ahLst/>
            <a:cxnLst/>
            <a:rect l="l" t="t" r="r" b="b"/>
            <a:pathLst>
              <a:path w="259715" h="346075">
                <a:moveTo>
                  <a:pt x="0" y="0"/>
                </a:moveTo>
                <a:lnTo>
                  <a:pt x="61328" y="0"/>
                </a:lnTo>
                <a:lnTo>
                  <a:pt x="61328" y="135381"/>
                </a:lnTo>
                <a:lnTo>
                  <a:pt x="198856" y="135381"/>
                </a:lnTo>
                <a:lnTo>
                  <a:pt x="198856" y="0"/>
                </a:lnTo>
                <a:lnTo>
                  <a:pt x="259486" y="0"/>
                </a:lnTo>
                <a:lnTo>
                  <a:pt x="259486" y="345566"/>
                </a:lnTo>
                <a:lnTo>
                  <a:pt x="198856" y="345566"/>
                </a:lnTo>
                <a:lnTo>
                  <a:pt x="198856" y="189864"/>
                </a:lnTo>
                <a:lnTo>
                  <a:pt x="61328" y="189864"/>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850004"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931032"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4407789"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3214497"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9"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2194179" y="1001522"/>
            <a:ext cx="304165" cy="350520"/>
          </a:xfrm>
          <a:custGeom>
            <a:avLst/>
            <a:gdLst/>
            <a:ahLst/>
            <a:cxnLst/>
            <a:rect l="l" t="t" r="r" b="b"/>
            <a:pathLst>
              <a:path w="304164" h="350519">
                <a:moveTo>
                  <a:pt x="137794" y="0"/>
                </a:moveTo>
                <a:lnTo>
                  <a:pt x="164719" y="0"/>
                </a:lnTo>
                <a:lnTo>
                  <a:pt x="303656" y="350265"/>
                </a:lnTo>
                <a:lnTo>
                  <a:pt x="235965" y="350265"/>
                </a:lnTo>
                <a:lnTo>
                  <a:pt x="210693" y="280162"/>
                </a:lnTo>
                <a:lnTo>
                  <a:pt x="92328" y="280162"/>
                </a:lnTo>
                <a:lnTo>
                  <a:pt x="68198"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371210"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1916302" y="1000252"/>
            <a:ext cx="262890" cy="357505"/>
          </a:xfrm>
          <a:custGeom>
            <a:avLst/>
            <a:gdLst/>
            <a:ahLst/>
            <a:cxnLst/>
            <a:rect l="l" t="t" r="r" b="b"/>
            <a:pathLst>
              <a:path w="262889" h="357505">
                <a:moveTo>
                  <a:pt x="158242" y="0"/>
                </a:moveTo>
                <a:lnTo>
                  <a:pt x="186461" y="1524"/>
                </a:lnTo>
                <a:lnTo>
                  <a:pt x="211693" y="6096"/>
                </a:lnTo>
                <a:lnTo>
                  <a:pt x="233947" y="13716"/>
                </a:lnTo>
                <a:lnTo>
                  <a:pt x="253238" y="24384"/>
                </a:lnTo>
                <a:lnTo>
                  <a:pt x="228092" y="75057"/>
                </a:lnTo>
                <a:lnTo>
                  <a:pt x="216255" y="66075"/>
                </a:lnTo>
                <a:lnTo>
                  <a:pt x="201310" y="59689"/>
                </a:lnTo>
                <a:lnTo>
                  <a:pt x="183247" y="55876"/>
                </a:lnTo>
                <a:lnTo>
                  <a:pt x="162052" y="54610"/>
                </a:lnTo>
                <a:lnTo>
                  <a:pt x="141406" y="56872"/>
                </a:lnTo>
                <a:lnTo>
                  <a:pt x="105973" y="74969"/>
                </a:lnTo>
                <a:lnTo>
                  <a:pt x="79164" y="110095"/>
                </a:lnTo>
                <a:lnTo>
                  <a:pt x="65361" y="155866"/>
                </a:lnTo>
                <a:lnTo>
                  <a:pt x="63627"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7"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21792" y="1000252"/>
            <a:ext cx="262890" cy="357505"/>
          </a:xfrm>
          <a:custGeom>
            <a:avLst/>
            <a:gdLst/>
            <a:ahLst/>
            <a:cxnLst/>
            <a:rect l="l" t="t" r="r" b="b"/>
            <a:pathLst>
              <a:path w="262890" h="357505">
                <a:moveTo>
                  <a:pt x="158280" y="0"/>
                </a:moveTo>
                <a:lnTo>
                  <a:pt x="186517" y="1524"/>
                </a:lnTo>
                <a:lnTo>
                  <a:pt x="211774" y="6096"/>
                </a:lnTo>
                <a:lnTo>
                  <a:pt x="234052" y="13716"/>
                </a:lnTo>
                <a:lnTo>
                  <a:pt x="253352" y="24384"/>
                </a:lnTo>
                <a:lnTo>
                  <a:pt x="228104" y="75057"/>
                </a:lnTo>
                <a:lnTo>
                  <a:pt x="216281" y="66075"/>
                </a:lnTo>
                <a:lnTo>
                  <a:pt x="201331" y="59689"/>
                </a:lnTo>
                <a:lnTo>
                  <a:pt x="183254" y="55876"/>
                </a:lnTo>
                <a:lnTo>
                  <a:pt x="162051" y="54610"/>
                </a:lnTo>
                <a:lnTo>
                  <a:pt x="141442" y="56872"/>
                </a:lnTo>
                <a:lnTo>
                  <a:pt x="106061" y="74969"/>
                </a:lnTo>
                <a:lnTo>
                  <a:pt x="79212" y="110095"/>
                </a:lnTo>
                <a:lnTo>
                  <a:pt x="65414" y="155866"/>
                </a:lnTo>
                <a:lnTo>
                  <a:pt x="63690" y="182372"/>
                </a:lnTo>
                <a:lnTo>
                  <a:pt x="65290" y="208661"/>
                </a:lnTo>
                <a:lnTo>
                  <a:pt x="78086" y="252666"/>
                </a:lnTo>
                <a:lnTo>
                  <a:pt x="103149" y="284624"/>
                </a:lnTo>
                <a:lnTo>
                  <a:pt x="157581" y="302895"/>
                </a:lnTo>
                <a:lnTo>
                  <a:pt x="180667" y="300724"/>
                </a:lnTo>
                <a:lnTo>
                  <a:pt x="201101" y="294195"/>
                </a:lnTo>
                <a:lnTo>
                  <a:pt x="218882" y="283285"/>
                </a:lnTo>
                <a:lnTo>
                  <a:pt x="234010" y="267970"/>
                </a:lnTo>
                <a:lnTo>
                  <a:pt x="262547" y="317626"/>
                </a:lnTo>
                <a:lnTo>
                  <a:pt x="241610" y="335035"/>
                </a:lnTo>
                <a:lnTo>
                  <a:pt x="216311" y="347456"/>
                </a:lnTo>
                <a:lnTo>
                  <a:pt x="186646" y="354899"/>
                </a:lnTo>
                <a:lnTo>
                  <a:pt x="152615" y="357377"/>
                </a:lnTo>
                <a:lnTo>
                  <a:pt x="118430" y="354401"/>
                </a:lnTo>
                <a:lnTo>
                  <a:pt x="62176" y="330588"/>
                </a:lnTo>
                <a:lnTo>
                  <a:pt x="22556" y="283773"/>
                </a:lnTo>
                <a:lnTo>
                  <a:pt x="2505" y="218813"/>
                </a:lnTo>
                <a:lnTo>
                  <a:pt x="0" y="179832"/>
                </a:lnTo>
                <a:lnTo>
                  <a:pt x="2778" y="143037"/>
                </a:lnTo>
                <a:lnTo>
                  <a:pt x="25010" y="78926"/>
                </a:lnTo>
                <a:lnTo>
                  <a:pt x="68250" y="29039"/>
                </a:lnTo>
                <a:lnTo>
                  <a:pt x="125162" y="3234"/>
                </a:lnTo>
                <a:lnTo>
                  <a:pt x="15828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493642"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27" name="object 27"/>
          <p:cNvSpPr txBox="1"/>
          <p:nvPr/>
        </p:nvSpPr>
        <p:spPr>
          <a:xfrm>
            <a:off x="447040" y="1573733"/>
            <a:ext cx="5563235" cy="3853179"/>
          </a:xfrm>
          <a:prstGeom prst="rect">
            <a:avLst/>
          </a:prstGeom>
        </p:spPr>
        <p:txBody>
          <a:bodyPr vert="horz" wrap="square" lIns="0" tIns="13335" rIns="0" bIns="0" rtlCol="0">
            <a:spAutoFit/>
          </a:bodyPr>
          <a:lstStyle/>
          <a:p>
            <a:pPr marL="375920" indent="-274320">
              <a:lnSpc>
                <a:spcPct val="100000"/>
              </a:lnSpc>
              <a:spcBef>
                <a:spcPts val="105"/>
              </a:spcBef>
              <a:buClr>
                <a:srgbClr val="B03E9A"/>
              </a:buClr>
              <a:buSzPct val="72500"/>
              <a:buFont typeface="Wingdings 2"/>
              <a:buChar char=""/>
              <a:tabLst>
                <a:tab pos="375920" algn="l"/>
              </a:tabLst>
            </a:pPr>
            <a:r>
              <a:rPr sz="2000" dirty="0">
                <a:latin typeface="Trebuchet MS"/>
                <a:cs typeface="Trebuchet MS"/>
              </a:rPr>
              <a:t>Action of </a:t>
            </a:r>
            <a:r>
              <a:rPr sz="2000" spc="-5" dirty="0">
                <a:latin typeface="Trebuchet MS"/>
                <a:cs typeface="Trebuchet MS"/>
              </a:rPr>
              <a:t>air;(high </a:t>
            </a:r>
            <a:r>
              <a:rPr sz="2000" dirty="0">
                <a:latin typeface="Trebuchet MS"/>
                <a:cs typeface="Trebuchet MS"/>
              </a:rPr>
              <a:t>temp</a:t>
            </a:r>
            <a:r>
              <a:rPr sz="2000" spc="-110" dirty="0">
                <a:latin typeface="Trebuchet MS"/>
                <a:cs typeface="Trebuchet MS"/>
              </a:rPr>
              <a:t> </a:t>
            </a:r>
            <a:r>
              <a:rPr sz="2000" spc="-5" dirty="0">
                <a:latin typeface="Trebuchet MS"/>
                <a:cs typeface="Trebuchet MS"/>
              </a:rPr>
              <a:t>arc)</a:t>
            </a:r>
            <a:endParaRPr sz="2000">
              <a:latin typeface="Trebuchet MS"/>
              <a:cs typeface="Trebuchet MS"/>
            </a:endParaRPr>
          </a:p>
          <a:p>
            <a:pPr marL="863600">
              <a:lnSpc>
                <a:spcPct val="100000"/>
              </a:lnSpc>
              <a:spcBef>
                <a:spcPts val="125"/>
              </a:spcBef>
              <a:tabLst>
                <a:tab pos="2956560" algn="l"/>
              </a:tabLst>
            </a:pPr>
            <a:r>
              <a:rPr sz="2000" spc="10" dirty="0">
                <a:latin typeface="Trebuchet MS"/>
                <a:cs typeface="Trebuchet MS"/>
              </a:rPr>
              <a:t>N</a:t>
            </a:r>
            <a:r>
              <a:rPr sz="1950" spc="15" baseline="-21367" dirty="0">
                <a:latin typeface="Trebuchet MS"/>
                <a:cs typeface="Trebuchet MS"/>
              </a:rPr>
              <a:t>2</a:t>
            </a:r>
            <a:r>
              <a:rPr sz="1950" spc="300" baseline="-21367" dirty="0">
                <a:latin typeface="Trebuchet MS"/>
                <a:cs typeface="Trebuchet MS"/>
              </a:rPr>
              <a:t> </a:t>
            </a:r>
            <a:r>
              <a:rPr sz="2000" dirty="0">
                <a:latin typeface="Trebuchet MS"/>
                <a:cs typeface="Trebuchet MS"/>
              </a:rPr>
              <a:t>+</a:t>
            </a:r>
            <a:r>
              <a:rPr sz="2000" spc="-10" dirty="0">
                <a:latin typeface="Trebuchet MS"/>
                <a:cs typeface="Trebuchet MS"/>
              </a:rPr>
              <a:t> </a:t>
            </a:r>
            <a:r>
              <a:rPr sz="2000" spc="10" dirty="0">
                <a:latin typeface="Trebuchet MS"/>
                <a:cs typeface="Trebuchet MS"/>
              </a:rPr>
              <a:t>O</a:t>
            </a:r>
            <a:r>
              <a:rPr sz="1950" spc="15" baseline="-21367" dirty="0">
                <a:latin typeface="Trebuchet MS"/>
                <a:cs typeface="Trebuchet MS"/>
              </a:rPr>
              <a:t>2	</a:t>
            </a:r>
            <a:r>
              <a:rPr sz="2000" spc="5" dirty="0">
                <a:latin typeface="Trebuchet MS"/>
                <a:cs typeface="Trebuchet MS"/>
              </a:rPr>
              <a:t>2NO</a:t>
            </a:r>
            <a:endParaRPr sz="2000">
              <a:latin typeface="Trebuchet MS"/>
              <a:cs typeface="Trebuchet MS"/>
            </a:endParaRPr>
          </a:p>
          <a:p>
            <a:pPr>
              <a:lnSpc>
                <a:spcPct val="100000"/>
              </a:lnSpc>
              <a:spcBef>
                <a:spcPts val="50"/>
              </a:spcBef>
            </a:pPr>
            <a:endParaRPr sz="2250">
              <a:latin typeface="Times New Roman"/>
              <a:cs typeface="Times New Roman"/>
            </a:endParaRPr>
          </a:p>
          <a:p>
            <a:pPr marL="375920" indent="-274320">
              <a:lnSpc>
                <a:spcPct val="100000"/>
              </a:lnSpc>
              <a:buClr>
                <a:srgbClr val="B03E9A"/>
              </a:buClr>
              <a:buSzPct val="72500"/>
              <a:buFont typeface="Wingdings 2"/>
              <a:buChar char=""/>
              <a:tabLst>
                <a:tab pos="375920" algn="l"/>
              </a:tabLst>
            </a:pPr>
            <a:r>
              <a:rPr sz="2000" dirty="0">
                <a:latin typeface="Trebuchet MS"/>
                <a:cs typeface="Trebuchet MS"/>
              </a:rPr>
              <a:t>Action oxidizing</a:t>
            </a:r>
            <a:r>
              <a:rPr sz="2000" spc="-135" dirty="0">
                <a:latin typeface="Trebuchet MS"/>
                <a:cs typeface="Trebuchet MS"/>
              </a:rPr>
              <a:t> </a:t>
            </a:r>
            <a:r>
              <a:rPr sz="2000" spc="-5" dirty="0">
                <a:latin typeface="Trebuchet MS"/>
                <a:cs typeface="Trebuchet MS"/>
              </a:rPr>
              <a:t>agents:</a:t>
            </a:r>
            <a:endParaRPr sz="2000">
              <a:latin typeface="Trebuchet MS"/>
              <a:cs typeface="Trebuchet MS"/>
            </a:endParaRPr>
          </a:p>
          <a:p>
            <a:pPr marL="316230" marR="81280" indent="89535">
              <a:lnSpc>
                <a:spcPct val="210000"/>
              </a:lnSpc>
              <a:tabLst>
                <a:tab pos="2768600" algn="l"/>
                <a:tab pos="2790190" algn="l"/>
              </a:tabLst>
            </a:pPr>
            <a:r>
              <a:rPr sz="2000" spc="5" dirty="0">
                <a:latin typeface="Trebuchet MS"/>
                <a:cs typeface="Trebuchet MS"/>
              </a:rPr>
              <a:t>P</a:t>
            </a:r>
            <a:r>
              <a:rPr sz="1950" spc="7" baseline="-21367" dirty="0">
                <a:latin typeface="Trebuchet MS"/>
                <a:cs typeface="Trebuchet MS"/>
              </a:rPr>
              <a:t>4</a:t>
            </a:r>
            <a:r>
              <a:rPr sz="1950" spc="315" baseline="-21367" dirty="0">
                <a:latin typeface="Trebuchet MS"/>
                <a:cs typeface="Trebuchet MS"/>
              </a:rPr>
              <a:t> </a:t>
            </a:r>
            <a:r>
              <a:rPr sz="2000" dirty="0">
                <a:latin typeface="Trebuchet MS"/>
                <a:cs typeface="Trebuchet MS"/>
              </a:rPr>
              <a:t>+20HNO</a:t>
            </a:r>
            <a:r>
              <a:rPr sz="1950" baseline="-21367" dirty="0">
                <a:latin typeface="Trebuchet MS"/>
                <a:cs typeface="Trebuchet MS"/>
              </a:rPr>
              <a:t>3	</a:t>
            </a:r>
            <a:r>
              <a:rPr sz="2000" spc="5" dirty="0">
                <a:latin typeface="Trebuchet MS"/>
                <a:cs typeface="Trebuchet MS"/>
              </a:rPr>
              <a:t>4H</a:t>
            </a:r>
            <a:r>
              <a:rPr sz="1950" spc="7" baseline="-21367" dirty="0">
                <a:latin typeface="Trebuchet MS"/>
                <a:cs typeface="Trebuchet MS"/>
              </a:rPr>
              <a:t>3</a:t>
            </a:r>
            <a:r>
              <a:rPr sz="2000" spc="5" dirty="0">
                <a:latin typeface="Trebuchet MS"/>
                <a:cs typeface="Trebuchet MS"/>
              </a:rPr>
              <a:t>PO</a:t>
            </a:r>
            <a:r>
              <a:rPr sz="1950" spc="7" baseline="-21367" dirty="0">
                <a:latin typeface="Trebuchet MS"/>
                <a:cs typeface="Trebuchet MS"/>
              </a:rPr>
              <a:t>4 </a:t>
            </a:r>
            <a:r>
              <a:rPr sz="2000" dirty="0">
                <a:latin typeface="Trebuchet MS"/>
                <a:cs typeface="Trebuchet MS"/>
              </a:rPr>
              <a:t>+ 20 </a:t>
            </a:r>
            <a:r>
              <a:rPr sz="2000" spc="5" dirty="0">
                <a:latin typeface="Trebuchet MS"/>
                <a:cs typeface="Trebuchet MS"/>
              </a:rPr>
              <a:t>NO</a:t>
            </a:r>
            <a:r>
              <a:rPr sz="1950" spc="7" baseline="-21367" dirty="0">
                <a:latin typeface="Trebuchet MS"/>
                <a:cs typeface="Trebuchet MS"/>
              </a:rPr>
              <a:t>2</a:t>
            </a:r>
            <a:r>
              <a:rPr sz="2000" spc="5" dirty="0">
                <a:latin typeface="Trebuchet MS"/>
                <a:cs typeface="Trebuchet MS"/>
              </a:rPr>
              <a:t>+4 </a:t>
            </a:r>
            <a:r>
              <a:rPr sz="2000" dirty="0">
                <a:latin typeface="Trebuchet MS"/>
                <a:cs typeface="Trebuchet MS"/>
              </a:rPr>
              <a:t>H</a:t>
            </a:r>
            <a:r>
              <a:rPr sz="1950" baseline="-21367" dirty="0">
                <a:latin typeface="Trebuchet MS"/>
                <a:cs typeface="Trebuchet MS"/>
              </a:rPr>
              <a:t>2</a:t>
            </a:r>
            <a:r>
              <a:rPr sz="2000" dirty="0">
                <a:latin typeface="Trebuchet MS"/>
                <a:cs typeface="Trebuchet MS"/>
              </a:rPr>
              <a:t>0  </a:t>
            </a:r>
            <a:r>
              <a:rPr sz="2000" spc="10" dirty="0">
                <a:latin typeface="Trebuchet MS"/>
                <a:cs typeface="Trebuchet MS"/>
              </a:rPr>
              <a:t>As</a:t>
            </a:r>
            <a:r>
              <a:rPr sz="1950" spc="15" baseline="-21367" dirty="0">
                <a:latin typeface="Trebuchet MS"/>
                <a:cs typeface="Trebuchet MS"/>
              </a:rPr>
              <a:t>4  </a:t>
            </a:r>
            <a:r>
              <a:rPr sz="2000" dirty="0">
                <a:latin typeface="Trebuchet MS"/>
                <a:cs typeface="Trebuchet MS"/>
              </a:rPr>
              <a:t>+</a:t>
            </a:r>
            <a:r>
              <a:rPr sz="2000" spc="-235" dirty="0">
                <a:latin typeface="Trebuchet MS"/>
                <a:cs typeface="Trebuchet MS"/>
              </a:rPr>
              <a:t> </a:t>
            </a:r>
            <a:r>
              <a:rPr sz="2000" spc="-5" dirty="0">
                <a:latin typeface="Trebuchet MS"/>
                <a:cs typeface="Trebuchet MS"/>
              </a:rPr>
              <a:t>20 </a:t>
            </a:r>
            <a:r>
              <a:rPr sz="2000" spc="5" dirty="0">
                <a:latin typeface="Trebuchet MS"/>
                <a:cs typeface="Trebuchet MS"/>
              </a:rPr>
              <a:t>HNO</a:t>
            </a:r>
            <a:r>
              <a:rPr sz="1950" spc="7" baseline="-21367" dirty="0">
                <a:latin typeface="Trebuchet MS"/>
                <a:cs typeface="Trebuchet MS"/>
              </a:rPr>
              <a:t>3		</a:t>
            </a:r>
            <a:r>
              <a:rPr sz="2000" spc="5" dirty="0">
                <a:latin typeface="Trebuchet MS"/>
                <a:cs typeface="Trebuchet MS"/>
              </a:rPr>
              <a:t>4H</a:t>
            </a:r>
            <a:r>
              <a:rPr sz="1950" spc="7" baseline="-21367" dirty="0">
                <a:latin typeface="Trebuchet MS"/>
                <a:cs typeface="Trebuchet MS"/>
              </a:rPr>
              <a:t>3</a:t>
            </a:r>
            <a:r>
              <a:rPr sz="2000" spc="5" dirty="0">
                <a:latin typeface="Trebuchet MS"/>
                <a:cs typeface="Trebuchet MS"/>
              </a:rPr>
              <a:t>AsO</a:t>
            </a:r>
            <a:r>
              <a:rPr sz="1950" spc="7" baseline="-21367" dirty="0">
                <a:latin typeface="Trebuchet MS"/>
                <a:cs typeface="Trebuchet MS"/>
              </a:rPr>
              <a:t>4 </a:t>
            </a:r>
            <a:r>
              <a:rPr sz="2000" dirty="0">
                <a:latin typeface="Trebuchet MS"/>
                <a:cs typeface="Trebuchet MS"/>
              </a:rPr>
              <a:t>+ 20 </a:t>
            </a:r>
            <a:r>
              <a:rPr sz="2000" spc="5" dirty="0">
                <a:latin typeface="Trebuchet MS"/>
                <a:cs typeface="Trebuchet MS"/>
              </a:rPr>
              <a:t>NO</a:t>
            </a:r>
            <a:r>
              <a:rPr sz="1950" spc="7" baseline="-21367" dirty="0">
                <a:latin typeface="Trebuchet MS"/>
                <a:cs typeface="Trebuchet MS"/>
              </a:rPr>
              <a:t>2</a:t>
            </a:r>
            <a:r>
              <a:rPr sz="2000" spc="5" dirty="0">
                <a:latin typeface="Trebuchet MS"/>
                <a:cs typeface="Trebuchet MS"/>
              </a:rPr>
              <a:t>+4 </a:t>
            </a:r>
            <a:r>
              <a:rPr sz="2000" dirty="0">
                <a:latin typeface="Trebuchet MS"/>
                <a:cs typeface="Trebuchet MS"/>
              </a:rPr>
              <a:t>H</a:t>
            </a:r>
            <a:r>
              <a:rPr sz="1950" baseline="-21367" dirty="0">
                <a:latin typeface="Trebuchet MS"/>
                <a:cs typeface="Trebuchet MS"/>
              </a:rPr>
              <a:t>2</a:t>
            </a:r>
            <a:r>
              <a:rPr sz="2000" dirty="0">
                <a:latin typeface="Trebuchet MS"/>
                <a:cs typeface="Trebuchet MS"/>
              </a:rPr>
              <a:t>0  4</a:t>
            </a:r>
            <a:r>
              <a:rPr sz="2000" spc="-10" dirty="0">
                <a:latin typeface="Trebuchet MS"/>
                <a:cs typeface="Trebuchet MS"/>
              </a:rPr>
              <a:t> </a:t>
            </a:r>
            <a:r>
              <a:rPr sz="2000" spc="-5" dirty="0">
                <a:latin typeface="Trebuchet MS"/>
                <a:cs typeface="Trebuchet MS"/>
              </a:rPr>
              <a:t>Sb</a:t>
            </a:r>
            <a:r>
              <a:rPr sz="2000" dirty="0">
                <a:latin typeface="Trebuchet MS"/>
                <a:cs typeface="Trebuchet MS"/>
              </a:rPr>
              <a:t> </a:t>
            </a:r>
            <a:r>
              <a:rPr sz="2000" spc="5" dirty="0">
                <a:latin typeface="Trebuchet MS"/>
                <a:cs typeface="Trebuchet MS"/>
              </a:rPr>
              <a:t>+20HNO</a:t>
            </a:r>
            <a:r>
              <a:rPr sz="1950" spc="7" baseline="-21367" dirty="0">
                <a:latin typeface="Trebuchet MS"/>
                <a:cs typeface="Trebuchet MS"/>
              </a:rPr>
              <a:t>3	</a:t>
            </a:r>
            <a:r>
              <a:rPr sz="2000" spc="5" dirty="0">
                <a:latin typeface="Trebuchet MS"/>
                <a:cs typeface="Trebuchet MS"/>
              </a:rPr>
              <a:t>Sb</a:t>
            </a:r>
            <a:r>
              <a:rPr sz="1950" spc="7" baseline="-21367" dirty="0">
                <a:latin typeface="Trebuchet MS"/>
                <a:cs typeface="Trebuchet MS"/>
              </a:rPr>
              <a:t>4</a:t>
            </a:r>
            <a:r>
              <a:rPr sz="2000" spc="5" dirty="0">
                <a:latin typeface="Trebuchet MS"/>
                <a:cs typeface="Trebuchet MS"/>
              </a:rPr>
              <a:t>O</a:t>
            </a:r>
            <a:r>
              <a:rPr sz="1950" spc="7" baseline="-21367" dirty="0">
                <a:latin typeface="Trebuchet MS"/>
                <a:cs typeface="Trebuchet MS"/>
              </a:rPr>
              <a:t>10 </a:t>
            </a:r>
            <a:r>
              <a:rPr sz="2000" dirty="0">
                <a:latin typeface="Trebuchet MS"/>
                <a:cs typeface="Trebuchet MS"/>
              </a:rPr>
              <a:t>+ </a:t>
            </a:r>
            <a:r>
              <a:rPr sz="2000" spc="-5" dirty="0">
                <a:latin typeface="Trebuchet MS"/>
                <a:cs typeface="Trebuchet MS"/>
              </a:rPr>
              <a:t>20 </a:t>
            </a:r>
            <a:r>
              <a:rPr sz="2000" spc="5" dirty="0">
                <a:latin typeface="Trebuchet MS"/>
                <a:cs typeface="Trebuchet MS"/>
              </a:rPr>
              <a:t>NO</a:t>
            </a:r>
            <a:r>
              <a:rPr sz="1950" spc="7" baseline="-21367" dirty="0">
                <a:latin typeface="Trebuchet MS"/>
                <a:cs typeface="Trebuchet MS"/>
              </a:rPr>
              <a:t>2</a:t>
            </a:r>
            <a:r>
              <a:rPr sz="2000" spc="5" dirty="0">
                <a:latin typeface="Trebuchet MS"/>
                <a:cs typeface="Trebuchet MS"/>
              </a:rPr>
              <a:t>+10</a:t>
            </a:r>
            <a:r>
              <a:rPr sz="2000" spc="-270" dirty="0">
                <a:latin typeface="Trebuchet MS"/>
                <a:cs typeface="Trebuchet MS"/>
              </a:rPr>
              <a:t> </a:t>
            </a:r>
            <a:r>
              <a:rPr sz="2000" dirty="0">
                <a:latin typeface="Trebuchet MS"/>
                <a:cs typeface="Trebuchet MS"/>
              </a:rPr>
              <a:t>H</a:t>
            </a:r>
            <a:r>
              <a:rPr sz="1950" baseline="-21367" dirty="0">
                <a:latin typeface="Trebuchet MS"/>
                <a:cs typeface="Trebuchet MS"/>
              </a:rPr>
              <a:t>2</a:t>
            </a:r>
            <a:r>
              <a:rPr sz="2000" dirty="0">
                <a:latin typeface="Trebuchet MS"/>
                <a:cs typeface="Trebuchet MS"/>
              </a:rPr>
              <a:t>0</a:t>
            </a:r>
            <a:endParaRPr sz="2000">
              <a:latin typeface="Trebuchet MS"/>
              <a:cs typeface="Trebuchet MS"/>
            </a:endParaRPr>
          </a:p>
          <a:p>
            <a:pPr>
              <a:lnSpc>
                <a:spcPct val="100000"/>
              </a:lnSpc>
            </a:pPr>
            <a:endParaRPr sz="2300">
              <a:latin typeface="Times New Roman"/>
              <a:cs typeface="Times New Roman"/>
            </a:endParaRPr>
          </a:p>
          <a:p>
            <a:pPr marL="330200">
              <a:lnSpc>
                <a:spcPct val="100000"/>
              </a:lnSpc>
              <a:tabLst>
                <a:tab pos="699770" algn="l"/>
                <a:tab pos="2698750" algn="l"/>
              </a:tabLst>
            </a:pPr>
            <a:r>
              <a:rPr sz="2000" dirty="0">
                <a:latin typeface="Trebuchet MS"/>
                <a:cs typeface="Trebuchet MS"/>
              </a:rPr>
              <a:t>Bi	+</a:t>
            </a:r>
            <a:r>
              <a:rPr sz="2000" spc="-15" dirty="0">
                <a:latin typeface="Trebuchet MS"/>
                <a:cs typeface="Trebuchet MS"/>
              </a:rPr>
              <a:t> </a:t>
            </a:r>
            <a:r>
              <a:rPr sz="2000" spc="5" dirty="0">
                <a:latin typeface="Trebuchet MS"/>
                <a:cs typeface="Trebuchet MS"/>
              </a:rPr>
              <a:t>6HNO</a:t>
            </a:r>
            <a:r>
              <a:rPr sz="1950" spc="7" baseline="-21367" dirty="0">
                <a:latin typeface="Trebuchet MS"/>
                <a:cs typeface="Trebuchet MS"/>
              </a:rPr>
              <a:t>3	</a:t>
            </a:r>
            <a:r>
              <a:rPr sz="2000" dirty="0">
                <a:latin typeface="Trebuchet MS"/>
                <a:cs typeface="Trebuchet MS"/>
              </a:rPr>
              <a:t>Bi( </a:t>
            </a:r>
            <a:r>
              <a:rPr sz="2000" spc="5" dirty="0">
                <a:latin typeface="Trebuchet MS"/>
                <a:cs typeface="Trebuchet MS"/>
              </a:rPr>
              <a:t>NO</a:t>
            </a:r>
            <a:r>
              <a:rPr sz="1950" spc="7" baseline="-21367" dirty="0">
                <a:latin typeface="Trebuchet MS"/>
                <a:cs typeface="Trebuchet MS"/>
              </a:rPr>
              <a:t>3</a:t>
            </a:r>
            <a:r>
              <a:rPr sz="2000" spc="5" dirty="0">
                <a:latin typeface="Trebuchet MS"/>
                <a:cs typeface="Trebuchet MS"/>
              </a:rPr>
              <a:t>)</a:t>
            </a:r>
            <a:r>
              <a:rPr sz="1950" spc="7" baseline="-21367" dirty="0">
                <a:latin typeface="Trebuchet MS"/>
                <a:cs typeface="Trebuchet MS"/>
              </a:rPr>
              <a:t>3  </a:t>
            </a:r>
            <a:r>
              <a:rPr sz="2000" dirty="0">
                <a:latin typeface="Trebuchet MS"/>
                <a:cs typeface="Trebuchet MS"/>
              </a:rPr>
              <a:t>+ 3 </a:t>
            </a:r>
            <a:r>
              <a:rPr sz="2000" spc="5" dirty="0">
                <a:latin typeface="Trebuchet MS"/>
                <a:cs typeface="Trebuchet MS"/>
              </a:rPr>
              <a:t>NO</a:t>
            </a:r>
            <a:r>
              <a:rPr sz="1950" spc="7" baseline="-21367" dirty="0">
                <a:latin typeface="Trebuchet MS"/>
                <a:cs typeface="Trebuchet MS"/>
              </a:rPr>
              <a:t>2</a:t>
            </a:r>
            <a:r>
              <a:rPr sz="2000" spc="5" dirty="0">
                <a:latin typeface="Trebuchet MS"/>
                <a:cs typeface="Trebuchet MS"/>
              </a:rPr>
              <a:t>+3</a:t>
            </a:r>
            <a:r>
              <a:rPr sz="2000" spc="-310" dirty="0">
                <a:latin typeface="Trebuchet MS"/>
                <a:cs typeface="Trebuchet MS"/>
              </a:rPr>
              <a:t> </a:t>
            </a:r>
            <a:r>
              <a:rPr sz="2000" dirty="0">
                <a:latin typeface="Trebuchet MS"/>
                <a:cs typeface="Trebuchet MS"/>
              </a:rPr>
              <a:t>H</a:t>
            </a:r>
            <a:r>
              <a:rPr sz="1950" baseline="-21367" dirty="0">
                <a:latin typeface="Trebuchet MS"/>
                <a:cs typeface="Trebuchet MS"/>
              </a:rPr>
              <a:t>2</a:t>
            </a:r>
            <a:r>
              <a:rPr sz="2000" dirty="0">
                <a:latin typeface="Trebuchet MS"/>
                <a:cs typeface="Trebuchet MS"/>
              </a:rPr>
              <a:t>0</a:t>
            </a:r>
            <a:endParaRPr sz="2000">
              <a:latin typeface="Trebuchet MS"/>
              <a:cs typeface="Trebuchet MS"/>
            </a:endParaRPr>
          </a:p>
        </p:txBody>
      </p:sp>
      <p:sp>
        <p:nvSpPr>
          <p:cNvPr id="28" name="object 28"/>
          <p:cNvSpPr/>
          <p:nvPr/>
        </p:nvSpPr>
        <p:spPr>
          <a:xfrm>
            <a:off x="2372105" y="2067179"/>
            <a:ext cx="990600" cy="134620"/>
          </a:xfrm>
          <a:custGeom>
            <a:avLst/>
            <a:gdLst/>
            <a:ahLst/>
            <a:cxnLst/>
            <a:rect l="l" t="t" r="r" b="b"/>
            <a:pathLst>
              <a:path w="990600" h="134619">
                <a:moveTo>
                  <a:pt x="933195" y="67183"/>
                </a:moveTo>
                <a:lnTo>
                  <a:pt x="860806" y="109347"/>
                </a:lnTo>
                <a:lnTo>
                  <a:pt x="858393" y="118237"/>
                </a:lnTo>
                <a:lnTo>
                  <a:pt x="862457" y="125095"/>
                </a:lnTo>
                <a:lnTo>
                  <a:pt x="866520" y="132080"/>
                </a:lnTo>
                <a:lnTo>
                  <a:pt x="875411" y="134366"/>
                </a:lnTo>
                <a:lnTo>
                  <a:pt x="965751" y="81661"/>
                </a:lnTo>
                <a:lnTo>
                  <a:pt x="961897" y="81661"/>
                </a:lnTo>
                <a:lnTo>
                  <a:pt x="961897" y="79629"/>
                </a:lnTo>
                <a:lnTo>
                  <a:pt x="954532" y="79629"/>
                </a:lnTo>
                <a:lnTo>
                  <a:pt x="933195" y="67183"/>
                </a:lnTo>
                <a:close/>
              </a:path>
              <a:path w="990600" h="134619">
                <a:moveTo>
                  <a:pt x="908376" y="52705"/>
                </a:moveTo>
                <a:lnTo>
                  <a:pt x="0" y="52705"/>
                </a:lnTo>
                <a:lnTo>
                  <a:pt x="0" y="81661"/>
                </a:lnTo>
                <a:lnTo>
                  <a:pt x="908376" y="81661"/>
                </a:lnTo>
                <a:lnTo>
                  <a:pt x="933195" y="67183"/>
                </a:lnTo>
                <a:lnTo>
                  <a:pt x="908376" y="52705"/>
                </a:lnTo>
                <a:close/>
              </a:path>
              <a:path w="990600" h="134619">
                <a:moveTo>
                  <a:pt x="965751" y="52705"/>
                </a:moveTo>
                <a:lnTo>
                  <a:pt x="961897" y="52705"/>
                </a:lnTo>
                <a:lnTo>
                  <a:pt x="961897" y="81661"/>
                </a:lnTo>
                <a:lnTo>
                  <a:pt x="965751" y="81661"/>
                </a:lnTo>
                <a:lnTo>
                  <a:pt x="990599" y="67183"/>
                </a:lnTo>
                <a:lnTo>
                  <a:pt x="965751" y="52705"/>
                </a:lnTo>
                <a:close/>
              </a:path>
              <a:path w="990600" h="134619">
                <a:moveTo>
                  <a:pt x="954532" y="54737"/>
                </a:moveTo>
                <a:lnTo>
                  <a:pt x="933195" y="67183"/>
                </a:lnTo>
                <a:lnTo>
                  <a:pt x="954532" y="79629"/>
                </a:lnTo>
                <a:lnTo>
                  <a:pt x="954532" y="54737"/>
                </a:lnTo>
                <a:close/>
              </a:path>
              <a:path w="990600" h="134619">
                <a:moveTo>
                  <a:pt x="961897" y="54737"/>
                </a:moveTo>
                <a:lnTo>
                  <a:pt x="954532" y="54737"/>
                </a:lnTo>
                <a:lnTo>
                  <a:pt x="954532" y="79629"/>
                </a:lnTo>
                <a:lnTo>
                  <a:pt x="961897" y="79629"/>
                </a:lnTo>
                <a:lnTo>
                  <a:pt x="961897" y="54737"/>
                </a:lnTo>
                <a:close/>
              </a:path>
              <a:path w="990600" h="134619">
                <a:moveTo>
                  <a:pt x="875411" y="0"/>
                </a:moveTo>
                <a:lnTo>
                  <a:pt x="866520" y="2286"/>
                </a:lnTo>
                <a:lnTo>
                  <a:pt x="862457" y="9271"/>
                </a:lnTo>
                <a:lnTo>
                  <a:pt x="858393" y="16129"/>
                </a:lnTo>
                <a:lnTo>
                  <a:pt x="860806" y="25019"/>
                </a:lnTo>
                <a:lnTo>
                  <a:pt x="933195" y="67183"/>
                </a:lnTo>
                <a:lnTo>
                  <a:pt x="954532" y="54737"/>
                </a:lnTo>
                <a:lnTo>
                  <a:pt x="961897" y="54737"/>
                </a:lnTo>
                <a:lnTo>
                  <a:pt x="961897" y="52705"/>
                </a:lnTo>
                <a:lnTo>
                  <a:pt x="965751" y="52705"/>
                </a:lnTo>
                <a:lnTo>
                  <a:pt x="875411" y="0"/>
                </a:lnTo>
                <a:close/>
              </a:path>
            </a:pathLst>
          </a:custGeom>
          <a:solidFill>
            <a:srgbClr val="B83C68"/>
          </a:solidFill>
        </p:spPr>
        <p:txBody>
          <a:bodyPr wrap="square" lIns="0" tIns="0" rIns="0" bIns="0" rtlCol="0"/>
          <a:lstStyle/>
          <a:p>
            <a:endParaRPr/>
          </a:p>
        </p:txBody>
      </p:sp>
      <p:sp>
        <p:nvSpPr>
          <p:cNvPr id="29" name="object 29"/>
          <p:cNvSpPr/>
          <p:nvPr/>
        </p:nvSpPr>
        <p:spPr>
          <a:xfrm>
            <a:off x="2349245" y="3290951"/>
            <a:ext cx="762000" cy="134620"/>
          </a:xfrm>
          <a:custGeom>
            <a:avLst/>
            <a:gdLst/>
            <a:ahLst/>
            <a:cxnLst/>
            <a:rect l="l" t="t" r="r" b="b"/>
            <a:pathLst>
              <a:path w="762000" h="134620">
                <a:moveTo>
                  <a:pt x="704596" y="67183"/>
                </a:moveTo>
                <a:lnTo>
                  <a:pt x="639064" y="105410"/>
                </a:lnTo>
                <a:lnTo>
                  <a:pt x="632079" y="109347"/>
                </a:lnTo>
                <a:lnTo>
                  <a:pt x="629793" y="118237"/>
                </a:lnTo>
                <a:lnTo>
                  <a:pt x="633857" y="125095"/>
                </a:lnTo>
                <a:lnTo>
                  <a:pt x="637794" y="132079"/>
                </a:lnTo>
                <a:lnTo>
                  <a:pt x="646684" y="134365"/>
                </a:lnTo>
                <a:lnTo>
                  <a:pt x="737049" y="81661"/>
                </a:lnTo>
                <a:lnTo>
                  <a:pt x="733171" y="81661"/>
                </a:lnTo>
                <a:lnTo>
                  <a:pt x="733171" y="79628"/>
                </a:lnTo>
                <a:lnTo>
                  <a:pt x="725932" y="79628"/>
                </a:lnTo>
                <a:lnTo>
                  <a:pt x="704596" y="67183"/>
                </a:lnTo>
                <a:close/>
              </a:path>
              <a:path w="762000" h="134620">
                <a:moveTo>
                  <a:pt x="679776" y="52704"/>
                </a:moveTo>
                <a:lnTo>
                  <a:pt x="0" y="52704"/>
                </a:lnTo>
                <a:lnTo>
                  <a:pt x="0" y="81661"/>
                </a:lnTo>
                <a:lnTo>
                  <a:pt x="679776" y="81661"/>
                </a:lnTo>
                <a:lnTo>
                  <a:pt x="704596" y="67183"/>
                </a:lnTo>
                <a:lnTo>
                  <a:pt x="679776" y="52704"/>
                </a:lnTo>
                <a:close/>
              </a:path>
              <a:path w="762000" h="134620">
                <a:moveTo>
                  <a:pt x="737053" y="52704"/>
                </a:moveTo>
                <a:lnTo>
                  <a:pt x="733171" y="52704"/>
                </a:lnTo>
                <a:lnTo>
                  <a:pt x="733171" y="81661"/>
                </a:lnTo>
                <a:lnTo>
                  <a:pt x="737049" y="81661"/>
                </a:lnTo>
                <a:lnTo>
                  <a:pt x="761873" y="67183"/>
                </a:lnTo>
                <a:lnTo>
                  <a:pt x="737053" y="52704"/>
                </a:lnTo>
                <a:close/>
              </a:path>
              <a:path w="762000" h="134620">
                <a:moveTo>
                  <a:pt x="725932" y="54737"/>
                </a:moveTo>
                <a:lnTo>
                  <a:pt x="704596" y="67183"/>
                </a:lnTo>
                <a:lnTo>
                  <a:pt x="725932" y="79628"/>
                </a:lnTo>
                <a:lnTo>
                  <a:pt x="725932" y="54737"/>
                </a:lnTo>
                <a:close/>
              </a:path>
              <a:path w="762000" h="134620">
                <a:moveTo>
                  <a:pt x="733171" y="54737"/>
                </a:moveTo>
                <a:lnTo>
                  <a:pt x="725932" y="54737"/>
                </a:lnTo>
                <a:lnTo>
                  <a:pt x="725932" y="79628"/>
                </a:lnTo>
                <a:lnTo>
                  <a:pt x="733171" y="79628"/>
                </a:lnTo>
                <a:lnTo>
                  <a:pt x="733171" y="54737"/>
                </a:lnTo>
                <a:close/>
              </a:path>
              <a:path w="762000" h="134620">
                <a:moveTo>
                  <a:pt x="646684" y="0"/>
                </a:moveTo>
                <a:lnTo>
                  <a:pt x="637794" y="2286"/>
                </a:lnTo>
                <a:lnTo>
                  <a:pt x="633857" y="9271"/>
                </a:lnTo>
                <a:lnTo>
                  <a:pt x="629793" y="16128"/>
                </a:lnTo>
                <a:lnTo>
                  <a:pt x="632079" y="25019"/>
                </a:lnTo>
                <a:lnTo>
                  <a:pt x="639064" y="28956"/>
                </a:lnTo>
                <a:lnTo>
                  <a:pt x="704596" y="67183"/>
                </a:lnTo>
                <a:lnTo>
                  <a:pt x="725932" y="54737"/>
                </a:lnTo>
                <a:lnTo>
                  <a:pt x="733171" y="54737"/>
                </a:lnTo>
                <a:lnTo>
                  <a:pt x="733171" y="52704"/>
                </a:lnTo>
                <a:lnTo>
                  <a:pt x="737053" y="52704"/>
                </a:lnTo>
                <a:lnTo>
                  <a:pt x="646684" y="0"/>
                </a:lnTo>
                <a:close/>
              </a:path>
            </a:pathLst>
          </a:custGeom>
          <a:solidFill>
            <a:srgbClr val="B83C68"/>
          </a:solidFill>
        </p:spPr>
        <p:txBody>
          <a:bodyPr wrap="square" lIns="0" tIns="0" rIns="0" bIns="0" rtlCol="0"/>
          <a:lstStyle/>
          <a:p>
            <a:endParaRPr/>
          </a:p>
        </p:txBody>
      </p:sp>
      <p:sp>
        <p:nvSpPr>
          <p:cNvPr id="30" name="object 30"/>
          <p:cNvSpPr/>
          <p:nvPr/>
        </p:nvSpPr>
        <p:spPr>
          <a:xfrm>
            <a:off x="2437638" y="3938651"/>
            <a:ext cx="762000" cy="134620"/>
          </a:xfrm>
          <a:custGeom>
            <a:avLst/>
            <a:gdLst/>
            <a:ahLst/>
            <a:cxnLst/>
            <a:rect l="l" t="t" r="r" b="b"/>
            <a:pathLst>
              <a:path w="762000" h="134620">
                <a:moveTo>
                  <a:pt x="704595" y="67183"/>
                </a:moveTo>
                <a:lnTo>
                  <a:pt x="639063" y="105410"/>
                </a:lnTo>
                <a:lnTo>
                  <a:pt x="632079" y="109347"/>
                </a:lnTo>
                <a:lnTo>
                  <a:pt x="629793" y="118237"/>
                </a:lnTo>
                <a:lnTo>
                  <a:pt x="633857" y="125094"/>
                </a:lnTo>
                <a:lnTo>
                  <a:pt x="637794" y="132080"/>
                </a:lnTo>
                <a:lnTo>
                  <a:pt x="646684" y="134366"/>
                </a:lnTo>
                <a:lnTo>
                  <a:pt x="737049" y="81661"/>
                </a:lnTo>
                <a:lnTo>
                  <a:pt x="733170" y="81661"/>
                </a:lnTo>
                <a:lnTo>
                  <a:pt x="733170" y="79629"/>
                </a:lnTo>
                <a:lnTo>
                  <a:pt x="725932" y="79629"/>
                </a:lnTo>
                <a:lnTo>
                  <a:pt x="704595" y="67183"/>
                </a:lnTo>
                <a:close/>
              </a:path>
              <a:path w="762000" h="134620">
                <a:moveTo>
                  <a:pt x="679776" y="52705"/>
                </a:moveTo>
                <a:lnTo>
                  <a:pt x="0" y="52705"/>
                </a:lnTo>
                <a:lnTo>
                  <a:pt x="0" y="81661"/>
                </a:lnTo>
                <a:lnTo>
                  <a:pt x="679776" y="81661"/>
                </a:lnTo>
                <a:lnTo>
                  <a:pt x="704595" y="67183"/>
                </a:lnTo>
                <a:lnTo>
                  <a:pt x="679776" y="52705"/>
                </a:lnTo>
                <a:close/>
              </a:path>
              <a:path w="762000" h="134620">
                <a:moveTo>
                  <a:pt x="737053" y="52705"/>
                </a:moveTo>
                <a:lnTo>
                  <a:pt x="733170" y="52705"/>
                </a:lnTo>
                <a:lnTo>
                  <a:pt x="733170" y="81661"/>
                </a:lnTo>
                <a:lnTo>
                  <a:pt x="737049" y="81661"/>
                </a:lnTo>
                <a:lnTo>
                  <a:pt x="761872" y="67183"/>
                </a:lnTo>
                <a:lnTo>
                  <a:pt x="737053" y="52705"/>
                </a:lnTo>
                <a:close/>
              </a:path>
              <a:path w="762000" h="134620">
                <a:moveTo>
                  <a:pt x="725932" y="54737"/>
                </a:moveTo>
                <a:lnTo>
                  <a:pt x="704595" y="67183"/>
                </a:lnTo>
                <a:lnTo>
                  <a:pt x="725932" y="79629"/>
                </a:lnTo>
                <a:lnTo>
                  <a:pt x="725932" y="54737"/>
                </a:lnTo>
                <a:close/>
              </a:path>
              <a:path w="762000" h="134620">
                <a:moveTo>
                  <a:pt x="733170" y="54737"/>
                </a:moveTo>
                <a:lnTo>
                  <a:pt x="725932" y="54737"/>
                </a:lnTo>
                <a:lnTo>
                  <a:pt x="725932" y="79629"/>
                </a:lnTo>
                <a:lnTo>
                  <a:pt x="733170" y="79629"/>
                </a:lnTo>
                <a:lnTo>
                  <a:pt x="733170" y="54737"/>
                </a:lnTo>
                <a:close/>
              </a:path>
              <a:path w="762000" h="134620">
                <a:moveTo>
                  <a:pt x="646684" y="0"/>
                </a:moveTo>
                <a:lnTo>
                  <a:pt x="637794" y="2286"/>
                </a:lnTo>
                <a:lnTo>
                  <a:pt x="633857" y="9271"/>
                </a:lnTo>
                <a:lnTo>
                  <a:pt x="629793" y="16129"/>
                </a:lnTo>
                <a:lnTo>
                  <a:pt x="632079" y="25018"/>
                </a:lnTo>
                <a:lnTo>
                  <a:pt x="639063" y="28956"/>
                </a:lnTo>
                <a:lnTo>
                  <a:pt x="704595" y="67183"/>
                </a:lnTo>
                <a:lnTo>
                  <a:pt x="725932" y="54737"/>
                </a:lnTo>
                <a:lnTo>
                  <a:pt x="733170" y="54737"/>
                </a:lnTo>
                <a:lnTo>
                  <a:pt x="733170" y="52705"/>
                </a:lnTo>
                <a:lnTo>
                  <a:pt x="737053" y="52705"/>
                </a:lnTo>
                <a:lnTo>
                  <a:pt x="646684" y="0"/>
                </a:lnTo>
                <a:close/>
              </a:path>
            </a:pathLst>
          </a:custGeom>
          <a:solidFill>
            <a:srgbClr val="B83C68"/>
          </a:solidFill>
        </p:spPr>
        <p:txBody>
          <a:bodyPr wrap="square" lIns="0" tIns="0" rIns="0" bIns="0" rtlCol="0"/>
          <a:lstStyle/>
          <a:p>
            <a:endParaRPr/>
          </a:p>
        </p:txBody>
      </p:sp>
      <p:sp>
        <p:nvSpPr>
          <p:cNvPr id="31" name="object 31"/>
          <p:cNvSpPr/>
          <p:nvPr/>
        </p:nvSpPr>
        <p:spPr>
          <a:xfrm>
            <a:off x="2414777" y="4586351"/>
            <a:ext cx="762000" cy="134620"/>
          </a:xfrm>
          <a:custGeom>
            <a:avLst/>
            <a:gdLst/>
            <a:ahLst/>
            <a:cxnLst/>
            <a:rect l="l" t="t" r="r" b="b"/>
            <a:pathLst>
              <a:path w="762000" h="134620">
                <a:moveTo>
                  <a:pt x="704596" y="67183"/>
                </a:moveTo>
                <a:lnTo>
                  <a:pt x="639064" y="105410"/>
                </a:lnTo>
                <a:lnTo>
                  <a:pt x="632079" y="109347"/>
                </a:lnTo>
                <a:lnTo>
                  <a:pt x="629793" y="118237"/>
                </a:lnTo>
                <a:lnTo>
                  <a:pt x="633857" y="125094"/>
                </a:lnTo>
                <a:lnTo>
                  <a:pt x="637794" y="132080"/>
                </a:lnTo>
                <a:lnTo>
                  <a:pt x="646684" y="134366"/>
                </a:lnTo>
                <a:lnTo>
                  <a:pt x="737049" y="81661"/>
                </a:lnTo>
                <a:lnTo>
                  <a:pt x="733171" y="81661"/>
                </a:lnTo>
                <a:lnTo>
                  <a:pt x="733171" y="79629"/>
                </a:lnTo>
                <a:lnTo>
                  <a:pt x="725932" y="79629"/>
                </a:lnTo>
                <a:lnTo>
                  <a:pt x="704596" y="67183"/>
                </a:lnTo>
                <a:close/>
              </a:path>
              <a:path w="762000" h="134620">
                <a:moveTo>
                  <a:pt x="679776" y="52705"/>
                </a:moveTo>
                <a:lnTo>
                  <a:pt x="0" y="52705"/>
                </a:lnTo>
                <a:lnTo>
                  <a:pt x="0" y="81661"/>
                </a:lnTo>
                <a:lnTo>
                  <a:pt x="679776" y="81661"/>
                </a:lnTo>
                <a:lnTo>
                  <a:pt x="704596" y="67183"/>
                </a:lnTo>
                <a:lnTo>
                  <a:pt x="679776" y="52705"/>
                </a:lnTo>
                <a:close/>
              </a:path>
              <a:path w="762000" h="134620">
                <a:moveTo>
                  <a:pt x="737053" y="52705"/>
                </a:moveTo>
                <a:lnTo>
                  <a:pt x="733171" y="52705"/>
                </a:lnTo>
                <a:lnTo>
                  <a:pt x="733171" y="81661"/>
                </a:lnTo>
                <a:lnTo>
                  <a:pt x="737049" y="81661"/>
                </a:lnTo>
                <a:lnTo>
                  <a:pt x="761872" y="67183"/>
                </a:lnTo>
                <a:lnTo>
                  <a:pt x="737053" y="52705"/>
                </a:lnTo>
                <a:close/>
              </a:path>
              <a:path w="762000" h="134620">
                <a:moveTo>
                  <a:pt x="725932" y="54737"/>
                </a:moveTo>
                <a:lnTo>
                  <a:pt x="704596" y="67183"/>
                </a:lnTo>
                <a:lnTo>
                  <a:pt x="725932" y="79629"/>
                </a:lnTo>
                <a:lnTo>
                  <a:pt x="725932" y="54737"/>
                </a:lnTo>
                <a:close/>
              </a:path>
              <a:path w="762000" h="134620">
                <a:moveTo>
                  <a:pt x="733171" y="54737"/>
                </a:moveTo>
                <a:lnTo>
                  <a:pt x="725932" y="54737"/>
                </a:lnTo>
                <a:lnTo>
                  <a:pt x="725932" y="79629"/>
                </a:lnTo>
                <a:lnTo>
                  <a:pt x="733171" y="79629"/>
                </a:lnTo>
                <a:lnTo>
                  <a:pt x="733171" y="54737"/>
                </a:lnTo>
                <a:close/>
              </a:path>
              <a:path w="762000" h="134620">
                <a:moveTo>
                  <a:pt x="646684" y="0"/>
                </a:moveTo>
                <a:lnTo>
                  <a:pt x="637794" y="2286"/>
                </a:lnTo>
                <a:lnTo>
                  <a:pt x="633857" y="9271"/>
                </a:lnTo>
                <a:lnTo>
                  <a:pt x="629793" y="16129"/>
                </a:lnTo>
                <a:lnTo>
                  <a:pt x="632079" y="25018"/>
                </a:lnTo>
                <a:lnTo>
                  <a:pt x="639064" y="28956"/>
                </a:lnTo>
                <a:lnTo>
                  <a:pt x="704596" y="67183"/>
                </a:lnTo>
                <a:lnTo>
                  <a:pt x="725932" y="54737"/>
                </a:lnTo>
                <a:lnTo>
                  <a:pt x="733171" y="54737"/>
                </a:lnTo>
                <a:lnTo>
                  <a:pt x="733171" y="52705"/>
                </a:lnTo>
                <a:lnTo>
                  <a:pt x="737053" y="52705"/>
                </a:lnTo>
                <a:lnTo>
                  <a:pt x="646684" y="0"/>
                </a:lnTo>
                <a:close/>
              </a:path>
            </a:pathLst>
          </a:custGeom>
          <a:solidFill>
            <a:srgbClr val="B83C68"/>
          </a:solidFill>
        </p:spPr>
        <p:txBody>
          <a:bodyPr wrap="square" lIns="0" tIns="0" rIns="0" bIns="0" rtlCol="0"/>
          <a:lstStyle/>
          <a:p>
            <a:endParaRPr/>
          </a:p>
        </p:txBody>
      </p:sp>
      <p:sp>
        <p:nvSpPr>
          <p:cNvPr id="32" name="object 32"/>
          <p:cNvSpPr/>
          <p:nvPr/>
        </p:nvSpPr>
        <p:spPr>
          <a:xfrm>
            <a:off x="2186177" y="5234051"/>
            <a:ext cx="762000" cy="134620"/>
          </a:xfrm>
          <a:custGeom>
            <a:avLst/>
            <a:gdLst/>
            <a:ahLst/>
            <a:cxnLst/>
            <a:rect l="l" t="t" r="r" b="b"/>
            <a:pathLst>
              <a:path w="762000" h="134620">
                <a:moveTo>
                  <a:pt x="704596" y="67183"/>
                </a:moveTo>
                <a:lnTo>
                  <a:pt x="639064" y="105410"/>
                </a:lnTo>
                <a:lnTo>
                  <a:pt x="632079" y="109347"/>
                </a:lnTo>
                <a:lnTo>
                  <a:pt x="629793" y="118237"/>
                </a:lnTo>
                <a:lnTo>
                  <a:pt x="633857" y="125095"/>
                </a:lnTo>
                <a:lnTo>
                  <a:pt x="637794" y="132080"/>
                </a:lnTo>
                <a:lnTo>
                  <a:pt x="646684" y="134365"/>
                </a:lnTo>
                <a:lnTo>
                  <a:pt x="737049" y="81661"/>
                </a:lnTo>
                <a:lnTo>
                  <a:pt x="733171" y="81661"/>
                </a:lnTo>
                <a:lnTo>
                  <a:pt x="733171" y="79629"/>
                </a:lnTo>
                <a:lnTo>
                  <a:pt x="725932" y="79629"/>
                </a:lnTo>
                <a:lnTo>
                  <a:pt x="704596" y="67183"/>
                </a:lnTo>
                <a:close/>
              </a:path>
              <a:path w="762000" h="134620">
                <a:moveTo>
                  <a:pt x="679776" y="52705"/>
                </a:moveTo>
                <a:lnTo>
                  <a:pt x="0" y="52705"/>
                </a:lnTo>
                <a:lnTo>
                  <a:pt x="0" y="81661"/>
                </a:lnTo>
                <a:lnTo>
                  <a:pt x="679776" y="81661"/>
                </a:lnTo>
                <a:lnTo>
                  <a:pt x="704596" y="67183"/>
                </a:lnTo>
                <a:lnTo>
                  <a:pt x="679776" y="52705"/>
                </a:lnTo>
                <a:close/>
              </a:path>
              <a:path w="762000" h="134620">
                <a:moveTo>
                  <a:pt x="737053" y="52705"/>
                </a:moveTo>
                <a:lnTo>
                  <a:pt x="733171" y="52705"/>
                </a:lnTo>
                <a:lnTo>
                  <a:pt x="733171" y="81661"/>
                </a:lnTo>
                <a:lnTo>
                  <a:pt x="737049" y="81661"/>
                </a:lnTo>
                <a:lnTo>
                  <a:pt x="761873" y="67183"/>
                </a:lnTo>
                <a:lnTo>
                  <a:pt x="737053" y="52705"/>
                </a:lnTo>
                <a:close/>
              </a:path>
              <a:path w="762000" h="134620">
                <a:moveTo>
                  <a:pt x="725932" y="54737"/>
                </a:moveTo>
                <a:lnTo>
                  <a:pt x="704596" y="67183"/>
                </a:lnTo>
                <a:lnTo>
                  <a:pt x="725932" y="79629"/>
                </a:lnTo>
                <a:lnTo>
                  <a:pt x="725932" y="54737"/>
                </a:lnTo>
                <a:close/>
              </a:path>
              <a:path w="762000" h="134620">
                <a:moveTo>
                  <a:pt x="733171" y="54737"/>
                </a:moveTo>
                <a:lnTo>
                  <a:pt x="725932" y="54737"/>
                </a:lnTo>
                <a:lnTo>
                  <a:pt x="725932" y="79629"/>
                </a:lnTo>
                <a:lnTo>
                  <a:pt x="733171" y="79629"/>
                </a:lnTo>
                <a:lnTo>
                  <a:pt x="733171" y="54737"/>
                </a:lnTo>
                <a:close/>
              </a:path>
              <a:path w="762000" h="134620">
                <a:moveTo>
                  <a:pt x="646684" y="0"/>
                </a:moveTo>
                <a:lnTo>
                  <a:pt x="637794" y="2286"/>
                </a:lnTo>
                <a:lnTo>
                  <a:pt x="633857" y="9271"/>
                </a:lnTo>
                <a:lnTo>
                  <a:pt x="629793" y="16129"/>
                </a:lnTo>
                <a:lnTo>
                  <a:pt x="632079" y="25018"/>
                </a:lnTo>
                <a:lnTo>
                  <a:pt x="639064" y="28956"/>
                </a:lnTo>
                <a:lnTo>
                  <a:pt x="704596" y="67183"/>
                </a:lnTo>
                <a:lnTo>
                  <a:pt x="725932" y="54737"/>
                </a:lnTo>
                <a:lnTo>
                  <a:pt x="733171" y="54737"/>
                </a:lnTo>
                <a:lnTo>
                  <a:pt x="733171" y="52705"/>
                </a:lnTo>
                <a:lnTo>
                  <a:pt x="737053" y="52705"/>
                </a:lnTo>
                <a:lnTo>
                  <a:pt x="646684" y="0"/>
                </a:lnTo>
                <a:close/>
              </a:path>
            </a:pathLst>
          </a:custGeom>
          <a:solidFill>
            <a:srgbClr val="B83C68"/>
          </a:solidFill>
        </p:spPr>
        <p:txBody>
          <a:bodyPr wrap="square" lIns="0" tIns="0" rIns="0" bIns="0" rtlCol="0"/>
          <a:lstStyle/>
          <a:p>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4694351"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86585" y="1057402"/>
            <a:ext cx="106933" cy="115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25715" y="1057275"/>
            <a:ext cx="101803" cy="10058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204861" y="1053719"/>
            <a:ext cx="176390" cy="25031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697095"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4404740"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5"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4130421"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3740022" y="1006221"/>
            <a:ext cx="353060" cy="350520"/>
          </a:xfrm>
          <a:custGeom>
            <a:avLst/>
            <a:gdLst/>
            <a:ahLst/>
            <a:cxnLst/>
            <a:rect l="l" t="t" r="r" b="b"/>
            <a:pathLst>
              <a:path w="353060" h="350519">
                <a:moveTo>
                  <a:pt x="69596" y="0"/>
                </a:moveTo>
                <a:lnTo>
                  <a:pt x="102107" y="0"/>
                </a:lnTo>
                <a:lnTo>
                  <a:pt x="176911" y="232790"/>
                </a:lnTo>
                <a:lnTo>
                  <a:pt x="250062" y="0"/>
                </a:lnTo>
                <a:lnTo>
                  <a:pt x="282321" y="0"/>
                </a:lnTo>
                <a:lnTo>
                  <a:pt x="352932" y="345820"/>
                </a:lnTo>
                <a:lnTo>
                  <a:pt x="293497" y="345820"/>
                </a:lnTo>
                <a:lnTo>
                  <a:pt x="257555" y="159384"/>
                </a:lnTo>
                <a:lnTo>
                  <a:pt x="188087" y="350265"/>
                </a:lnTo>
                <a:lnTo>
                  <a:pt x="166115" y="350265"/>
                </a:lnTo>
                <a:lnTo>
                  <a:pt x="96519" y="159384"/>
                </a:lnTo>
                <a:lnTo>
                  <a:pt x="59181"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3496436"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3229736" y="1006221"/>
            <a:ext cx="217804" cy="346075"/>
          </a:xfrm>
          <a:custGeom>
            <a:avLst/>
            <a:gdLst/>
            <a:ahLst/>
            <a:cxnLst/>
            <a:rect l="l" t="t" r="r" b="b"/>
            <a:pathLst>
              <a:path w="217804"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955417" y="1006221"/>
            <a:ext cx="220979" cy="346075"/>
          </a:xfrm>
          <a:custGeom>
            <a:avLst/>
            <a:gdLst/>
            <a:ahLst/>
            <a:cxnLst/>
            <a:rect l="l" t="t" r="r" b="b"/>
            <a:pathLst>
              <a:path w="220980"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498472"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8" y="296925"/>
                </a:lnTo>
                <a:lnTo>
                  <a:pt x="140708" y="295856"/>
                </a:lnTo>
                <a:lnTo>
                  <a:pt x="176784" y="279907"/>
                </a:lnTo>
                <a:lnTo>
                  <a:pt x="195326" y="233044"/>
                </a:lnTo>
                <a:lnTo>
                  <a:pt x="195326" y="0"/>
                </a:lnTo>
                <a:lnTo>
                  <a:pt x="256540" y="0"/>
                </a:lnTo>
                <a:lnTo>
                  <a:pt x="256540" y="237743"/>
                </a:lnTo>
                <a:lnTo>
                  <a:pt x="254321" y="262963"/>
                </a:lnTo>
                <a:lnTo>
                  <a:pt x="236501" y="304734"/>
                </a:lnTo>
                <a:lnTo>
                  <a:pt x="201467" y="334478"/>
                </a:lnTo>
                <a:lnTo>
                  <a:pt x="153791" y="349527"/>
                </a:lnTo>
                <a:lnTo>
                  <a:pt x="125476"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525014" y="1004824"/>
            <a:ext cx="238760" cy="347345"/>
          </a:xfrm>
          <a:custGeom>
            <a:avLst/>
            <a:gdLst/>
            <a:ahLst/>
            <a:cxnLst/>
            <a:rect l="l" t="t" r="r" b="b"/>
            <a:pathLst>
              <a:path w="238760" h="347344">
                <a:moveTo>
                  <a:pt x="0" y="0"/>
                </a:moveTo>
                <a:lnTo>
                  <a:pt x="238252" y="0"/>
                </a:lnTo>
                <a:lnTo>
                  <a:pt x="238252" y="26162"/>
                </a:lnTo>
                <a:lnTo>
                  <a:pt x="207137" y="84836"/>
                </a:lnTo>
                <a:lnTo>
                  <a:pt x="199326" y="100050"/>
                </a:lnTo>
                <a:lnTo>
                  <a:pt x="174752" y="149860"/>
                </a:lnTo>
                <a:lnTo>
                  <a:pt x="158003" y="185404"/>
                </a:lnTo>
                <a:lnTo>
                  <a:pt x="141731" y="221614"/>
                </a:lnTo>
                <a:lnTo>
                  <a:pt x="126666" y="256857"/>
                </a:lnTo>
                <a:lnTo>
                  <a:pt x="107578" y="305244"/>
                </a:lnTo>
                <a:lnTo>
                  <a:pt x="93344" y="346963"/>
                </a:lnTo>
                <a:lnTo>
                  <a:pt x="26162" y="346963"/>
                </a:lnTo>
                <a:lnTo>
                  <a:pt x="40522" y="305985"/>
                </a:lnTo>
                <a:lnTo>
                  <a:pt x="57949" y="262043"/>
                </a:lnTo>
                <a:lnTo>
                  <a:pt x="78438" y="215138"/>
                </a:lnTo>
                <a:lnTo>
                  <a:pt x="101985" y="165269"/>
                </a:lnTo>
                <a:lnTo>
                  <a:pt x="128588" y="112437"/>
                </a:lnTo>
                <a:lnTo>
                  <a:pt x="158242" y="56641"/>
                </a:lnTo>
                <a:lnTo>
                  <a:pt x="0" y="56641"/>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272157" y="1004824"/>
            <a:ext cx="132080" cy="347345"/>
          </a:xfrm>
          <a:custGeom>
            <a:avLst/>
            <a:gdLst/>
            <a:ahLst/>
            <a:cxnLst/>
            <a:rect l="l" t="t" r="r" b="b"/>
            <a:pathLst>
              <a:path w="132080" h="347344">
                <a:moveTo>
                  <a:pt x="107187" y="0"/>
                </a:moveTo>
                <a:lnTo>
                  <a:pt x="131699" y="0"/>
                </a:lnTo>
                <a:lnTo>
                  <a:pt x="131699" y="346963"/>
                </a:lnTo>
                <a:lnTo>
                  <a:pt x="70357" y="346963"/>
                </a:lnTo>
                <a:lnTo>
                  <a:pt x="70357" y="97916"/>
                </a:lnTo>
                <a:lnTo>
                  <a:pt x="0" y="140080"/>
                </a:lnTo>
                <a:lnTo>
                  <a:pt x="0" y="81152"/>
                </a:lnTo>
                <a:lnTo>
                  <a:pt x="32125" y="63793"/>
                </a:lnTo>
                <a:lnTo>
                  <a:pt x="60690" y="44481"/>
                </a:lnTo>
                <a:lnTo>
                  <a:pt x="85707" y="23217"/>
                </a:lnTo>
                <a:lnTo>
                  <a:pt x="107187"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826132"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862914"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5006975"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21792" y="1000252"/>
            <a:ext cx="287020" cy="357505"/>
          </a:xfrm>
          <a:custGeom>
            <a:avLst/>
            <a:gdLst/>
            <a:ahLst/>
            <a:cxnLst/>
            <a:rect l="l" t="t" r="r" b="b"/>
            <a:pathLst>
              <a:path w="287020" h="357505">
                <a:moveTo>
                  <a:pt x="175031" y="0"/>
                </a:moveTo>
                <a:lnTo>
                  <a:pt x="202393" y="2139"/>
                </a:lnTo>
                <a:lnTo>
                  <a:pt x="227634" y="8540"/>
                </a:lnTo>
                <a:lnTo>
                  <a:pt x="250751" y="19180"/>
                </a:lnTo>
                <a:lnTo>
                  <a:pt x="271741" y="34036"/>
                </a:lnTo>
                <a:lnTo>
                  <a:pt x="246037" y="83312"/>
                </a:lnTo>
                <a:lnTo>
                  <a:pt x="239871" y="78476"/>
                </a:lnTo>
                <a:lnTo>
                  <a:pt x="232233" y="73675"/>
                </a:lnTo>
                <a:lnTo>
                  <a:pt x="191487" y="56991"/>
                </a:lnTo>
                <a:lnTo>
                  <a:pt x="173621" y="54610"/>
                </a:lnTo>
                <a:lnTo>
                  <a:pt x="149485" y="56757"/>
                </a:lnTo>
                <a:lnTo>
                  <a:pt x="109265" y="74005"/>
                </a:lnTo>
                <a:lnTo>
                  <a:pt x="80278" y="107870"/>
                </a:lnTo>
                <a:lnTo>
                  <a:pt x="65533" y="154162"/>
                </a:lnTo>
                <a:lnTo>
                  <a:pt x="63690" y="181737"/>
                </a:lnTo>
                <a:lnTo>
                  <a:pt x="65495" y="207902"/>
                </a:lnTo>
                <a:lnTo>
                  <a:pt x="79940" y="251995"/>
                </a:lnTo>
                <a:lnTo>
                  <a:pt x="108337" y="284356"/>
                </a:lnTo>
                <a:lnTo>
                  <a:pt x="147675" y="300843"/>
                </a:lnTo>
                <a:lnTo>
                  <a:pt x="171259" y="302895"/>
                </a:lnTo>
                <a:lnTo>
                  <a:pt x="186930" y="301775"/>
                </a:lnTo>
                <a:lnTo>
                  <a:pt x="225272" y="284988"/>
                </a:lnTo>
                <a:lnTo>
                  <a:pt x="225272" y="217043"/>
                </a:lnTo>
                <a:lnTo>
                  <a:pt x="177393" y="217043"/>
                </a:lnTo>
                <a:lnTo>
                  <a:pt x="177393" y="164719"/>
                </a:lnTo>
                <a:lnTo>
                  <a:pt x="286613" y="164719"/>
                </a:lnTo>
                <a:lnTo>
                  <a:pt x="286613" y="319405"/>
                </a:lnTo>
                <a:lnTo>
                  <a:pt x="246601" y="341872"/>
                </a:lnTo>
                <a:lnTo>
                  <a:pt x="195641" y="354885"/>
                </a:lnTo>
                <a:lnTo>
                  <a:pt x="161353" y="357377"/>
                </a:lnTo>
                <a:lnTo>
                  <a:pt x="126122" y="354349"/>
                </a:lnTo>
                <a:lnTo>
                  <a:pt x="67209" y="330053"/>
                </a:lnTo>
                <a:lnTo>
                  <a:pt x="24479" y="282402"/>
                </a:lnTo>
                <a:lnTo>
                  <a:pt x="2719" y="218064"/>
                </a:lnTo>
                <a:lnTo>
                  <a:pt x="0" y="180086"/>
                </a:lnTo>
                <a:lnTo>
                  <a:pt x="2962" y="141960"/>
                </a:lnTo>
                <a:lnTo>
                  <a:pt x="26665" y="76948"/>
                </a:lnTo>
                <a:lnTo>
                  <a:pt x="73166" y="28182"/>
                </a:lnTo>
                <a:lnTo>
                  <a:pt x="136979" y="3139"/>
                </a:lnTo>
                <a:lnTo>
                  <a:pt x="175031"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142060" y="1000125"/>
            <a:ext cx="302260" cy="357505"/>
          </a:xfrm>
          <a:custGeom>
            <a:avLst/>
            <a:gdLst/>
            <a:ahLst/>
            <a:cxnLst/>
            <a:rect l="l" t="t" r="r" b="b"/>
            <a:pathLst>
              <a:path w="302259" h="357505">
                <a:moveTo>
                  <a:pt x="148640" y="0"/>
                </a:moveTo>
                <a:lnTo>
                  <a:pt x="214363" y="11541"/>
                </a:lnTo>
                <a:lnTo>
                  <a:pt x="262559" y="46227"/>
                </a:lnTo>
                <a:lnTo>
                  <a:pt x="292103" y="101726"/>
                </a:lnTo>
                <a:lnTo>
                  <a:pt x="301929" y="175895"/>
                </a:lnTo>
                <a:lnTo>
                  <a:pt x="299358" y="215542"/>
                </a:lnTo>
                <a:lnTo>
                  <a:pt x="278784" y="281836"/>
                </a:lnTo>
                <a:lnTo>
                  <a:pt x="238042" y="329965"/>
                </a:lnTo>
                <a:lnTo>
                  <a:pt x="179610" y="354453"/>
                </a:lnTo>
                <a:lnTo>
                  <a:pt x="143941" y="357504"/>
                </a:lnTo>
                <a:lnTo>
                  <a:pt x="111146" y="354478"/>
                </a:lnTo>
                <a:lnTo>
                  <a:pt x="57756" y="330233"/>
                </a:lnTo>
                <a:lnTo>
                  <a:pt x="20895" y="282461"/>
                </a:lnTo>
                <a:lnTo>
                  <a:pt x="2321" y="215925"/>
                </a:lnTo>
                <a:lnTo>
                  <a:pt x="0" y="175895"/>
                </a:lnTo>
                <a:lnTo>
                  <a:pt x="2528" y="140440"/>
                </a:lnTo>
                <a:lnTo>
                  <a:pt x="22754" y="78007"/>
                </a:lnTo>
                <a:lnTo>
                  <a:pt x="62383" y="28717"/>
                </a:lnTo>
                <a:lnTo>
                  <a:pt x="116476" y="3190"/>
                </a:lnTo>
                <a:lnTo>
                  <a:pt x="148640" y="0"/>
                </a:lnTo>
                <a:close/>
              </a:path>
            </a:pathLst>
          </a:custGeom>
          <a:ln w="3175">
            <a:solidFill>
              <a:srgbClr val="58134A"/>
            </a:solidFill>
          </a:ln>
        </p:spPr>
        <p:txBody>
          <a:bodyPr wrap="square" lIns="0" tIns="0" rIns="0" bIns="0" rtlCol="0"/>
          <a:lstStyle/>
          <a:p>
            <a:endParaRPr/>
          </a:p>
        </p:txBody>
      </p:sp>
      <p:sp>
        <p:nvSpPr>
          <p:cNvPr id="21" name="object 21"/>
          <p:cNvSpPr txBox="1"/>
          <p:nvPr/>
        </p:nvSpPr>
        <p:spPr>
          <a:xfrm>
            <a:off x="510540" y="1632331"/>
            <a:ext cx="7129145" cy="4613910"/>
          </a:xfrm>
          <a:prstGeom prst="rect">
            <a:avLst/>
          </a:prstGeom>
        </p:spPr>
        <p:txBody>
          <a:bodyPr vert="horz" wrap="square" lIns="0" tIns="13335" rIns="0" bIns="0" rtlCol="0">
            <a:spAutoFit/>
          </a:bodyPr>
          <a:lstStyle/>
          <a:p>
            <a:pPr marL="311785" marR="707390" indent="-274320">
              <a:lnSpc>
                <a:spcPct val="100000"/>
              </a:lnSpc>
              <a:spcBef>
                <a:spcPts val="105"/>
              </a:spcBef>
              <a:buClr>
                <a:srgbClr val="B03E9A"/>
              </a:buClr>
              <a:buSzPct val="73076"/>
              <a:buFont typeface="Wingdings 2"/>
              <a:buChar char=""/>
              <a:tabLst>
                <a:tab pos="312420" algn="l"/>
              </a:tabLst>
            </a:pPr>
            <a:r>
              <a:rPr sz="2600" dirty="0">
                <a:latin typeface="Trebuchet MS"/>
                <a:cs typeface="Trebuchet MS"/>
              </a:rPr>
              <a:t>Fluorine </a:t>
            </a:r>
            <a:r>
              <a:rPr sz="2600" spc="-5" dirty="0">
                <a:latin typeface="Trebuchet MS"/>
                <a:cs typeface="Trebuchet MS"/>
              </a:rPr>
              <a:t>and chlorine are </a:t>
            </a:r>
            <a:r>
              <a:rPr sz="2600" dirty="0">
                <a:latin typeface="Trebuchet MS"/>
                <a:cs typeface="Trebuchet MS"/>
              </a:rPr>
              <a:t>fairly </a:t>
            </a:r>
            <a:r>
              <a:rPr sz="2600" spc="-5" dirty="0">
                <a:latin typeface="Trebuchet MS"/>
                <a:cs typeface="Trebuchet MS"/>
              </a:rPr>
              <a:t>abundant  while </a:t>
            </a:r>
            <a:r>
              <a:rPr sz="2600" dirty="0">
                <a:latin typeface="Trebuchet MS"/>
                <a:cs typeface="Trebuchet MS"/>
              </a:rPr>
              <a:t>bromine </a:t>
            </a:r>
            <a:r>
              <a:rPr sz="2600" spc="-5" dirty="0">
                <a:latin typeface="Trebuchet MS"/>
                <a:cs typeface="Trebuchet MS"/>
              </a:rPr>
              <a:t>and iodine </a:t>
            </a:r>
            <a:r>
              <a:rPr sz="2600" dirty="0">
                <a:latin typeface="Trebuchet MS"/>
                <a:cs typeface="Trebuchet MS"/>
              </a:rPr>
              <a:t>less</a:t>
            </a:r>
            <a:r>
              <a:rPr sz="2600" spc="-40" dirty="0">
                <a:latin typeface="Trebuchet MS"/>
                <a:cs typeface="Trebuchet MS"/>
              </a:rPr>
              <a:t> </a:t>
            </a:r>
            <a:r>
              <a:rPr sz="2600" dirty="0">
                <a:latin typeface="Trebuchet MS"/>
                <a:cs typeface="Trebuchet MS"/>
              </a:rPr>
              <a:t>so.</a:t>
            </a:r>
            <a:endParaRPr sz="2600">
              <a:latin typeface="Trebuchet MS"/>
              <a:cs typeface="Trebuchet MS"/>
            </a:endParaRPr>
          </a:p>
          <a:p>
            <a:pPr marL="311785" marR="30480" indent="-274320">
              <a:lnSpc>
                <a:spcPct val="100000"/>
              </a:lnSpc>
              <a:spcBef>
                <a:spcPts val="595"/>
              </a:spcBef>
              <a:buClr>
                <a:srgbClr val="B03E9A"/>
              </a:buClr>
              <a:buSzPct val="73076"/>
              <a:buFont typeface="Wingdings 2"/>
              <a:buChar char=""/>
              <a:tabLst>
                <a:tab pos="312420" algn="l"/>
              </a:tabLst>
            </a:pPr>
            <a:r>
              <a:rPr sz="2600" dirty="0">
                <a:latin typeface="Trebuchet MS"/>
                <a:cs typeface="Trebuchet MS"/>
              </a:rPr>
              <a:t>Fluorine </a:t>
            </a:r>
            <a:r>
              <a:rPr sz="2600" spc="-5" dirty="0">
                <a:latin typeface="Trebuchet MS"/>
                <a:cs typeface="Trebuchet MS"/>
              </a:rPr>
              <a:t>is present </a:t>
            </a:r>
            <a:r>
              <a:rPr sz="2600" dirty="0">
                <a:latin typeface="Trebuchet MS"/>
                <a:cs typeface="Trebuchet MS"/>
              </a:rPr>
              <a:t>mainly </a:t>
            </a:r>
            <a:r>
              <a:rPr sz="2600" spc="-5" dirty="0">
                <a:latin typeface="Trebuchet MS"/>
                <a:cs typeface="Trebuchet MS"/>
              </a:rPr>
              <a:t>as </a:t>
            </a:r>
            <a:r>
              <a:rPr sz="2600" dirty="0">
                <a:latin typeface="Trebuchet MS"/>
                <a:cs typeface="Trebuchet MS"/>
              </a:rPr>
              <a:t>insoluble  fluorides </a:t>
            </a:r>
            <a:r>
              <a:rPr sz="2600" spc="-5" dirty="0">
                <a:latin typeface="Trebuchet MS"/>
                <a:cs typeface="Trebuchet MS"/>
              </a:rPr>
              <a:t>(fluorspar </a:t>
            </a:r>
            <a:r>
              <a:rPr sz="2600" dirty="0">
                <a:latin typeface="Trebuchet MS"/>
                <a:cs typeface="Trebuchet MS"/>
              </a:rPr>
              <a:t>CaF</a:t>
            </a:r>
            <a:r>
              <a:rPr sz="2550" baseline="-21241" dirty="0">
                <a:latin typeface="Trebuchet MS"/>
                <a:cs typeface="Trebuchet MS"/>
              </a:rPr>
              <a:t>2</a:t>
            </a:r>
            <a:r>
              <a:rPr sz="2600" dirty="0">
                <a:latin typeface="Trebuchet MS"/>
                <a:cs typeface="Trebuchet MS"/>
              </a:rPr>
              <a:t>, </a:t>
            </a:r>
            <a:r>
              <a:rPr sz="2600" spc="-5" dirty="0">
                <a:latin typeface="Trebuchet MS"/>
                <a:cs typeface="Trebuchet MS"/>
              </a:rPr>
              <a:t>cryolite </a:t>
            </a:r>
            <a:r>
              <a:rPr sz="2600" dirty="0">
                <a:latin typeface="Trebuchet MS"/>
                <a:cs typeface="Trebuchet MS"/>
              </a:rPr>
              <a:t>Na</a:t>
            </a:r>
            <a:r>
              <a:rPr sz="2550" baseline="-21241" dirty="0">
                <a:latin typeface="Trebuchet MS"/>
                <a:cs typeface="Trebuchet MS"/>
              </a:rPr>
              <a:t>3</a:t>
            </a:r>
            <a:r>
              <a:rPr sz="2600" dirty="0">
                <a:latin typeface="Trebuchet MS"/>
                <a:cs typeface="Trebuchet MS"/>
              </a:rPr>
              <a:t>AlF</a:t>
            </a:r>
            <a:r>
              <a:rPr sz="2550" baseline="-21241" dirty="0">
                <a:latin typeface="Trebuchet MS"/>
                <a:cs typeface="Trebuchet MS"/>
              </a:rPr>
              <a:t>6 </a:t>
            </a:r>
            <a:r>
              <a:rPr sz="2600" dirty="0">
                <a:latin typeface="Trebuchet MS"/>
                <a:cs typeface="Trebuchet MS"/>
              </a:rPr>
              <a:t>and  fluoroapatite</a:t>
            </a:r>
            <a:r>
              <a:rPr sz="2600" spc="-40" dirty="0">
                <a:latin typeface="Trebuchet MS"/>
                <a:cs typeface="Trebuchet MS"/>
              </a:rPr>
              <a:t> </a:t>
            </a:r>
            <a:r>
              <a:rPr sz="2600" dirty="0">
                <a:latin typeface="Trebuchet MS"/>
                <a:cs typeface="Trebuchet MS"/>
              </a:rPr>
              <a:t>3Ca</a:t>
            </a:r>
            <a:r>
              <a:rPr sz="2550" baseline="-21241" dirty="0">
                <a:latin typeface="Trebuchet MS"/>
                <a:cs typeface="Trebuchet MS"/>
              </a:rPr>
              <a:t>3</a:t>
            </a:r>
            <a:r>
              <a:rPr sz="2600" dirty="0">
                <a:latin typeface="Trebuchet MS"/>
                <a:cs typeface="Trebuchet MS"/>
              </a:rPr>
              <a:t>(PO</a:t>
            </a:r>
            <a:r>
              <a:rPr sz="2550" baseline="-21241" dirty="0">
                <a:latin typeface="Trebuchet MS"/>
                <a:cs typeface="Trebuchet MS"/>
              </a:rPr>
              <a:t>4</a:t>
            </a:r>
            <a:r>
              <a:rPr sz="2600" dirty="0">
                <a:latin typeface="Trebuchet MS"/>
                <a:cs typeface="Trebuchet MS"/>
              </a:rPr>
              <a:t>)</a:t>
            </a:r>
            <a:r>
              <a:rPr sz="2550" baseline="-21241" dirty="0">
                <a:latin typeface="Trebuchet MS"/>
                <a:cs typeface="Trebuchet MS"/>
              </a:rPr>
              <a:t>2</a:t>
            </a:r>
            <a:r>
              <a:rPr sz="2600" dirty="0">
                <a:latin typeface="Trebuchet MS"/>
                <a:cs typeface="Trebuchet MS"/>
              </a:rPr>
              <a:t>.CaF</a:t>
            </a:r>
            <a:r>
              <a:rPr sz="2550" baseline="-21241" dirty="0">
                <a:latin typeface="Trebuchet MS"/>
                <a:cs typeface="Trebuchet MS"/>
              </a:rPr>
              <a:t>2</a:t>
            </a:r>
            <a:r>
              <a:rPr sz="2600" dirty="0">
                <a:latin typeface="Trebuchet MS"/>
                <a:cs typeface="Trebuchet MS"/>
              </a:rPr>
              <a:t>)</a:t>
            </a:r>
            <a:endParaRPr sz="2600">
              <a:latin typeface="Trebuchet MS"/>
              <a:cs typeface="Trebuchet MS"/>
            </a:endParaRPr>
          </a:p>
          <a:p>
            <a:pPr marL="311785" marR="73025" indent="-274320">
              <a:lnSpc>
                <a:spcPct val="100000"/>
              </a:lnSpc>
              <a:spcBef>
                <a:spcPts val="605"/>
              </a:spcBef>
              <a:buClr>
                <a:srgbClr val="B03E9A"/>
              </a:buClr>
              <a:buSzPct val="73076"/>
              <a:buFont typeface="Wingdings 2"/>
              <a:buChar char=""/>
              <a:tabLst>
                <a:tab pos="412750" algn="l"/>
                <a:tab pos="413384" algn="l"/>
              </a:tabLst>
            </a:pPr>
            <a:r>
              <a:rPr dirty="0"/>
              <a:t>	</a:t>
            </a:r>
            <a:r>
              <a:rPr sz="2600" dirty="0">
                <a:latin typeface="Trebuchet MS"/>
                <a:cs typeface="Trebuchet MS"/>
              </a:rPr>
              <a:t>small </a:t>
            </a:r>
            <a:r>
              <a:rPr sz="2600" spc="-5" dirty="0">
                <a:latin typeface="Trebuchet MS"/>
                <a:cs typeface="Trebuchet MS"/>
              </a:rPr>
              <a:t>quantities are present in </a:t>
            </a:r>
            <a:r>
              <a:rPr sz="2600" dirty="0">
                <a:latin typeface="Trebuchet MS"/>
                <a:cs typeface="Trebuchet MS"/>
              </a:rPr>
              <a:t>soil, river  </a:t>
            </a:r>
            <a:r>
              <a:rPr sz="2600" spc="-5" dirty="0">
                <a:latin typeface="Trebuchet MS"/>
                <a:cs typeface="Trebuchet MS"/>
              </a:rPr>
              <a:t>water plants and bones and teeth </a:t>
            </a:r>
            <a:r>
              <a:rPr sz="2600" dirty="0">
                <a:latin typeface="Trebuchet MS"/>
                <a:cs typeface="Trebuchet MS"/>
              </a:rPr>
              <a:t>of</a:t>
            </a:r>
            <a:r>
              <a:rPr sz="2600" spc="-35" dirty="0">
                <a:latin typeface="Trebuchet MS"/>
                <a:cs typeface="Trebuchet MS"/>
              </a:rPr>
              <a:t> </a:t>
            </a:r>
            <a:r>
              <a:rPr sz="2600" spc="-5" dirty="0">
                <a:latin typeface="Trebuchet MS"/>
                <a:cs typeface="Trebuchet MS"/>
              </a:rPr>
              <a:t>animals.</a:t>
            </a:r>
            <a:endParaRPr sz="2600">
              <a:latin typeface="Trebuchet MS"/>
              <a:cs typeface="Trebuchet MS"/>
            </a:endParaRPr>
          </a:p>
          <a:p>
            <a:pPr marL="311785" marR="243204" indent="-274320">
              <a:lnSpc>
                <a:spcPct val="100000"/>
              </a:lnSpc>
              <a:spcBef>
                <a:spcPts val="600"/>
              </a:spcBef>
              <a:buClr>
                <a:srgbClr val="B03E9A"/>
              </a:buClr>
              <a:buSzPct val="73076"/>
              <a:buFont typeface="Wingdings 2"/>
              <a:buChar char=""/>
              <a:tabLst>
                <a:tab pos="412750" algn="l"/>
                <a:tab pos="413384" algn="l"/>
              </a:tabLst>
            </a:pPr>
            <a:r>
              <a:rPr dirty="0"/>
              <a:t>	</a:t>
            </a:r>
            <a:r>
              <a:rPr sz="2600" dirty="0">
                <a:latin typeface="Trebuchet MS"/>
                <a:cs typeface="Trebuchet MS"/>
              </a:rPr>
              <a:t>Sea </a:t>
            </a:r>
            <a:r>
              <a:rPr sz="2600" spc="-5" dirty="0">
                <a:latin typeface="Trebuchet MS"/>
                <a:cs typeface="Trebuchet MS"/>
              </a:rPr>
              <a:t>water </a:t>
            </a:r>
            <a:r>
              <a:rPr sz="2600" dirty="0">
                <a:latin typeface="Trebuchet MS"/>
                <a:cs typeface="Trebuchet MS"/>
              </a:rPr>
              <a:t>contains </a:t>
            </a:r>
            <a:r>
              <a:rPr sz="2600" spc="-5" dirty="0">
                <a:latin typeface="Trebuchet MS"/>
                <a:cs typeface="Trebuchet MS"/>
              </a:rPr>
              <a:t>chlorides, bromides </a:t>
            </a:r>
            <a:r>
              <a:rPr sz="2600" dirty="0">
                <a:latin typeface="Trebuchet MS"/>
                <a:cs typeface="Trebuchet MS"/>
              </a:rPr>
              <a:t>and  </a:t>
            </a:r>
            <a:r>
              <a:rPr sz="2600" spc="-5" dirty="0">
                <a:latin typeface="Trebuchet MS"/>
                <a:cs typeface="Trebuchet MS"/>
              </a:rPr>
              <a:t>iodides </a:t>
            </a:r>
            <a:r>
              <a:rPr sz="2600" dirty="0">
                <a:latin typeface="Trebuchet MS"/>
                <a:cs typeface="Trebuchet MS"/>
              </a:rPr>
              <a:t>of sodium, </a:t>
            </a:r>
            <a:r>
              <a:rPr sz="2600" spc="-5" dirty="0">
                <a:latin typeface="Trebuchet MS"/>
                <a:cs typeface="Trebuchet MS"/>
              </a:rPr>
              <a:t>potassium, magnesium  and calcium, but is </a:t>
            </a:r>
            <a:r>
              <a:rPr sz="2600" dirty="0">
                <a:latin typeface="Trebuchet MS"/>
                <a:cs typeface="Trebuchet MS"/>
              </a:rPr>
              <a:t>mainly sodium </a:t>
            </a:r>
            <a:r>
              <a:rPr sz="2600" spc="-5" dirty="0">
                <a:latin typeface="Trebuchet MS"/>
                <a:cs typeface="Trebuchet MS"/>
              </a:rPr>
              <a:t>chloride  </a:t>
            </a:r>
            <a:r>
              <a:rPr sz="2600" dirty="0">
                <a:latin typeface="Trebuchet MS"/>
                <a:cs typeface="Trebuchet MS"/>
              </a:rPr>
              <a:t>solution</a:t>
            </a:r>
            <a:endParaRPr sz="2600">
              <a:latin typeface="Trebuchet MS"/>
              <a:cs typeface="Trebuchet M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654423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876163" y="1107186"/>
            <a:ext cx="83185" cy="127635"/>
          </a:xfrm>
          <a:custGeom>
            <a:avLst/>
            <a:gdLst/>
            <a:ahLst/>
            <a:cxnLst/>
            <a:rect l="l" t="t" r="r" b="b"/>
            <a:pathLst>
              <a:path w="83185" h="127634">
                <a:moveTo>
                  <a:pt x="41528" y="0"/>
                </a:moveTo>
                <a:lnTo>
                  <a:pt x="0" y="127635"/>
                </a:lnTo>
                <a:lnTo>
                  <a:pt x="83058"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5567807" y="1057275"/>
            <a:ext cx="101853"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07742" y="1057275"/>
            <a:ext cx="101853" cy="10058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537325" y="1053719"/>
            <a:ext cx="176403" cy="25031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820033" y="1053719"/>
            <a:ext cx="176402" cy="25031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286889" y="1053719"/>
            <a:ext cx="176402" cy="25031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830948" y="1006221"/>
            <a:ext cx="252095" cy="350520"/>
          </a:xfrm>
          <a:custGeom>
            <a:avLst/>
            <a:gdLst/>
            <a:ahLst/>
            <a:cxnLst/>
            <a:rect l="l" t="t" r="r" b="b"/>
            <a:pathLst>
              <a:path w="252095" h="350519">
                <a:moveTo>
                  <a:pt x="0" y="0"/>
                </a:moveTo>
                <a:lnTo>
                  <a:pt x="29464" y="0"/>
                </a:lnTo>
                <a:lnTo>
                  <a:pt x="192658" y="208533"/>
                </a:lnTo>
                <a:lnTo>
                  <a:pt x="192658" y="0"/>
                </a:lnTo>
                <a:lnTo>
                  <a:pt x="251586" y="0"/>
                </a:lnTo>
                <a:lnTo>
                  <a:pt x="251586" y="350265"/>
                </a:lnTo>
                <a:lnTo>
                  <a:pt x="226695"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6358128" y="1006221"/>
            <a:ext cx="61594" cy="346075"/>
          </a:xfrm>
          <a:custGeom>
            <a:avLst/>
            <a:gdLst/>
            <a:ahLst/>
            <a:cxnLst/>
            <a:rect l="l" t="t" r="r" b="b"/>
            <a:pathLst>
              <a:path w="61595"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6030595"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5177409"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7" y="296925"/>
                </a:lnTo>
                <a:lnTo>
                  <a:pt x="140708" y="295856"/>
                </a:lnTo>
                <a:lnTo>
                  <a:pt x="176783"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4719828" y="1006221"/>
            <a:ext cx="61594" cy="346075"/>
          </a:xfrm>
          <a:custGeom>
            <a:avLst/>
            <a:gdLst/>
            <a:ahLst/>
            <a:cxnLst/>
            <a:rect l="l" t="t" r="r" b="b"/>
            <a:pathLst>
              <a:path w="61595"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4436745" y="1006221"/>
            <a:ext cx="227965" cy="346075"/>
          </a:xfrm>
          <a:custGeom>
            <a:avLst/>
            <a:gdLst/>
            <a:ahLst/>
            <a:cxnLst/>
            <a:rect l="l" t="t" r="r" b="b"/>
            <a:pathLst>
              <a:path w="227964" h="346075">
                <a:moveTo>
                  <a:pt x="0" y="0"/>
                </a:moveTo>
                <a:lnTo>
                  <a:pt x="227583" y="0"/>
                </a:lnTo>
                <a:lnTo>
                  <a:pt x="227583" y="54482"/>
                </a:lnTo>
                <a:lnTo>
                  <a:pt x="61340" y="54482"/>
                </a:lnTo>
                <a:lnTo>
                  <a:pt x="61340" y="135381"/>
                </a:lnTo>
                <a:lnTo>
                  <a:pt x="182752" y="135381"/>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4113657" y="1006221"/>
            <a:ext cx="252095" cy="350520"/>
          </a:xfrm>
          <a:custGeom>
            <a:avLst/>
            <a:gdLst/>
            <a:ahLst/>
            <a:cxnLst/>
            <a:rect l="l" t="t" r="r" b="b"/>
            <a:pathLst>
              <a:path w="252095"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904744"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580513" y="1006221"/>
            <a:ext cx="252095" cy="350520"/>
          </a:xfrm>
          <a:custGeom>
            <a:avLst/>
            <a:gdLst/>
            <a:ahLst/>
            <a:cxnLst/>
            <a:rect l="l" t="t" r="r" b="b"/>
            <a:pathLst>
              <a:path w="252094" h="350519">
                <a:moveTo>
                  <a:pt x="0" y="0"/>
                </a:moveTo>
                <a:lnTo>
                  <a:pt x="29463" y="0"/>
                </a:lnTo>
                <a:lnTo>
                  <a:pt x="192659" y="208533"/>
                </a:lnTo>
                <a:lnTo>
                  <a:pt x="192659" y="0"/>
                </a:lnTo>
                <a:lnTo>
                  <a:pt x="251587" y="0"/>
                </a:lnTo>
                <a:lnTo>
                  <a:pt x="251587" y="350265"/>
                </a:lnTo>
                <a:lnTo>
                  <a:pt x="226694"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1618614"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2" y="345566"/>
                </a:lnTo>
                <a:lnTo>
                  <a:pt x="109982" y="54482"/>
                </a:lnTo>
                <a:lnTo>
                  <a:pt x="0" y="54482"/>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1079322"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01" y="135381"/>
                </a:lnTo>
                <a:lnTo>
                  <a:pt x="175501"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812622" y="1006221"/>
            <a:ext cx="217804" cy="346075"/>
          </a:xfrm>
          <a:custGeom>
            <a:avLst/>
            <a:gdLst/>
            <a:ahLst/>
            <a:cxnLst/>
            <a:rect l="l" t="t" r="r" b="b"/>
            <a:pathLst>
              <a:path w="217805" h="346075">
                <a:moveTo>
                  <a:pt x="0" y="0"/>
                </a:moveTo>
                <a:lnTo>
                  <a:pt x="61328" y="0"/>
                </a:lnTo>
                <a:lnTo>
                  <a:pt x="61328" y="291083"/>
                </a:lnTo>
                <a:lnTo>
                  <a:pt x="217500" y="291083"/>
                </a:lnTo>
                <a:lnTo>
                  <a:pt x="217500" y="345566"/>
                </a:lnTo>
                <a:lnTo>
                  <a:pt x="0" y="345566"/>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538302" y="1006221"/>
            <a:ext cx="220979" cy="346075"/>
          </a:xfrm>
          <a:custGeom>
            <a:avLst/>
            <a:gdLst/>
            <a:ahLst/>
            <a:cxnLst/>
            <a:rect l="l" t="t" r="r" b="b"/>
            <a:pathLst>
              <a:path w="220979"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1945004" y="1002664"/>
            <a:ext cx="266065" cy="349250"/>
          </a:xfrm>
          <a:custGeom>
            <a:avLst/>
            <a:gdLst/>
            <a:ahLst/>
            <a:cxnLst/>
            <a:rect l="l" t="t" r="r" b="b"/>
            <a:pathLst>
              <a:path w="266064" h="349250">
                <a:moveTo>
                  <a:pt x="95757"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6" y="349123"/>
                </a:lnTo>
                <a:lnTo>
                  <a:pt x="194818"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505069" y="1001522"/>
            <a:ext cx="565150" cy="350520"/>
          </a:xfrm>
          <a:custGeom>
            <a:avLst/>
            <a:gdLst/>
            <a:ahLst/>
            <a:cxnLst/>
            <a:rect l="l" t="t" r="r" b="b"/>
            <a:pathLst>
              <a:path w="565150" h="350519">
                <a:moveTo>
                  <a:pt x="399160" y="0"/>
                </a:moveTo>
                <a:lnTo>
                  <a:pt x="426084" y="0"/>
                </a:lnTo>
                <a:lnTo>
                  <a:pt x="565022" y="350265"/>
                </a:lnTo>
                <a:lnTo>
                  <a:pt x="497331" y="350265"/>
                </a:lnTo>
                <a:lnTo>
                  <a:pt x="472058" y="280162"/>
                </a:lnTo>
                <a:lnTo>
                  <a:pt x="353694" y="280162"/>
                </a:lnTo>
                <a:lnTo>
                  <a:pt x="329564" y="350265"/>
                </a:lnTo>
                <a:lnTo>
                  <a:pt x="265556" y="350265"/>
                </a:lnTo>
                <a:lnTo>
                  <a:pt x="261365" y="350265"/>
                </a:lnTo>
                <a:lnTo>
                  <a:pt x="194817" y="350265"/>
                </a:lnTo>
                <a:lnTo>
                  <a:pt x="102615" y="207517"/>
                </a:lnTo>
                <a:lnTo>
                  <a:pt x="94952" y="207349"/>
                </a:lnTo>
                <a:lnTo>
                  <a:pt x="85883" y="207025"/>
                </a:lnTo>
                <a:lnTo>
                  <a:pt x="75434" y="206535"/>
                </a:lnTo>
                <a:lnTo>
                  <a:pt x="63626" y="205866"/>
                </a:lnTo>
                <a:lnTo>
                  <a:pt x="63626" y="350265"/>
                </a:lnTo>
                <a:lnTo>
                  <a:pt x="0" y="350265"/>
                </a:lnTo>
                <a:lnTo>
                  <a:pt x="0" y="4699"/>
                </a:lnTo>
                <a:lnTo>
                  <a:pt x="4409" y="4581"/>
                </a:lnTo>
                <a:lnTo>
                  <a:pt x="12509" y="4238"/>
                </a:lnTo>
                <a:lnTo>
                  <a:pt x="24324" y="3681"/>
                </a:lnTo>
                <a:lnTo>
                  <a:pt x="39877" y="2920"/>
                </a:lnTo>
                <a:lnTo>
                  <a:pt x="56360" y="2160"/>
                </a:lnTo>
                <a:lnTo>
                  <a:pt x="71151" y="1603"/>
                </a:lnTo>
                <a:lnTo>
                  <a:pt x="84276" y="1260"/>
                </a:lnTo>
                <a:lnTo>
                  <a:pt x="95757" y="1142"/>
                </a:lnTo>
                <a:lnTo>
                  <a:pt x="153338" y="7502"/>
                </a:lnTo>
                <a:lnTo>
                  <a:pt x="194452" y="26590"/>
                </a:lnTo>
                <a:lnTo>
                  <a:pt x="219112" y="58418"/>
                </a:lnTo>
                <a:lnTo>
                  <a:pt x="227329" y="102997"/>
                </a:lnTo>
                <a:lnTo>
                  <a:pt x="226188" y="117998"/>
                </a:lnTo>
                <a:lnTo>
                  <a:pt x="209168" y="159003"/>
                </a:lnTo>
                <a:lnTo>
                  <a:pt x="176664" y="188471"/>
                </a:lnTo>
                <a:lnTo>
                  <a:pt x="163448" y="194563"/>
                </a:lnTo>
                <a:lnTo>
                  <a:pt x="263016" y="346328"/>
                </a:lnTo>
                <a:lnTo>
                  <a:pt x="39916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4836286" y="1000252"/>
            <a:ext cx="287020" cy="357505"/>
          </a:xfrm>
          <a:custGeom>
            <a:avLst/>
            <a:gdLst/>
            <a:ahLst/>
            <a:cxnLst/>
            <a:rect l="l" t="t" r="r" b="b"/>
            <a:pathLst>
              <a:path w="287020" h="357505">
                <a:moveTo>
                  <a:pt x="175005" y="0"/>
                </a:moveTo>
                <a:lnTo>
                  <a:pt x="202340" y="2139"/>
                </a:lnTo>
                <a:lnTo>
                  <a:pt x="227568" y="8540"/>
                </a:lnTo>
                <a:lnTo>
                  <a:pt x="250676" y="19180"/>
                </a:lnTo>
                <a:lnTo>
                  <a:pt x="271652" y="34036"/>
                </a:lnTo>
                <a:lnTo>
                  <a:pt x="245999" y="83312"/>
                </a:lnTo>
                <a:lnTo>
                  <a:pt x="239831" y="78476"/>
                </a:lnTo>
                <a:lnTo>
                  <a:pt x="232187" y="73675"/>
                </a:lnTo>
                <a:lnTo>
                  <a:pt x="191420" y="56991"/>
                </a:lnTo>
                <a:lnTo>
                  <a:pt x="173609" y="54610"/>
                </a:lnTo>
                <a:lnTo>
                  <a:pt x="149437" y="56757"/>
                </a:lnTo>
                <a:lnTo>
                  <a:pt x="109190" y="74005"/>
                </a:lnTo>
                <a:lnTo>
                  <a:pt x="80182" y="107870"/>
                </a:lnTo>
                <a:lnTo>
                  <a:pt x="65462" y="154162"/>
                </a:lnTo>
                <a:lnTo>
                  <a:pt x="63626" y="181737"/>
                </a:lnTo>
                <a:lnTo>
                  <a:pt x="65436" y="207902"/>
                </a:lnTo>
                <a:lnTo>
                  <a:pt x="79914" y="251995"/>
                </a:lnTo>
                <a:lnTo>
                  <a:pt x="108295" y="284356"/>
                </a:lnTo>
                <a:lnTo>
                  <a:pt x="147625" y="300843"/>
                </a:lnTo>
                <a:lnTo>
                  <a:pt x="171196" y="302895"/>
                </a:lnTo>
                <a:lnTo>
                  <a:pt x="186862" y="301775"/>
                </a:lnTo>
                <a:lnTo>
                  <a:pt x="225171" y="284988"/>
                </a:lnTo>
                <a:lnTo>
                  <a:pt x="225171" y="217043"/>
                </a:lnTo>
                <a:lnTo>
                  <a:pt x="177291" y="217043"/>
                </a:lnTo>
                <a:lnTo>
                  <a:pt x="177291" y="164719"/>
                </a:lnTo>
                <a:lnTo>
                  <a:pt x="286512" y="164719"/>
                </a:lnTo>
                <a:lnTo>
                  <a:pt x="286512" y="319405"/>
                </a:lnTo>
                <a:lnTo>
                  <a:pt x="246578" y="341872"/>
                </a:lnTo>
                <a:lnTo>
                  <a:pt x="195611" y="354885"/>
                </a:lnTo>
                <a:lnTo>
                  <a:pt x="161289"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5"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3461639"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1"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021202"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2" y="54610"/>
                </a:lnTo>
                <a:lnTo>
                  <a:pt x="141406" y="56872"/>
                </a:lnTo>
                <a:lnTo>
                  <a:pt x="105973" y="74969"/>
                </a:lnTo>
                <a:lnTo>
                  <a:pt x="79164" y="110095"/>
                </a:lnTo>
                <a:lnTo>
                  <a:pt x="65361" y="155866"/>
                </a:lnTo>
                <a:lnTo>
                  <a:pt x="63627"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7"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1337183" y="1000252"/>
            <a:ext cx="262890" cy="357505"/>
          </a:xfrm>
          <a:custGeom>
            <a:avLst/>
            <a:gdLst/>
            <a:ahLst/>
            <a:cxnLst/>
            <a:rect l="l" t="t" r="r" b="b"/>
            <a:pathLst>
              <a:path w="262890" h="357505">
                <a:moveTo>
                  <a:pt x="158241" y="0"/>
                </a:moveTo>
                <a:lnTo>
                  <a:pt x="186461" y="1524"/>
                </a:lnTo>
                <a:lnTo>
                  <a:pt x="211693" y="6096"/>
                </a:lnTo>
                <a:lnTo>
                  <a:pt x="233947" y="13716"/>
                </a:lnTo>
                <a:lnTo>
                  <a:pt x="253237" y="24384"/>
                </a:lnTo>
                <a:lnTo>
                  <a:pt x="228091"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6474586" y="1000125"/>
            <a:ext cx="302260" cy="357505"/>
          </a:xfrm>
          <a:custGeom>
            <a:avLst/>
            <a:gdLst/>
            <a:ahLst/>
            <a:cxnLst/>
            <a:rect l="l" t="t" r="r" b="b"/>
            <a:pathLst>
              <a:path w="302259" h="357505">
                <a:moveTo>
                  <a:pt x="148589"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293" y="28717"/>
                </a:lnTo>
                <a:lnTo>
                  <a:pt x="116395" y="3190"/>
                </a:lnTo>
                <a:lnTo>
                  <a:pt x="148589"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3757295"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2224151"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479450" y="1676400"/>
            <a:ext cx="7285366" cy="48768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3816" y="281559"/>
            <a:ext cx="5816498" cy="20650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071615" y="343408"/>
            <a:ext cx="48260" cy="73660"/>
          </a:xfrm>
          <a:custGeom>
            <a:avLst/>
            <a:gdLst/>
            <a:ahLst/>
            <a:cxnLst/>
            <a:rect l="l" t="t" r="r" b="b"/>
            <a:pathLst>
              <a:path w="48260" h="73659">
                <a:moveTo>
                  <a:pt x="24003" y="0"/>
                </a:moveTo>
                <a:lnTo>
                  <a:pt x="0" y="73660"/>
                </a:lnTo>
                <a:lnTo>
                  <a:pt x="47879" y="73660"/>
                </a:lnTo>
                <a:lnTo>
                  <a:pt x="24003" y="0"/>
                </a:lnTo>
                <a:close/>
              </a:path>
            </a:pathLst>
          </a:custGeom>
          <a:ln w="3175">
            <a:solidFill>
              <a:srgbClr val="58134A"/>
            </a:solidFill>
          </a:ln>
        </p:spPr>
        <p:txBody>
          <a:bodyPr wrap="square" lIns="0" tIns="0" rIns="0" bIns="0" rtlCol="0"/>
          <a:lstStyle/>
          <a:p>
            <a:endParaRPr/>
          </a:p>
        </p:txBody>
      </p:sp>
      <p:sp>
        <p:nvSpPr>
          <p:cNvPr id="4" name="object 4"/>
          <p:cNvSpPr/>
          <p:nvPr/>
        </p:nvSpPr>
        <p:spPr>
          <a:xfrm>
            <a:off x="3034283" y="343408"/>
            <a:ext cx="48260" cy="73660"/>
          </a:xfrm>
          <a:custGeom>
            <a:avLst/>
            <a:gdLst/>
            <a:ahLst/>
            <a:cxnLst/>
            <a:rect l="l" t="t" r="r" b="b"/>
            <a:pathLst>
              <a:path w="48260" h="73659">
                <a:moveTo>
                  <a:pt x="24003" y="0"/>
                </a:moveTo>
                <a:lnTo>
                  <a:pt x="0" y="73660"/>
                </a:lnTo>
                <a:lnTo>
                  <a:pt x="47879" y="73660"/>
                </a:lnTo>
                <a:lnTo>
                  <a:pt x="24003" y="0"/>
                </a:lnTo>
                <a:close/>
              </a:path>
            </a:pathLst>
          </a:custGeom>
          <a:ln w="3175">
            <a:solidFill>
              <a:srgbClr val="58134A"/>
            </a:solidFill>
          </a:ln>
        </p:spPr>
        <p:txBody>
          <a:bodyPr wrap="square" lIns="0" tIns="0" rIns="0" bIns="0" rtlCol="0"/>
          <a:lstStyle/>
          <a:p>
            <a:endParaRPr/>
          </a:p>
        </p:txBody>
      </p:sp>
      <p:sp>
        <p:nvSpPr>
          <p:cNvPr id="5" name="object 5"/>
          <p:cNvSpPr/>
          <p:nvPr/>
        </p:nvSpPr>
        <p:spPr>
          <a:xfrm>
            <a:off x="2342388" y="343408"/>
            <a:ext cx="48260" cy="73660"/>
          </a:xfrm>
          <a:custGeom>
            <a:avLst/>
            <a:gdLst/>
            <a:ahLst/>
            <a:cxnLst/>
            <a:rect l="l" t="t" r="r" b="b"/>
            <a:pathLst>
              <a:path w="48260" h="73659">
                <a:moveTo>
                  <a:pt x="24003" y="0"/>
                </a:moveTo>
                <a:lnTo>
                  <a:pt x="0" y="73660"/>
                </a:lnTo>
                <a:lnTo>
                  <a:pt x="47879" y="73660"/>
                </a:lnTo>
                <a:lnTo>
                  <a:pt x="24003" y="0"/>
                </a:lnTo>
                <a:close/>
              </a:path>
            </a:pathLst>
          </a:custGeom>
          <a:ln w="3175">
            <a:solidFill>
              <a:srgbClr val="58134A"/>
            </a:solidFill>
          </a:ln>
        </p:spPr>
        <p:txBody>
          <a:bodyPr wrap="square" lIns="0" tIns="0" rIns="0" bIns="0" rtlCol="0"/>
          <a:lstStyle/>
          <a:p>
            <a:endParaRPr/>
          </a:p>
        </p:txBody>
      </p:sp>
      <p:sp>
        <p:nvSpPr>
          <p:cNvPr id="6" name="object 6"/>
          <p:cNvSpPr/>
          <p:nvPr/>
        </p:nvSpPr>
        <p:spPr>
          <a:xfrm>
            <a:off x="1188719" y="343408"/>
            <a:ext cx="48260" cy="73660"/>
          </a:xfrm>
          <a:custGeom>
            <a:avLst/>
            <a:gdLst/>
            <a:ahLst/>
            <a:cxnLst/>
            <a:rect l="l" t="t" r="r" b="b"/>
            <a:pathLst>
              <a:path w="48259" h="73659">
                <a:moveTo>
                  <a:pt x="23964" y="0"/>
                </a:moveTo>
                <a:lnTo>
                  <a:pt x="0" y="73660"/>
                </a:lnTo>
                <a:lnTo>
                  <a:pt x="47929" y="73660"/>
                </a:lnTo>
                <a:lnTo>
                  <a:pt x="23964" y="0"/>
                </a:lnTo>
                <a:close/>
              </a:path>
            </a:pathLst>
          </a:custGeom>
          <a:ln w="3175">
            <a:solidFill>
              <a:srgbClr val="58134A"/>
            </a:solidFill>
          </a:ln>
        </p:spPr>
        <p:txBody>
          <a:bodyPr wrap="square" lIns="0" tIns="0" rIns="0" bIns="0" rtlCol="0"/>
          <a:lstStyle/>
          <a:p>
            <a:endParaRPr/>
          </a:p>
        </p:txBody>
      </p:sp>
      <p:sp>
        <p:nvSpPr>
          <p:cNvPr id="7" name="object 7"/>
          <p:cNvSpPr/>
          <p:nvPr/>
        </p:nvSpPr>
        <p:spPr>
          <a:xfrm>
            <a:off x="4332223" y="315213"/>
            <a:ext cx="76200" cy="138430"/>
          </a:xfrm>
          <a:custGeom>
            <a:avLst/>
            <a:gdLst/>
            <a:ahLst/>
            <a:cxnLst/>
            <a:rect l="l" t="t" r="r" b="b"/>
            <a:pathLst>
              <a:path w="76200" h="138429">
                <a:moveTo>
                  <a:pt x="16128" y="0"/>
                </a:moveTo>
                <a:lnTo>
                  <a:pt x="12318" y="0"/>
                </a:lnTo>
                <a:lnTo>
                  <a:pt x="6985" y="380"/>
                </a:lnTo>
                <a:lnTo>
                  <a:pt x="0" y="1015"/>
                </a:lnTo>
                <a:lnTo>
                  <a:pt x="0" y="137159"/>
                </a:lnTo>
                <a:lnTo>
                  <a:pt x="5714" y="137667"/>
                </a:lnTo>
                <a:lnTo>
                  <a:pt x="11811" y="137921"/>
                </a:lnTo>
                <a:lnTo>
                  <a:pt x="18414" y="137921"/>
                </a:lnTo>
                <a:lnTo>
                  <a:pt x="60451" y="118490"/>
                </a:lnTo>
                <a:lnTo>
                  <a:pt x="74739" y="80557"/>
                </a:lnTo>
                <a:lnTo>
                  <a:pt x="75691" y="64007"/>
                </a:lnTo>
                <a:lnTo>
                  <a:pt x="71975" y="36004"/>
                </a:lnTo>
                <a:lnTo>
                  <a:pt x="60817" y="16001"/>
                </a:lnTo>
                <a:lnTo>
                  <a:pt x="42205" y="4000"/>
                </a:lnTo>
                <a:lnTo>
                  <a:pt x="16128" y="0"/>
                </a:lnTo>
                <a:close/>
              </a:path>
            </a:pathLst>
          </a:custGeom>
          <a:ln w="3175">
            <a:solidFill>
              <a:srgbClr val="58134A"/>
            </a:solidFill>
          </a:ln>
        </p:spPr>
        <p:txBody>
          <a:bodyPr wrap="square" lIns="0" tIns="0" rIns="0" bIns="0" rtlCol="0"/>
          <a:lstStyle/>
          <a:p>
            <a:endParaRPr/>
          </a:p>
        </p:txBody>
      </p:sp>
      <p:sp>
        <p:nvSpPr>
          <p:cNvPr id="8" name="object 8"/>
          <p:cNvSpPr/>
          <p:nvPr/>
        </p:nvSpPr>
        <p:spPr>
          <a:xfrm>
            <a:off x="3388867" y="315213"/>
            <a:ext cx="76200" cy="138430"/>
          </a:xfrm>
          <a:custGeom>
            <a:avLst/>
            <a:gdLst/>
            <a:ahLst/>
            <a:cxnLst/>
            <a:rect l="l" t="t" r="r" b="b"/>
            <a:pathLst>
              <a:path w="76200" h="138429">
                <a:moveTo>
                  <a:pt x="16129" y="0"/>
                </a:moveTo>
                <a:lnTo>
                  <a:pt x="12319" y="0"/>
                </a:lnTo>
                <a:lnTo>
                  <a:pt x="6985" y="380"/>
                </a:lnTo>
                <a:lnTo>
                  <a:pt x="0" y="1015"/>
                </a:lnTo>
                <a:lnTo>
                  <a:pt x="0" y="137159"/>
                </a:lnTo>
                <a:lnTo>
                  <a:pt x="5715" y="137667"/>
                </a:lnTo>
                <a:lnTo>
                  <a:pt x="11811" y="137921"/>
                </a:lnTo>
                <a:lnTo>
                  <a:pt x="18415" y="137921"/>
                </a:lnTo>
                <a:lnTo>
                  <a:pt x="60452" y="118490"/>
                </a:lnTo>
                <a:lnTo>
                  <a:pt x="74739" y="80557"/>
                </a:lnTo>
                <a:lnTo>
                  <a:pt x="75692" y="64007"/>
                </a:lnTo>
                <a:lnTo>
                  <a:pt x="71975" y="36004"/>
                </a:lnTo>
                <a:lnTo>
                  <a:pt x="60817" y="16001"/>
                </a:lnTo>
                <a:lnTo>
                  <a:pt x="42205" y="4000"/>
                </a:lnTo>
                <a:lnTo>
                  <a:pt x="16129"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000709" y="315213"/>
            <a:ext cx="76200" cy="138430"/>
          </a:xfrm>
          <a:custGeom>
            <a:avLst/>
            <a:gdLst/>
            <a:ahLst/>
            <a:cxnLst/>
            <a:rect l="l" t="t" r="r" b="b"/>
            <a:pathLst>
              <a:path w="76200" h="138429">
                <a:moveTo>
                  <a:pt x="16205" y="0"/>
                </a:moveTo>
                <a:lnTo>
                  <a:pt x="12395" y="0"/>
                </a:lnTo>
                <a:lnTo>
                  <a:pt x="6997" y="380"/>
                </a:lnTo>
                <a:lnTo>
                  <a:pt x="0" y="1015"/>
                </a:lnTo>
                <a:lnTo>
                  <a:pt x="0" y="137159"/>
                </a:lnTo>
                <a:lnTo>
                  <a:pt x="5727" y="137667"/>
                </a:lnTo>
                <a:lnTo>
                  <a:pt x="11899" y="137921"/>
                </a:lnTo>
                <a:lnTo>
                  <a:pt x="18529" y="137921"/>
                </a:lnTo>
                <a:lnTo>
                  <a:pt x="60540" y="118490"/>
                </a:lnTo>
                <a:lnTo>
                  <a:pt x="74769" y="80557"/>
                </a:lnTo>
                <a:lnTo>
                  <a:pt x="75717" y="64007"/>
                </a:lnTo>
                <a:lnTo>
                  <a:pt x="71997" y="36004"/>
                </a:lnTo>
                <a:lnTo>
                  <a:pt x="60839" y="16001"/>
                </a:lnTo>
                <a:lnTo>
                  <a:pt x="42241" y="4000"/>
                </a:lnTo>
                <a:lnTo>
                  <a:pt x="16205"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3818382" y="315086"/>
            <a:ext cx="57785" cy="57150"/>
          </a:xfrm>
          <a:custGeom>
            <a:avLst/>
            <a:gdLst/>
            <a:ahLst/>
            <a:cxnLst/>
            <a:rect l="l" t="t" r="r" b="b"/>
            <a:pathLst>
              <a:path w="57785" h="57150">
                <a:moveTo>
                  <a:pt x="12064" y="0"/>
                </a:moveTo>
                <a:lnTo>
                  <a:pt x="8254" y="0"/>
                </a:lnTo>
                <a:lnTo>
                  <a:pt x="4190" y="254"/>
                </a:lnTo>
                <a:lnTo>
                  <a:pt x="0" y="762"/>
                </a:lnTo>
                <a:lnTo>
                  <a:pt x="0" y="56261"/>
                </a:lnTo>
                <a:lnTo>
                  <a:pt x="6603" y="56769"/>
                </a:lnTo>
                <a:lnTo>
                  <a:pt x="11556" y="57023"/>
                </a:lnTo>
                <a:lnTo>
                  <a:pt x="14985" y="57023"/>
                </a:lnTo>
                <a:lnTo>
                  <a:pt x="51998" y="46918"/>
                </a:lnTo>
                <a:lnTo>
                  <a:pt x="57784" y="26416"/>
                </a:lnTo>
                <a:lnTo>
                  <a:pt x="57784" y="16637"/>
                </a:lnTo>
                <a:lnTo>
                  <a:pt x="23090" y="359"/>
                </a:lnTo>
                <a:lnTo>
                  <a:pt x="12064"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571625" y="313054"/>
            <a:ext cx="100965" cy="143510"/>
          </a:xfrm>
          <a:custGeom>
            <a:avLst/>
            <a:gdLst/>
            <a:ahLst/>
            <a:cxnLst/>
            <a:rect l="l" t="t" r="r" b="b"/>
            <a:pathLst>
              <a:path w="100964" h="143509">
                <a:moveTo>
                  <a:pt x="49021" y="0"/>
                </a:moveTo>
                <a:lnTo>
                  <a:pt x="12700" y="19050"/>
                </a:lnTo>
                <a:lnTo>
                  <a:pt x="0" y="70104"/>
                </a:lnTo>
                <a:lnTo>
                  <a:pt x="740" y="86631"/>
                </a:lnTo>
                <a:lnTo>
                  <a:pt x="11937" y="124333"/>
                </a:lnTo>
                <a:lnTo>
                  <a:pt x="46355" y="143510"/>
                </a:lnTo>
                <a:lnTo>
                  <a:pt x="58828" y="142341"/>
                </a:lnTo>
                <a:lnTo>
                  <a:pt x="92962" y="114234"/>
                </a:lnTo>
                <a:lnTo>
                  <a:pt x="100837" y="70104"/>
                </a:lnTo>
                <a:lnTo>
                  <a:pt x="97599" y="39433"/>
                </a:lnTo>
                <a:lnTo>
                  <a:pt x="87884" y="17525"/>
                </a:lnTo>
                <a:lnTo>
                  <a:pt x="71691" y="4381"/>
                </a:lnTo>
                <a:lnTo>
                  <a:pt x="49021"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550583" y="313054"/>
            <a:ext cx="100965" cy="143510"/>
          </a:xfrm>
          <a:custGeom>
            <a:avLst/>
            <a:gdLst/>
            <a:ahLst/>
            <a:cxnLst/>
            <a:rect l="l" t="t" r="r" b="b"/>
            <a:pathLst>
              <a:path w="100965" h="143509">
                <a:moveTo>
                  <a:pt x="49021" y="0"/>
                </a:moveTo>
                <a:lnTo>
                  <a:pt x="12661" y="19050"/>
                </a:lnTo>
                <a:lnTo>
                  <a:pt x="0" y="70104"/>
                </a:lnTo>
                <a:lnTo>
                  <a:pt x="740" y="86631"/>
                </a:lnTo>
                <a:lnTo>
                  <a:pt x="11849" y="124333"/>
                </a:lnTo>
                <a:lnTo>
                  <a:pt x="46304" y="143510"/>
                </a:lnTo>
                <a:lnTo>
                  <a:pt x="58794" y="142341"/>
                </a:lnTo>
                <a:lnTo>
                  <a:pt x="92919" y="114234"/>
                </a:lnTo>
                <a:lnTo>
                  <a:pt x="100774" y="70104"/>
                </a:lnTo>
                <a:lnTo>
                  <a:pt x="97538" y="39433"/>
                </a:lnTo>
                <a:lnTo>
                  <a:pt x="87833" y="17525"/>
                </a:lnTo>
                <a:lnTo>
                  <a:pt x="71660" y="4381"/>
                </a:lnTo>
                <a:lnTo>
                  <a:pt x="49021"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6204839" y="285115"/>
            <a:ext cx="125730" cy="200025"/>
          </a:xfrm>
          <a:custGeom>
            <a:avLst/>
            <a:gdLst/>
            <a:ahLst/>
            <a:cxnLst/>
            <a:rect l="l" t="t" r="r" b="b"/>
            <a:pathLst>
              <a:path w="125729" h="200025">
                <a:moveTo>
                  <a:pt x="0" y="0"/>
                </a:moveTo>
                <a:lnTo>
                  <a:pt x="35433" y="0"/>
                </a:lnTo>
                <a:lnTo>
                  <a:pt x="35433" y="168020"/>
                </a:lnTo>
                <a:lnTo>
                  <a:pt x="125475" y="168020"/>
                </a:lnTo>
                <a:lnTo>
                  <a:pt x="125475" y="199516"/>
                </a:lnTo>
                <a:lnTo>
                  <a:pt x="0" y="19951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5780278" y="285115"/>
            <a:ext cx="35560" cy="200025"/>
          </a:xfrm>
          <a:custGeom>
            <a:avLst/>
            <a:gdLst/>
            <a:ahLst/>
            <a:cxnLst/>
            <a:rect l="l" t="t" r="r" b="b"/>
            <a:pathLst>
              <a:path w="35560" h="200025">
                <a:moveTo>
                  <a:pt x="0" y="0"/>
                </a:moveTo>
                <a:lnTo>
                  <a:pt x="35433" y="0"/>
                </a:lnTo>
                <a:lnTo>
                  <a:pt x="35433" y="199516"/>
                </a:lnTo>
                <a:lnTo>
                  <a:pt x="0" y="19951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5412994" y="284225"/>
            <a:ext cx="346328" cy="203962"/>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5223383" y="285115"/>
            <a:ext cx="149860" cy="200025"/>
          </a:xfrm>
          <a:custGeom>
            <a:avLst/>
            <a:gdLst/>
            <a:ahLst/>
            <a:cxnLst/>
            <a:rect l="l" t="t" r="r" b="b"/>
            <a:pathLst>
              <a:path w="149860" h="200025">
                <a:moveTo>
                  <a:pt x="0" y="0"/>
                </a:moveTo>
                <a:lnTo>
                  <a:pt x="35432" y="0"/>
                </a:lnTo>
                <a:lnTo>
                  <a:pt x="35432" y="78231"/>
                </a:lnTo>
                <a:lnTo>
                  <a:pt x="114807" y="78231"/>
                </a:lnTo>
                <a:lnTo>
                  <a:pt x="114807" y="0"/>
                </a:lnTo>
                <a:lnTo>
                  <a:pt x="149732" y="0"/>
                </a:lnTo>
                <a:lnTo>
                  <a:pt x="149732" y="199516"/>
                </a:lnTo>
                <a:lnTo>
                  <a:pt x="114807" y="199516"/>
                </a:lnTo>
                <a:lnTo>
                  <a:pt x="114807" y="109600"/>
                </a:lnTo>
                <a:lnTo>
                  <a:pt x="35432" y="109600"/>
                </a:lnTo>
                <a:lnTo>
                  <a:pt x="35432" y="199516"/>
                </a:lnTo>
                <a:lnTo>
                  <a:pt x="0" y="19951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4782058" y="284225"/>
            <a:ext cx="147065" cy="203962"/>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4705858" y="285115"/>
            <a:ext cx="35560" cy="200025"/>
          </a:xfrm>
          <a:custGeom>
            <a:avLst/>
            <a:gdLst/>
            <a:ahLst/>
            <a:cxnLst/>
            <a:rect l="l" t="t" r="r" b="b"/>
            <a:pathLst>
              <a:path w="35560" h="200025">
                <a:moveTo>
                  <a:pt x="0" y="0"/>
                </a:moveTo>
                <a:lnTo>
                  <a:pt x="35432" y="0"/>
                </a:lnTo>
                <a:lnTo>
                  <a:pt x="35432" y="199516"/>
                </a:lnTo>
                <a:lnTo>
                  <a:pt x="0" y="199516"/>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4109973" y="284225"/>
            <a:ext cx="147065" cy="203962"/>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3952366" y="285115"/>
            <a:ext cx="127635" cy="200025"/>
          </a:xfrm>
          <a:custGeom>
            <a:avLst/>
            <a:gdLst/>
            <a:ahLst/>
            <a:cxnLst/>
            <a:rect l="l" t="t" r="r" b="b"/>
            <a:pathLst>
              <a:path w="127635" h="200025">
                <a:moveTo>
                  <a:pt x="0" y="0"/>
                </a:moveTo>
                <a:lnTo>
                  <a:pt x="127254" y="0"/>
                </a:lnTo>
                <a:lnTo>
                  <a:pt x="127254" y="31495"/>
                </a:lnTo>
                <a:lnTo>
                  <a:pt x="35433" y="31495"/>
                </a:lnTo>
                <a:lnTo>
                  <a:pt x="35433" y="78231"/>
                </a:lnTo>
                <a:lnTo>
                  <a:pt x="101346" y="78231"/>
                </a:lnTo>
                <a:lnTo>
                  <a:pt x="101346" y="108330"/>
                </a:lnTo>
                <a:lnTo>
                  <a:pt x="35433" y="108330"/>
                </a:lnTo>
                <a:lnTo>
                  <a:pt x="35433" y="168020"/>
                </a:lnTo>
                <a:lnTo>
                  <a:pt x="125857" y="168020"/>
                </a:lnTo>
                <a:lnTo>
                  <a:pt x="125857" y="199516"/>
                </a:lnTo>
                <a:lnTo>
                  <a:pt x="0" y="199516"/>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3593210" y="285115"/>
            <a:ext cx="165735" cy="200025"/>
          </a:xfrm>
          <a:custGeom>
            <a:avLst/>
            <a:gdLst/>
            <a:ahLst/>
            <a:cxnLst/>
            <a:rect l="l" t="t" r="r" b="b"/>
            <a:pathLst>
              <a:path w="165735" h="200025">
                <a:moveTo>
                  <a:pt x="0" y="0"/>
                </a:moveTo>
                <a:lnTo>
                  <a:pt x="165226" y="0"/>
                </a:lnTo>
                <a:lnTo>
                  <a:pt x="165226" y="31495"/>
                </a:lnTo>
                <a:lnTo>
                  <a:pt x="98933" y="31495"/>
                </a:lnTo>
                <a:lnTo>
                  <a:pt x="98933" y="199516"/>
                </a:lnTo>
                <a:lnTo>
                  <a:pt x="63500" y="199516"/>
                </a:lnTo>
                <a:lnTo>
                  <a:pt x="63500" y="31495"/>
                </a:lnTo>
                <a:lnTo>
                  <a:pt x="0" y="31495"/>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3166617" y="284225"/>
            <a:ext cx="147066" cy="203962"/>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2620391" y="285115"/>
            <a:ext cx="127635" cy="200025"/>
          </a:xfrm>
          <a:custGeom>
            <a:avLst/>
            <a:gdLst/>
            <a:ahLst/>
            <a:cxnLst/>
            <a:rect l="l" t="t" r="r" b="b"/>
            <a:pathLst>
              <a:path w="127635" h="200025">
                <a:moveTo>
                  <a:pt x="0" y="0"/>
                </a:moveTo>
                <a:lnTo>
                  <a:pt x="127253" y="0"/>
                </a:lnTo>
                <a:lnTo>
                  <a:pt x="127253" y="31495"/>
                </a:lnTo>
                <a:lnTo>
                  <a:pt x="35432" y="31495"/>
                </a:lnTo>
                <a:lnTo>
                  <a:pt x="35432" y="78231"/>
                </a:lnTo>
                <a:lnTo>
                  <a:pt x="101345" y="78231"/>
                </a:lnTo>
                <a:lnTo>
                  <a:pt x="101345" y="108330"/>
                </a:lnTo>
                <a:lnTo>
                  <a:pt x="35432" y="108330"/>
                </a:lnTo>
                <a:lnTo>
                  <a:pt x="35432" y="168020"/>
                </a:lnTo>
                <a:lnTo>
                  <a:pt x="125856" y="168020"/>
                </a:lnTo>
                <a:lnTo>
                  <a:pt x="125856" y="199516"/>
                </a:lnTo>
                <a:lnTo>
                  <a:pt x="0" y="199516"/>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2431923" y="285115"/>
            <a:ext cx="165735" cy="200025"/>
          </a:xfrm>
          <a:custGeom>
            <a:avLst/>
            <a:gdLst/>
            <a:ahLst/>
            <a:cxnLst/>
            <a:rect l="l" t="t" r="r" b="b"/>
            <a:pathLst>
              <a:path w="165735" h="200025">
                <a:moveTo>
                  <a:pt x="0" y="0"/>
                </a:moveTo>
                <a:lnTo>
                  <a:pt x="165226" y="0"/>
                </a:lnTo>
                <a:lnTo>
                  <a:pt x="165226" y="31495"/>
                </a:lnTo>
                <a:lnTo>
                  <a:pt x="98932" y="31495"/>
                </a:lnTo>
                <a:lnTo>
                  <a:pt x="98932" y="199516"/>
                </a:lnTo>
                <a:lnTo>
                  <a:pt x="63500" y="199516"/>
                </a:lnTo>
                <a:lnTo>
                  <a:pt x="63500" y="31495"/>
                </a:lnTo>
                <a:lnTo>
                  <a:pt x="0" y="31495"/>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2136267" y="285115"/>
            <a:ext cx="165735" cy="200025"/>
          </a:xfrm>
          <a:custGeom>
            <a:avLst/>
            <a:gdLst/>
            <a:ahLst/>
            <a:cxnLst/>
            <a:rect l="l" t="t" r="r" b="b"/>
            <a:pathLst>
              <a:path w="165735" h="200025">
                <a:moveTo>
                  <a:pt x="0" y="0"/>
                </a:moveTo>
                <a:lnTo>
                  <a:pt x="165226" y="0"/>
                </a:lnTo>
                <a:lnTo>
                  <a:pt x="165226" y="31495"/>
                </a:lnTo>
                <a:lnTo>
                  <a:pt x="98932" y="31495"/>
                </a:lnTo>
                <a:lnTo>
                  <a:pt x="98932" y="199516"/>
                </a:lnTo>
                <a:lnTo>
                  <a:pt x="63500" y="199516"/>
                </a:lnTo>
                <a:lnTo>
                  <a:pt x="63500" y="31495"/>
                </a:lnTo>
                <a:lnTo>
                  <a:pt x="0" y="31495"/>
                </a:lnTo>
                <a:lnTo>
                  <a:pt x="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1740154" y="284225"/>
            <a:ext cx="147065" cy="203962"/>
          </a:xfrm>
          <a:prstGeom prst="rect">
            <a:avLst/>
          </a:prstGeom>
          <a:blipFill>
            <a:blip r:embed="rId4" cstate="print"/>
            <a:stretch>
              <a:fillRect/>
            </a:stretch>
          </a:blipFill>
        </p:spPr>
        <p:txBody>
          <a:bodyPr wrap="square" lIns="0" tIns="0" rIns="0" bIns="0" rtlCol="0"/>
          <a:lstStyle/>
          <a:p>
            <a:endParaRPr/>
          </a:p>
        </p:txBody>
      </p:sp>
      <p:sp>
        <p:nvSpPr>
          <p:cNvPr id="27" name="object 27"/>
          <p:cNvSpPr/>
          <p:nvPr/>
        </p:nvSpPr>
        <p:spPr>
          <a:xfrm>
            <a:off x="1467358" y="285115"/>
            <a:ext cx="35560" cy="200025"/>
          </a:xfrm>
          <a:custGeom>
            <a:avLst/>
            <a:gdLst/>
            <a:ahLst/>
            <a:cxnLst/>
            <a:rect l="l" t="t" r="r" b="b"/>
            <a:pathLst>
              <a:path w="35559" h="200025">
                <a:moveTo>
                  <a:pt x="0" y="0"/>
                </a:moveTo>
                <a:lnTo>
                  <a:pt x="35432" y="0"/>
                </a:lnTo>
                <a:lnTo>
                  <a:pt x="35432" y="199516"/>
                </a:lnTo>
                <a:lnTo>
                  <a:pt x="0" y="199516"/>
                </a:lnTo>
                <a:lnTo>
                  <a:pt x="0"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1278255" y="285115"/>
            <a:ext cx="165735" cy="200025"/>
          </a:xfrm>
          <a:custGeom>
            <a:avLst/>
            <a:gdLst/>
            <a:ahLst/>
            <a:cxnLst/>
            <a:rect l="l" t="t" r="r" b="b"/>
            <a:pathLst>
              <a:path w="165734" h="200025">
                <a:moveTo>
                  <a:pt x="0" y="0"/>
                </a:moveTo>
                <a:lnTo>
                  <a:pt x="165226" y="0"/>
                </a:lnTo>
                <a:lnTo>
                  <a:pt x="165226" y="31495"/>
                </a:lnTo>
                <a:lnTo>
                  <a:pt x="98932" y="31495"/>
                </a:lnTo>
                <a:lnTo>
                  <a:pt x="98932" y="199516"/>
                </a:lnTo>
                <a:lnTo>
                  <a:pt x="63500" y="199516"/>
                </a:lnTo>
                <a:lnTo>
                  <a:pt x="63500" y="31495"/>
                </a:lnTo>
                <a:lnTo>
                  <a:pt x="0" y="31495"/>
                </a:lnTo>
                <a:lnTo>
                  <a:pt x="0"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888263" y="285115"/>
            <a:ext cx="35560" cy="200025"/>
          </a:xfrm>
          <a:custGeom>
            <a:avLst/>
            <a:gdLst/>
            <a:ahLst/>
            <a:cxnLst/>
            <a:rect l="l" t="t" r="r" b="b"/>
            <a:pathLst>
              <a:path w="35559" h="200025">
                <a:moveTo>
                  <a:pt x="0" y="0"/>
                </a:moveTo>
                <a:lnTo>
                  <a:pt x="35407" y="0"/>
                </a:lnTo>
                <a:lnTo>
                  <a:pt x="35407" y="199516"/>
                </a:lnTo>
                <a:lnTo>
                  <a:pt x="0" y="199516"/>
                </a:lnTo>
                <a:lnTo>
                  <a:pt x="0"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700201" y="284988"/>
            <a:ext cx="166370" cy="200025"/>
          </a:xfrm>
          <a:custGeom>
            <a:avLst/>
            <a:gdLst/>
            <a:ahLst/>
            <a:cxnLst/>
            <a:rect l="l" t="t" r="r" b="b"/>
            <a:pathLst>
              <a:path w="166369" h="200025">
                <a:moveTo>
                  <a:pt x="4762" y="0"/>
                </a:moveTo>
                <a:lnTo>
                  <a:pt x="40982" y="126"/>
                </a:lnTo>
                <a:lnTo>
                  <a:pt x="81432" y="67563"/>
                </a:lnTo>
                <a:lnTo>
                  <a:pt x="125958" y="126"/>
                </a:lnTo>
                <a:lnTo>
                  <a:pt x="163004" y="126"/>
                </a:lnTo>
                <a:lnTo>
                  <a:pt x="99809" y="96773"/>
                </a:lnTo>
                <a:lnTo>
                  <a:pt x="166128" y="199643"/>
                </a:lnTo>
                <a:lnTo>
                  <a:pt x="127596" y="199643"/>
                </a:lnTo>
                <a:lnTo>
                  <a:pt x="80479" y="127888"/>
                </a:lnTo>
                <a:lnTo>
                  <a:pt x="36893" y="199643"/>
                </a:lnTo>
                <a:lnTo>
                  <a:pt x="0" y="199643"/>
                </a:lnTo>
                <a:lnTo>
                  <a:pt x="59778" y="96265"/>
                </a:lnTo>
                <a:lnTo>
                  <a:pt x="4762"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4296790" y="283718"/>
            <a:ext cx="147955" cy="201295"/>
          </a:xfrm>
          <a:custGeom>
            <a:avLst/>
            <a:gdLst/>
            <a:ahLst/>
            <a:cxnLst/>
            <a:rect l="l" t="t" r="r" b="b"/>
            <a:pathLst>
              <a:path w="147954" h="201295">
                <a:moveTo>
                  <a:pt x="53212" y="0"/>
                </a:moveTo>
                <a:lnTo>
                  <a:pt x="92281" y="6381"/>
                </a:lnTo>
                <a:lnTo>
                  <a:pt x="133469" y="39338"/>
                </a:lnTo>
                <a:lnTo>
                  <a:pt x="147828" y="93344"/>
                </a:lnTo>
                <a:lnTo>
                  <a:pt x="141351" y="140424"/>
                </a:lnTo>
                <a:lnTo>
                  <a:pt x="121920" y="174037"/>
                </a:lnTo>
                <a:lnTo>
                  <a:pt x="89535" y="194196"/>
                </a:lnTo>
                <a:lnTo>
                  <a:pt x="44196" y="200913"/>
                </a:lnTo>
                <a:lnTo>
                  <a:pt x="0" y="200913"/>
                </a:lnTo>
                <a:lnTo>
                  <a:pt x="0" y="1524"/>
                </a:lnTo>
                <a:lnTo>
                  <a:pt x="19190" y="857"/>
                </a:lnTo>
                <a:lnTo>
                  <a:pt x="34464" y="380"/>
                </a:lnTo>
                <a:lnTo>
                  <a:pt x="45809" y="95"/>
                </a:lnTo>
                <a:lnTo>
                  <a:pt x="53212"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3353434" y="283718"/>
            <a:ext cx="147955" cy="201295"/>
          </a:xfrm>
          <a:custGeom>
            <a:avLst/>
            <a:gdLst/>
            <a:ahLst/>
            <a:cxnLst/>
            <a:rect l="l" t="t" r="r" b="b"/>
            <a:pathLst>
              <a:path w="147954" h="201295">
                <a:moveTo>
                  <a:pt x="53212" y="0"/>
                </a:moveTo>
                <a:lnTo>
                  <a:pt x="92281" y="6381"/>
                </a:lnTo>
                <a:lnTo>
                  <a:pt x="133469" y="39338"/>
                </a:lnTo>
                <a:lnTo>
                  <a:pt x="147827" y="93344"/>
                </a:lnTo>
                <a:lnTo>
                  <a:pt x="141350" y="140424"/>
                </a:lnTo>
                <a:lnTo>
                  <a:pt x="121920" y="174037"/>
                </a:lnTo>
                <a:lnTo>
                  <a:pt x="89535" y="194196"/>
                </a:lnTo>
                <a:lnTo>
                  <a:pt x="44195" y="200913"/>
                </a:lnTo>
                <a:lnTo>
                  <a:pt x="0" y="200913"/>
                </a:lnTo>
                <a:lnTo>
                  <a:pt x="0" y="1524"/>
                </a:lnTo>
                <a:lnTo>
                  <a:pt x="19190" y="857"/>
                </a:lnTo>
                <a:lnTo>
                  <a:pt x="34464" y="380"/>
                </a:lnTo>
                <a:lnTo>
                  <a:pt x="45809" y="95"/>
                </a:lnTo>
                <a:lnTo>
                  <a:pt x="53212"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965301" y="283718"/>
            <a:ext cx="147955" cy="201295"/>
          </a:xfrm>
          <a:custGeom>
            <a:avLst/>
            <a:gdLst/>
            <a:ahLst/>
            <a:cxnLst/>
            <a:rect l="l" t="t" r="r" b="b"/>
            <a:pathLst>
              <a:path w="147955" h="201295">
                <a:moveTo>
                  <a:pt x="53251" y="0"/>
                </a:moveTo>
                <a:lnTo>
                  <a:pt x="92313" y="6381"/>
                </a:lnTo>
                <a:lnTo>
                  <a:pt x="133532" y="39338"/>
                </a:lnTo>
                <a:lnTo>
                  <a:pt x="147891" y="93344"/>
                </a:lnTo>
                <a:lnTo>
                  <a:pt x="141414" y="140424"/>
                </a:lnTo>
                <a:lnTo>
                  <a:pt x="121983" y="174037"/>
                </a:lnTo>
                <a:lnTo>
                  <a:pt x="89598" y="194196"/>
                </a:lnTo>
                <a:lnTo>
                  <a:pt x="44259" y="200913"/>
                </a:lnTo>
                <a:lnTo>
                  <a:pt x="0" y="200913"/>
                </a:lnTo>
                <a:lnTo>
                  <a:pt x="0" y="1524"/>
                </a:lnTo>
                <a:lnTo>
                  <a:pt x="19214" y="857"/>
                </a:lnTo>
                <a:lnTo>
                  <a:pt x="34493" y="380"/>
                </a:lnTo>
                <a:lnTo>
                  <a:pt x="45837" y="95"/>
                </a:lnTo>
                <a:lnTo>
                  <a:pt x="53251"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3781678" y="283083"/>
            <a:ext cx="153670" cy="201930"/>
          </a:xfrm>
          <a:custGeom>
            <a:avLst/>
            <a:gdLst/>
            <a:ahLst/>
            <a:cxnLst/>
            <a:rect l="l" t="t" r="r" b="b"/>
            <a:pathLst>
              <a:path w="153670" h="201929">
                <a:moveTo>
                  <a:pt x="55245" y="0"/>
                </a:moveTo>
                <a:lnTo>
                  <a:pt x="88509" y="3669"/>
                </a:lnTo>
                <a:lnTo>
                  <a:pt x="112283" y="14684"/>
                </a:lnTo>
                <a:lnTo>
                  <a:pt x="126557" y="33057"/>
                </a:lnTo>
                <a:lnTo>
                  <a:pt x="131318" y="58800"/>
                </a:lnTo>
                <a:lnTo>
                  <a:pt x="130653" y="67466"/>
                </a:lnTo>
                <a:lnTo>
                  <a:pt x="108950" y="103536"/>
                </a:lnTo>
                <a:lnTo>
                  <a:pt x="94361" y="111633"/>
                </a:lnTo>
                <a:lnTo>
                  <a:pt x="153288" y="201549"/>
                </a:lnTo>
                <a:lnTo>
                  <a:pt x="112522" y="201549"/>
                </a:lnTo>
                <a:lnTo>
                  <a:pt x="59182" y="119126"/>
                </a:lnTo>
                <a:lnTo>
                  <a:pt x="53848" y="119126"/>
                </a:lnTo>
                <a:lnTo>
                  <a:pt x="46355" y="118745"/>
                </a:lnTo>
                <a:lnTo>
                  <a:pt x="36703" y="118237"/>
                </a:lnTo>
                <a:lnTo>
                  <a:pt x="36703" y="201549"/>
                </a:lnTo>
                <a:lnTo>
                  <a:pt x="0" y="201549"/>
                </a:lnTo>
                <a:lnTo>
                  <a:pt x="0" y="2032"/>
                </a:lnTo>
                <a:lnTo>
                  <a:pt x="2032" y="2032"/>
                </a:lnTo>
                <a:lnTo>
                  <a:pt x="9651" y="1650"/>
                </a:lnTo>
                <a:lnTo>
                  <a:pt x="22987" y="1016"/>
                </a:lnTo>
                <a:lnTo>
                  <a:pt x="32510" y="589"/>
                </a:lnTo>
                <a:lnTo>
                  <a:pt x="41068" y="269"/>
                </a:lnTo>
                <a:lnTo>
                  <a:pt x="48650" y="69"/>
                </a:lnTo>
                <a:lnTo>
                  <a:pt x="55245"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6008242" y="282447"/>
            <a:ext cx="175260" cy="202565"/>
          </a:xfrm>
          <a:custGeom>
            <a:avLst/>
            <a:gdLst/>
            <a:ahLst/>
            <a:cxnLst/>
            <a:rect l="l" t="t" r="r" b="b"/>
            <a:pathLst>
              <a:path w="175260" h="202565">
                <a:moveTo>
                  <a:pt x="79629" y="0"/>
                </a:moveTo>
                <a:lnTo>
                  <a:pt x="95123" y="0"/>
                </a:lnTo>
                <a:lnTo>
                  <a:pt x="175260" y="202184"/>
                </a:lnTo>
                <a:lnTo>
                  <a:pt x="136271" y="202184"/>
                </a:lnTo>
                <a:lnTo>
                  <a:pt x="121666" y="161798"/>
                </a:lnTo>
                <a:lnTo>
                  <a:pt x="53340" y="161798"/>
                </a:lnTo>
                <a:lnTo>
                  <a:pt x="39370" y="202184"/>
                </a:lnTo>
                <a:lnTo>
                  <a:pt x="0" y="202184"/>
                </a:lnTo>
                <a:lnTo>
                  <a:pt x="79629" y="0"/>
                </a:lnTo>
                <a:close/>
              </a:path>
            </a:pathLst>
          </a:custGeom>
          <a:ln w="3175">
            <a:solidFill>
              <a:srgbClr val="58134A"/>
            </a:solidFill>
          </a:ln>
        </p:spPr>
        <p:txBody>
          <a:bodyPr wrap="square" lIns="0" tIns="0" rIns="0" bIns="0" rtlCol="0"/>
          <a:lstStyle/>
          <a:p>
            <a:endParaRPr/>
          </a:p>
        </p:txBody>
      </p:sp>
      <p:sp>
        <p:nvSpPr>
          <p:cNvPr id="36" name="object 36"/>
          <p:cNvSpPr/>
          <p:nvPr/>
        </p:nvSpPr>
        <p:spPr>
          <a:xfrm>
            <a:off x="2970910" y="282447"/>
            <a:ext cx="175260" cy="202565"/>
          </a:xfrm>
          <a:custGeom>
            <a:avLst/>
            <a:gdLst/>
            <a:ahLst/>
            <a:cxnLst/>
            <a:rect l="l" t="t" r="r" b="b"/>
            <a:pathLst>
              <a:path w="175260" h="202565">
                <a:moveTo>
                  <a:pt x="79628" y="0"/>
                </a:moveTo>
                <a:lnTo>
                  <a:pt x="95122" y="0"/>
                </a:lnTo>
                <a:lnTo>
                  <a:pt x="175259" y="202184"/>
                </a:lnTo>
                <a:lnTo>
                  <a:pt x="136270" y="202184"/>
                </a:lnTo>
                <a:lnTo>
                  <a:pt x="121665" y="161798"/>
                </a:lnTo>
                <a:lnTo>
                  <a:pt x="53339" y="161798"/>
                </a:lnTo>
                <a:lnTo>
                  <a:pt x="39369" y="202184"/>
                </a:lnTo>
                <a:lnTo>
                  <a:pt x="0" y="202184"/>
                </a:lnTo>
                <a:lnTo>
                  <a:pt x="79628" y="0"/>
                </a:lnTo>
                <a:close/>
              </a:path>
            </a:pathLst>
          </a:custGeom>
          <a:ln w="3175">
            <a:solidFill>
              <a:srgbClr val="58134A"/>
            </a:solidFill>
          </a:ln>
        </p:spPr>
        <p:txBody>
          <a:bodyPr wrap="square" lIns="0" tIns="0" rIns="0" bIns="0" rtlCol="0"/>
          <a:lstStyle/>
          <a:p>
            <a:endParaRPr/>
          </a:p>
        </p:txBody>
      </p:sp>
      <p:sp>
        <p:nvSpPr>
          <p:cNvPr id="37" name="object 37"/>
          <p:cNvSpPr/>
          <p:nvPr/>
        </p:nvSpPr>
        <p:spPr>
          <a:xfrm>
            <a:off x="2279014" y="282447"/>
            <a:ext cx="175260" cy="202565"/>
          </a:xfrm>
          <a:custGeom>
            <a:avLst/>
            <a:gdLst/>
            <a:ahLst/>
            <a:cxnLst/>
            <a:rect l="l" t="t" r="r" b="b"/>
            <a:pathLst>
              <a:path w="175260" h="202565">
                <a:moveTo>
                  <a:pt x="79629" y="0"/>
                </a:moveTo>
                <a:lnTo>
                  <a:pt x="95123" y="0"/>
                </a:lnTo>
                <a:lnTo>
                  <a:pt x="175260" y="202184"/>
                </a:lnTo>
                <a:lnTo>
                  <a:pt x="136271" y="202184"/>
                </a:lnTo>
                <a:lnTo>
                  <a:pt x="121666" y="161798"/>
                </a:lnTo>
                <a:lnTo>
                  <a:pt x="53340" y="161798"/>
                </a:lnTo>
                <a:lnTo>
                  <a:pt x="39370" y="202184"/>
                </a:lnTo>
                <a:lnTo>
                  <a:pt x="0" y="202184"/>
                </a:lnTo>
                <a:lnTo>
                  <a:pt x="79629" y="0"/>
                </a:lnTo>
                <a:close/>
              </a:path>
            </a:pathLst>
          </a:custGeom>
          <a:ln w="3175">
            <a:solidFill>
              <a:srgbClr val="58134A"/>
            </a:solidFill>
          </a:ln>
        </p:spPr>
        <p:txBody>
          <a:bodyPr wrap="square" lIns="0" tIns="0" rIns="0" bIns="0" rtlCol="0"/>
          <a:lstStyle/>
          <a:p>
            <a:endParaRPr/>
          </a:p>
        </p:txBody>
      </p:sp>
      <p:sp>
        <p:nvSpPr>
          <p:cNvPr id="38" name="object 38"/>
          <p:cNvSpPr/>
          <p:nvPr/>
        </p:nvSpPr>
        <p:spPr>
          <a:xfrm>
            <a:off x="1125397" y="282447"/>
            <a:ext cx="175260" cy="202565"/>
          </a:xfrm>
          <a:custGeom>
            <a:avLst/>
            <a:gdLst/>
            <a:ahLst/>
            <a:cxnLst/>
            <a:rect l="l" t="t" r="r" b="b"/>
            <a:pathLst>
              <a:path w="175259" h="202565">
                <a:moveTo>
                  <a:pt x="79527" y="0"/>
                </a:moveTo>
                <a:lnTo>
                  <a:pt x="95046" y="0"/>
                </a:lnTo>
                <a:lnTo>
                  <a:pt x="175209" y="202184"/>
                </a:lnTo>
                <a:lnTo>
                  <a:pt x="136169" y="202184"/>
                </a:lnTo>
                <a:lnTo>
                  <a:pt x="121602" y="161798"/>
                </a:lnTo>
                <a:lnTo>
                  <a:pt x="53238" y="161798"/>
                </a:lnTo>
                <a:lnTo>
                  <a:pt x="39344" y="202184"/>
                </a:lnTo>
                <a:lnTo>
                  <a:pt x="0" y="202184"/>
                </a:lnTo>
                <a:lnTo>
                  <a:pt x="79527" y="0"/>
                </a:lnTo>
                <a:close/>
              </a:path>
            </a:pathLst>
          </a:custGeom>
          <a:ln w="3175">
            <a:solidFill>
              <a:srgbClr val="58134A"/>
            </a:solidFill>
          </a:ln>
        </p:spPr>
        <p:txBody>
          <a:bodyPr wrap="square" lIns="0" tIns="0" rIns="0" bIns="0" rtlCol="0"/>
          <a:lstStyle/>
          <a:p>
            <a:endParaRPr/>
          </a:p>
        </p:txBody>
      </p:sp>
      <p:sp>
        <p:nvSpPr>
          <p:cNvPr id="39" name="object 39"/>
          <p:cNvSpPr/>
          <p:nvPr/>
        </p:nvSpPr>
        <p:spPr>
          <a:xfrm>
            <a:off x="5847841" y="281686"/>
            <a:ext cx="151765" cy="206375"/>
          </a:xfrm>
          <a:custGeom>
            <a:avLst/>
            <a:gdLst/>
            <a:ahLst/>
            <a:cxnLst/>
            <a:rect l="l" t="t" r="r" b="b"/>
            <a:pathLst>
              <a:path w="151764" h="206375">
                <a:moveTo>
                  <a:pt x="91312" y="0"/>
                </a:moveTo>
                <a:lnTo>
                  <a:pt x="107600" y="881"/>
                </a:lnTo>
                <a:lnTo>
                  <a:pt x="122174" y="3524"/>
                </a:lnTo>
                <a:lnTo>
                  <a:pt x="135032" y="7929"/>
                </a:lnTo>
                <a:lnTo>
                  <a:pt x="146177" y="14097"/>
                </a:lnTo>
                <a:lnTo>
                  <a:pt x="131699" y="43307"/>
                </a:lnTo>
                <a:lnTo>
                  <a:pt x="124815" y="38139"/>
                </a:lnTo>
                <a:lnTo>
                  <a:pt x="116157" y="34448"/>
                </a:lnTo>
                <a:lnTo>
                  <a:pt x="105713" y="32234"/>
                </a:lnTo>
                <a:lnTo>
                  <a:pt x="93472" y="31496"/>
                </a:lnTo>
                <a:lnTo>
                  <a:pt x="81619" y="32805"/>
                </a:lnTo>
                <a:lnTo>
                  <a:pt x="45704" y="63545"/>
                </a:lnTo>
                <a:lnTo>
                  <a:pt x="36703" y="105283"/>
                </a:lnTo>
                <a:lnTo>
                  <a:pt x="37631" y="120453"/>
                </a:lnTo>
                <a:lnTo>
                  <a:pt x="51562" y="156083"/>
                </a:lnTo>
                <a:lnTo>
                  <a:pt x="90932" y="174879"/>
                </a:lnTo>
                <a:lnTo>
                  <a:pt x="104265" y="173616"/>
                </a:lnTo>
                <a:lnTo>
                  <a:pt x="116062" y="169830"/>
                </a:lnTo>
                <a:lnTo>
                  <a:pt x="126311" y="163520"/>
                </a:lnTo>
                <a:lnTo>
                  <a:pt x="135000" y="154686"/>
                </a:lnTo>
                <a:lnTo>
                  <a:pt x="151511" y="183388"/>
                </a:lnTo>
                <a:lnTo>
                  <a:pt x="139465" y="193409"/>
                </a:lnTo>
                <a:lnTo>
                  <a:pt x="124872" y="200596"/>
                </a:lnTo>
                <a:lnTo>
                  <a:pt x="107755" y="204926"/>
                </a:lnTo>
                <a:lnTo>
                  <a:pt x="88137" y="206375"/>
                </a:lnTo>
                <a:lnTo>
                  <a:pt x="68369" y="204658"/>
                </a:lnTo>
                <a:lnTo>
                  <a:pt x="23113" y="178816"/>
                </a:lnTo>
                <a:lnTo>
                  <a:pt x="1450" y="126309"/>
                </a:lnTo>
                <a:lnTo>
                  <a:pt x="0" y="103759"/>
                </a:lnTo>
                <a:lnTo>
                  <a:pt x="1597" y="82565"/>
                </a:lnTo>
                <a:lnTo>
                  <a:pt x="14412" y="45608"/>
                </a:lnTo>
                <a:lnTo>
                  <a:pt x="39395" y="16769"/>
                </a:lnTo>
                <a:lnTo>
                  <a:pt x="72213" y="1859"/>
                </a:lnTo>
                <a:lnTo>
                  <a:pt x="91312" y="0"/>
                </a:lnTo>
                <a:close/>
              </a:path>
            </a:pathLst>
          </a:custGeom>
          <a:ln w="3175">
            <a:solidFill>
              <a:srgbClr val="58134A"/>
            </a:solidFill>
          </a:ln>
        </p:spPr>
        <p:txBody>
          <a:bodyPr wrap="square" lIns="0" tIns="0" rIns="0" bIns="0" rtlCol="0"/>
          <a:lstStyle/>
          <a:p>
            <a:endParaRPr/>
          </a:p>
        </p:txBody>
      </p:sp>
      <p:sp>
        <p:nvSpPr>
          <p:cNvPr id="40" name="object 40"/>
          <p:cNvSpPr/>
          <p:nvPr/>
        </p:nvSpPr>
        <p:spPr>
          <a:xfrm>
            <a:off x="5042280" y="280797"/>
            <a:ext cx="153288" cy="208153"/>
          </a:xfrm>
          <a:prstGeom prst="rect">
            <a:avLst/>
          </a:prstGeom>
          <a:blipFill>
            <a:blip r:embed="rId5" cstate="print"/>
            <a:stretch>
              <a:fillRect/>
            </a:stretch>
          </a:blipFill>
        </p:spPr>
        <p:txBody>
          <a:bodyPr wrap="square" lIns="0" tIns="0" rIns="0" bIns="0" rtlCol="0"/>
          <a:lstStyle/>
          <a:p>
            <a:endParaRPr/>
          </a:p>
        </p:txBody>
      </p:sp>
      <p:sp>
        <p:nvSpPr>
          <p:cNvPr id="41" name="object 41"/>
          <p:cNvSpPr/>
          <p:nvPr/>
        </p:nvSpPr>
        <p:spPr>
          <a:xfrm>
            <a:off x="4466209" y="280797"/>
            <a:ext cx="122554" cy="208153"/>
          </a:xfrm>
          <a:prstGeom prst="rect">
            <a:avLst/>
          </a:prstGeom>
          <a:blipFill>
            <a:blip r:embed="rId6" cstate="print"/>
            <a:stretch>
              <a:fillRect/>
            </a:stretch>
          </a:blipFill>
        </p:spPr>
        <p:txBody>
          <a:bodyPr wrap="square" lIns="0" tIns="0" rIns="0" bIns="0" rtlCol="0"/>
          <a:lstStyle/>
          <a:p>
            <a:endParaRPr/>
          </a:p>
        </p:txBody>
      </p:sp>
      <p:sp>
        <p:nvSpPr>
          <p:cNvPr id="42" name="object 42"/>
          <p:cNvSpPr/>
          <p:nvPr/>
        </p:nvSpPr>
        <p:spPr>
          <a:xfrm>
            <a:off x="2768473" y="280797"/>
            <a:ext cx="122554" cy="208153"/>
          </a:xfrm>
          <a:prstGeom prst="rect">
            <a:avLst/>
          </a:prstGeom>
          <a:blipFill>
            <a:blip r:embed="rId6" cstate="print"/>
            <a:stretch>
              <a:fillRect/>
            </a:stretch>
          </a:blipFill>
        </p:spPr>
        <p:txBody>
          <a:bodyPr wrap="square" lIns="0" tIns="0" rIns="0" bIns="0" rtlCol="0"/>
          <a:lstStyle/>
          <a:p>
            <a:endParaRPr/>
          </a:p>
        </p:txBody>
      </p:sp>
      <p:sp>
        <p:nvSpPr>
          <p:cNvPr id="43" name="object 43"/>
          <p:cNvSpPr/>
          <p:nvPr/>
        </p:nvSpPr>
        <p:spPr>
          <a:xfrm>
            <a:off x="2001266" y="281686"/>
            <a:ext cx="121285" cy="206375"/>
          </a:xfrm>
          <a:custGeom>
            <a:avLst/>
            <a:gdLst/>
            <a:ahLst/>
            <a:cxnLst/>
            <a:rect l="l" t="t" r="r" b="b"/>
            <a:pathLst>
              <a:path w="121285" h="206375">
                <a:moveTo>
                  <a:pt x="60832" y="0"/>
                </a:moveTo>
                <a:lnTo>
                  <a:pt x="77003" y="809"/>
                </a:lnTo>
                <a:lnTo>
                  <a:pt x="90852" y="3238"/>
                </a:lnTo>
                <a:lnTo>
                  <a:pt x="102391" y="7286"/>
                </a:lnTo>
                <a:lnTo>
                  <a:pt x="111632" y="12954"/>
                </a:lnTo>
                <a:lnTo>
                  <a:pt x="100837" y="43434"/>
                </a:lnTo>
                <a:lnTo>
                  <a:pt x="91382" y="37599"/>
                </a:lnTo>
                <a:lnTo>
                  <a:pt x="81676" y="33432"/>
                </a:lnTo>
                <a:lnTo>
                  <a:pt x="71709" y="30932"/>
                </a:lnTo>
                <a:lnTo>
                  <a:pt x="61467" y="30099"/>
                </a:lnTo>
                <a:lnTo>
                  <a:pt x="53339" y="30099"/>
                </a:lnTo>
                <a:lnTo>
                  <a:pt x="46989" y="32258"/>
                </a:lnTo>
                <a:lnTo>
                  <a:pt x="42544" y="36575"/>
                </a:lnTo>
                <a:lnTo>
                  <a:pt x="37972" y="40894"/>
                </a:lnTo>
                <a:lnTo>
                  <a:pt x="35813" y="46482"/>
                </a:lnTo>
                <a:lnTo>
                  <a:pt x="35813" y="53467"/>
                </a:lnTo>
                <a:lnTo>
                  <a:pt x="73786" y="89154"/>
                </a:lnTo>
                <a:lnTo>
                  <a:pt x="83095" y="93918"/>
                </a:lnTo>
                <a:lnTo>
                  <a:pt x="91011" y="98504"/>
                </a:lnTo>
                <a:lnTo>
                  <a:pt x="116077" y="126365"/>
                </a:lnTo>
                <a:lnTo>
                  <a:pt x="119252" y="133604"/>
                </a:lnTo>
                <a:lnTo>
                  <a:pt x="120776" y="141859"/>
                </a:lnTo>
                <a:lnTo>
                  <a:pt x="120776" y="150749"/>
                </a:lnTo>
                <a:lnTo>
                  <a:pt x="101600" y="190627"/>
                </a:lnTo>
                <a:lnTo>
                  <a:pt x="65631" y="205396"/>
                </a:lnTo>
                <a:lnTo>
                  <a:pt x="50418" y="206375"/>
                </a:lnTo>
                <a:lnTo>
                  <a:pt x="36772" y="205470"/>
                </a:lnTo>
                <a:lnTo>
                  <a:pt x="23828" y="202755"/>
                </a:lnTo>
                <a:lnTo>
                  <a:pt x="11574" y="198231"/>
                </a:lnTo>
                <a:lnTo>
                  <a:pt x="0" y="191897"/>
                </a:lnTo>
                <a:lnTo>
                  <a:pt x="13081" y="160147"/>
                </a:lnTo>
                <a:lnTo>
                  <a:pt x="23512" y="166627"/>
                </a:lnTo>
                <a:lnTo>
                  <a:pt x="33861" y="171227"/>
                </a:lnTo>
                <a:lnTo>
                  <a:pt x="44138" y="173970"/>
                </a:lnTo>
                <a:lnTo>
                  <a:pt x="54356" y="174879"/>
                </a:lnTo>
                <a:lnTo>
                  <a:pt x="67950" y="173521"/>
                </a:lnTo>
                <a:lnTo>
                  <a:pt x="77676" y="169449"/>
                </a:lnTo>
                <a:lnTo>
                  <a:pt x="83520" y="162663"/>
                </a:lnTo>
                <a:lnTo>
                  <a:pt x="85470" y="153162"/>
                </a:lnTo>
                <a:lnTo>
                  <a:pt x="85470" y="146304"/>
                </a:lnTo>
                <a:lnTo>
                  <a:pt x="58352" y="118494"/>
                </a:lnTo>
                <a:lnTo>
                  <a:pt x="37304" y="107374"/>
                </a:lnTo>
                <a:lnTo>
                  <a:pt x="28622" y="102393"/>
                </a:lnTo>
                <a:lnTo>
                  <a:pt x="4698" y="76327"/>
                </a:lnTo>
                <a:lnTo>
                  <a:pt x="1777" y="69469"/>
                </a:lnTo>
                <a:lnTo>
                  <a:pt x="381" y="61975"/>
                </a:lnTo>
                <a:lnTo>
                  <a:pt x="381" y="53721"/>
                </a:lnTo>
                <a:lnTo>
                  <a:pt x="17271" y="15240"/>
                </a:lnTo>
                <a:lnTo>
                  <a:pt x="48168" y="952"/>
                </a:lnTo>
                <a:lnTo>
                  <a:pt x="60832" y="0"/>
                </a:lnTo>
                <a:close/>
              </a:path>
            </a:pathLst>
          </a:custGeom>
          <a:ln w="3175">
            <a:solidFill>
              <a:srgbClr val="58134A"/>
            </a:solidFill>
          </a:ln>
        </p:spPr>
        <p:txBody>
          <a:bodyPr wrap="square" lIns="0" tIns="0" rIns="0" bIns="0" rtlCol="0"/>
          <a:lstStyle/>
          <a:p>
            <a:endParaRPr/>
          </a:p>
        </p:txBody>
      </p:sp>
      <p:sp>
        <p:nvSpPr>
          <p:cNvPr id="44" name="object 44"/>
          <p:cNvSpPr/>
          <p:nvPr/>
        </p:nvSpPr>
        <p:spPr>
          <a:xfrm>
            <a:off x="1534922" y="281559"/>
            <a:ext cx="174625" cy="207010"/>
          </a:xfrm>
          <a:custGeom>
            <a:avLst/>
            <a:gdLst/>
            <a:ahLst/>
            <a:cxnLst/>
            <a:rect l="l" t="t" r="r" b="b"/>
            <a:pathLst>
              <a:path w="174625" h="207009">
                <a:moveTo>
                  <a:pt x="85725" y="0"/>
                </a:moveTo>
                <a:lnTo>
                  <a:pt x="123713" y="6667"/>
                </a:lnTo>
                <a:lnTo>
                  <a:pt x="161492" y="41413"/>
                </a:lnTo>
                <a:lnTo>
                  <a:pt x="172835" y="78855"/>
                </a:lnTo>
                <a:lnTo>
                  <a:pt x="174244" y="101600"/>
                </a:lnTo>
                <a:lnTo>
                  <a:pt x="172765" y="124460"/>
                </a:lnTo>
                <a:lnTo>
                  <a:pt x="160903" y="162750"/>
                </a:lnTo>
                <a:lnTo>
                  <a:pt x="121729" y="199390"/>
                </a:lnTo>
                <a:lnTo>
                  <a:pt x="83058" y="206502"/>
                </a:lnTo>
                <a:lnTo>
                  <a:pt x="64129" y="204741"/>
                </a:lnTo>
                <a:lnTo>
                  <a:pt x="21462" y="178435"/>
                </a:lnTo>
                <a:lnTo>
                  <a:pt x="1335" y="124696"/>
                </a:lnTo>
                <a:lnTo>
                  <a:pt x="0" y="101600"/>
                </a:lnTo>
                <a:lnTo>
                  <a:pt x="1454" y="81095"/>
                </a:lnTo>
                <a:lnTo>
                  <a:pt x="23368" y="29464"/>
                </a:lnTo>
                <a:lnTo>
                  <a:pt x="67177" y="1853"/>
                </a:lnTo>
                <a:lnTo>
                  <a:pt x="85725" y="0"/>
                </a:lnTo>
                <a:close/>
              </a:path>
            </a:pathLst>
          </a:custGeom>
          <a:ln w="3175">
            <a:solidFill>
              <a:srgbClr val="58134A"/>
            </a:solidFill>
          </a:ln>
        </p:spPr>
        <p:txBody>
          <a:bodyPr wrap="square" lIns="0" tIns="0" rIns="0" bIns="0" rtlCol="0"/>
          <a:lstStyle/>
          <a:p>
            <a:endParaRPr/>
          </a:p>
        </p:txBody>
      </p:sp>
      <p:sp>
        <p:nvSpPr>
          <p:cNvPr id="45" name="object 45"/>
          <p:cNvSpPr/>
          <p:nvPr/>
        </p:nvSpPr>
        <p:spPr>
          <a:xfrm>
            <a:off x="513816" y="281559"/>
            <a:ext cx="174625" cy="207010"/>
          </a:xfrm>
          <a:custGeom>
            <a:avLst/>
            <a:gdLst/>
            <a:ahLst/>
            <a:cxnLst/>
            <a:rect l="l" t="t" r="r" b="b"/>
            <a:pathLst>
              <a:path w="174625" h="207009">
                <a:moveTo>
                  <a:pt x="85788" y="0"/>
                </a:moveTo>
                <a:lnTo>
                  <a:pt x="123747" y="6667"/>
                </a:lnTo>
                <a:lnTo>
                  <a:pt x="161513" y="41413"/>
                </a:lnTo>
                <a:lnTo>
                  <a:pt x="172885" y="78855"/>
                </a:lnTo>
                <a:lnTo>
                  <a:pt x="174307" y="101600"/>
                </a:lnTo>
                <a:lnTo>
                  <a:pt x="172821" y="124460"/>
                </a:lnTo>
                <a:lnTo>
                  <a:pt x="160939" y="162750"/>
                </a:lnTo>
                <a:lnTo>
                  <a:pt x="121789" y="199390"/>
                </a:lnTo>
                <a:lnTo>
                  <a:pt x="83070" y="206502"/>
                </a:lnTo>
                <a:lnTo>
                  <a:pt x="64153" y="204741"/>
                </a:lnTo>
                <a:lnTo>
                  <a:pt x="21450" y="178435"/>
                </a:lnTo>
                <a:lnTo>
                  <a:pt x="1340" y="124696"/>
                </a:lnTo>
                <a:lnTo>
                  <a:pt x="0" y="101600"/>
                </a:lnTo>
                <a:lnTo>
                  <a:pt x="1459" y="81095"/>
                </a:lnTo>
                <a:lnTo>
                  <a:pt x="23355" y="29464"/>
                </a:lnTo>
                <a:lnTo>
                  <a:pt x="67228" y="1853"/>
                </a:lnTo>
                <a:lnTo>
                  <a:pt x="85788" y="0"/>
                </a:lnTo>
                <a:close/>
              </a:path>
            </a:pathLst>
          </a:custGeom>
          <a:ln w="3175">
            <a:solidFill>
              <a:srgbClr val="58134A"/>
            </a:solidFill>
          </a:ln>
        </p:spPr>
        <p:txBody>
          <a:bodyPr wrap="square" lIns="0" tIns="0" rIns="0" bIns="0" rtlCol="0"/>
          <a:lstStyle/>
          <a:p>
            <a:endParaRPr/>
          </a:p>
        </p:txBody>
      </p:sp>
      <p:sp>
        <p:nvSpPr>
          <p:cNvPr id="46" name="object 46"/>
          <p:cNvSpPr/>
          <p:nvPr/>
        </p:nvSpPr>
        <p:spPr>
          <a:xfrm>
            <a:off x="523341" y="616966"/>
            <a:ext cx="1497101" cy="206375"/>
          </a:xfrm>
          <a:prstGeom prst="rect">
            <a:avLst/>
          </a:prstGeom>
          <a:blipFill>
            <a:blip r:embed="rId7" cstate="print"/>
            <a:stretch>
              <a:fillRect/>
            </a:stretch>
          </a:blipFill>
        </p:spPr>
        <p:txBody>
          <a:bodyPr wrap="square" lIns="0" tIns="0" rIns="0" bIns="0" rtlCol="0"/>
          <a:lstStyle/>
          <a:p>
            <a:endParaRPr/>
          </a:p>
        </p:txBody>
      </p:sp>
      <p:sp>
        <p:nvSpPr>
          <p:cNvPr id="47" name="object 47"/>
          <p:cNvSpPr/>
          <p:nvPr/>
        </p:nvSpPr>
        <p:spPr>
          <a:xfrm>
            <a:off x="896111" y="678687"/>
            <a:ext cx="48260" cy="73660"/>
          </a:xfrm>
          <a:custGeom>
            <a:avLst/>
            <a:gdLst/>
            <a:ahLst/>
            <a:cxnLst/>
            <a:rect l="l" t="t" r="r" b="b"/>
            <a:pathLst>
              <a:path w="48259" h="73659">
                <a:moveTo>
                  <a:pt x="23964" y="0"/>
                </a:moveTo>
                <a:lnTo>
                  <a:pt x="0" y="73660"/>
                </a:lnTo>
                <a:lnTo>
                  <a:pt x="47929" y="73660"/>
                </a:lnTo>
                <a:lnTo>
                  <a:pt x="23964" y="0"/>
                </a:lnTo>
                <a:close/>
              </a:path>
            </a:pathLst>
          </a:custGeom>
          <a:ln w="3175">
            <a:solidFill>
              <a:srgbClr val="58134A"/>
            </a:solidFill>
          </a:ln>
        </p:spPr>
        <p:txBody>
          <a:bodyPr wrap="square" lIns="0" tIns="0" rIns="0" bIns="0" rtlCol="0"/>
          <a:lstStyle/>
          <a:p>
            <a:endParaRPr/>
          </a:p>
        </p:txBody>
      </p:sp>
      <p:sp>
        <p:nvSpPr>
          <p:cNvPr id="48" name="object 48"/>
          <p:cNvSpPr/>
          <p:nvPr/>
        </p:nvSpPr>
        <p:spPr>
          <a:xfrm>
            <a:off x="560120" y="650366"/>
            <a:ext cx="57785" cy="57150"/>
          </a:xfrm>
          <a:custGeom>
            <a:avLst/>
            <a:gdLst/>
            <a:ahLst/>
            <a:cxnLst/>
            <a:rect l="l" t="t" r="r" b="b"/>
            <a:pathLst>
              <a:path w="57784" h="57150">
                <a:moveTo>
                  <a:pt x="11976" y="0"/>
                </a:moveTo>
                <a:lnTo>
                  <a:pt x="8166" y="0"/>
                </a:lnTo>
                <a:lnTo>
                  <a:pt x="4165" y="254"/>
                </a:lnTo>
                <a:lnTo>
                  <a:pt x="0" y="762"/>
                </a:lnTo>
                <a:lnTo>
                  <a:pt x="0" y="56261"/>
                </a:lnTo>
                <a:lnTo>
                  <a:pt x="6527" y="56769"/>
                </a:lnTo>
                <a:lnTo>
                  <a:pt x="11518" y="57023"/>
                </a:lnTo>
                <a:lnTo>
                  <a:pt x="14973" y="57023"/>
                </a:lnTo>
                <a:lnTo>
                  <a:pt x="51947" y="46918"/>
                </a:lnTo>
                <a:lnTo>
                  <a:pt x="57734" y="26416"/>
                </a:lnTo>
                <a:lnTo>
                  <a:pt x="57734" y="16637"/>
                </a:lnTo>
                <a:lnTo>
                  <a:pt x="23032" y="359"/>
                </a:lnTo>
                <a:lnTo>
                  <a:pt x="11976" y="0"/>
                </a:lnTo>
                <a:close/>
              </a:path>
            </a:pathLst>
          </a:custGeom>
          <a:ln w="3175">
            <a:solidFill>
              <a:srgbClr val="58134A"/>
            </a:solidFill>
          </a:ln>
        </p:spPr>
        <p:txBody>
          <a:bodyPr wrap="square" lIns="0" tIns="0" rIns="0" bIns="0" rtlCol="0"/>
          <a:lstStyle/>
          <a:p>
            <a:endParaRPr/>
          </a:p>
        </p:txBody>
      </p:sp>
      <p:sp>
        <p:nvSpPr>
          <p:cNvPr id="49" name="object 49"/>
          <p:cNvSpPr/>
          <p:nvPr/>
        </p:nvSpPr>
        <p:spPr>
          <a:xfrm>
            <a:off x="1681226" y="619505"/>
            <a:ext cx="340106" cy="201294"/>
          </a:xfrm>
          <a:prstGeom prst="rect">
            <a:avLst/>
          </a:prstGeom>
          <a:blipFill>
            <a:blip r:embed="rId8" cstate="print"/>
            <a:stretch>
              <a:fillRect/>
            </a:stretch>
          </a:blipFill>
        </p:spPr>
        <p:txBody>
          <a:bodyPr wrap="square" lIns="0" tIns="0" rIns="0" bIns="0" rtlCol="0"/>
          <a:lstStyle/>
          <a:p>
            <a:endParaRPr/>
          </a:p>
        </p:txBody>
      </p:sp>
      <p:sp>
        <p:nvSpPr>
          <p:cNvPr id="50" name="object 50"/>
          <p:cNvSpPr/>
          <p:nvPr/>
        </p:nvSpPr>
        <p:spPr>
          <a:xfrm>
            <a:off x="1622805" y="620394"/>
            <a:ext cx="35560" cy="200025"/>
          </a:xfrm>
          <a:custGeom>
            <a:avLst/>
            <a:gdLst/>
            <a:ahLst/>
            <a:cxnLst/>
            <a:rect l="l" t="t" r="r" b="b"/>
            <a:pathLst>
              <a:path w="35560" h="200025">
                <a:moveTo>
                  <a:pt x="0" y="0"/>
                </a:moveTo>
                <a:lnTo>
                  <a:pt x="35432" y="0"/>
                </a:lnTo>
                <a:lnTo>
                  <a:pt x="35432" y="199516"/>
                </a:lnTo>
                <a:lnTo>
                  <a:pt x="0" y="199516"/>
                </a:lnTo>
                <a:lnTo>
                  <a:pt x="0" y="0"/>
                </a:lnTo>
                <a:close/>
              </a:path>
            </a:pathLst>
          </a:custGeom>
          <a:ln w="3175">
            <a:solidFill>
              <a:srgbClr val="58134A"/>
            </a:solidFill>
          </a:ln>
        </p:spPr>
        <p:txBody>
          <a:bodyPr wrap="square" lIns="0" tIns="0" rIns="0" bIns="0" rtlCol="0"/>
          <a:lstStyle/>
          <a:p>
            <a:endParaRPr/>
          </a:p>
        </p:txBody>
      </p:sp>
      <p:sp>
        <p:nvSpPr>
          <p:cNvPr id="51" name="object 51"/>
          <p:cNvSpPr/>
          <p:nvPr/>
        </p:nvSpPr>
        <p:spPr>
          <a:xfrm>
            <a:off x="1427733" y="619505"/>
            <a:ext cx="173862" cy="203961"/>
          </a:xfrm>
          <a:prstGeom prst="rect">
            <a:avLst/>
          </a:prstGeom>
          <a:blipFill>
            <a:blip r:embed="rId9" cstate="print"/>
            <a:stretch>
              <a:fillRect/>
            </a:stretch>
          </a:blipFill>
        </p:spPr>
        <p:txBody>
          <a:bodyPr wrap="square" lIns="0" tIns="0" rIns="0" bIns="0" rtlCol="0"/>
          <a:lstStyle/>
          <a:p>
            <a:endParaRPr/>
          </a:p>
        </p:txBody>
      </p:sp>
      <p:sp>
        <p:nvSpPr>
          <p:cNvPr id="52" name="object 52"/>
          <p:cNvSpPr/>
          <p:nvPr/>
        </p:nvSpPr>
        <p:spPr>
          <a:xfrm>
            <a:off x="1371346" y="620394"/>
            <a:ext cx="35560" cy="200025"/>
          </a:xfrm>
          <a:custGeom>
            <a:avLst/>
            <a:gdLst/>
            <a:ahLst/>
            <a:cxnLst/>
            <a:rect l="l" t="t" r="r" b="b"/>
            <a:pathLst>
              <a:path w="35559" h="200025">
                <a:moveTo>
                  <a:pt x="0" y="0"/>
                </a:moveTo>
                <a:lnTo>
                  <a:pt x="35432" y="0"/>
                </a:lnTo>
                <a:lnTo>
                  <a:pt x="35432" y="199516"/>
                </a:lnTo>
                <a:lnTo>
                  <a:pt x="0" y="199516"/>
                </a:lnTo>
                <a:lnTo>
                  <a:pt x="0" y="0"/>
                </a:lnTo>
                <a:close/>
              </a:path>
            </a:pathLst>
          </a:custGeom>
          <a:ln w="3175">
            <a:solidFill>
              <a:srgbClr val="58134A"/>
            </a:solidFill>
          </a:ln>
        </p:spPr>
        <p:txBody>
          <a:bodyPr wrap="square" lIns="0" tIns="0" rIns="0" bIns="0" rtlCol="0"/>
          <a:lstStyle/>
          <a:p>
            <a:endParaRPr/>
          </a:p>
        </p:txBody>
      </p:sp>
      <p:sp>
        <p:nvSpPr>
          <p:cNvPr id="53" name="object 53"/>
          <p:cNvSpPr/>
          <p:nvPr/>
        </p:nvSpPr>
        <p:spPr>
          <a:xfrm>
            <a:off x="1182293" y="620394"/>
            <a:ext cx="165735" cy="200025"/>
          </a:xfrm>
          <a:custGeom>
            <a:avLst/>
            <a:gdLst/>
            <a:ahLst/>
            <a:cxnLst/>
            <a:rect l="l" t="t" r="r" b="b"/>
            <a:pathLst>
              <a:path w="165734" h="200025">
                <a:moveTo>
                  <a:pt x="0" y="0"/>
                </a:moveTo>
                <a:lnTo>
                  <a:pt x="165176" y="0"/>
                </a:lnTo>
                <a:lnTo>
                  <a:pt x="165176" y="31495"/>
                </a:lnTo>
                <a:lnTo>
                  <a:pt x="98882" y="31495"/>
                </a:lnTo>
                <a:lnTo>
                  <a:pt x="98882" y="199516"/>
                </a:lnTo>
                <a:lnTo>
                  <a:pt x="63461" y="199516"/>
                </a:lnTo>
                <a:lnTo>
                  <a:pt x="63461" y="31495"/>
                </a:lnTo>
                <a:lnTo>
                  <a:pt x="0" y="31495"/>
                </a:lnTo>
                <a:lnTo>
                  <a:pt x="0" y="0"/>
                </a:lnTo>
                <a:close/>
              </a:path>
            </a:pathLst>
          </a:custGeom>
          <a:ln w="3175">
            <a:solidFill>
              <a:srgbClr val="58134A"/>
            </a:solidFill>
          </a:ln>
        </p:spPr>
        <p:txBody>
          <a:bodyPr wrap="square" lIns="0" tIns="0" rIns="0" bIns="0" rtlCol="0"/>
          <a:lstStyle/>
          <a:p>
            <a:endParaRPr/>
          </a:p>
        </p:txBody>
      </p:sp>
      <p:sp>
        <p:nvSpPr>
          <p:cNvPr id="54" name="object 54"/>
          <p:cNvSpPr/>
          <p:nvPr/>
        </p:nvSpPr>
        <p:spPr>
          <a:xfrm>
            <a:off x="694029" y="620394"/>
            <a:ext cx="127635" cy="200025"/>
          </a:xfrm>
          <a:custGeom>
            <a:avLst/>
            <a:gdLst/>
            <a:ahLst/>
            <a:cxnLst/>
            <a:rect l="l" t="t" r="r" b="b"/>
            <a:pathLst>
              <a:path w="127634" h="200025">
                <a:moveTo>
                  <a:pt x="0" y="0"/>
                </a:moveTo>
                <a:lnTo>
                  <a:pt x="127330" y="0"/>
                </a:lnTo>
                <a:lnTo>
                  <a:pt x="127330" y="31495"/>
                </a:lnTo>
                <a:lnTo>
                  <a:pt x="35407" y="31495"/>
                </a:lnTo>
                <a:lnTo>
                  <a:pt x="35407" y="78231"/>
                </a:lnTo>
                <a:lnTo>
                  <a:pt x="101320" y="78231"/>
                </a:lnTo>
                <a:lnTo>
                  <a:pt x="101320" y="108330"/>
                </a:lnTo>
                <a:lnTo>
                  <a:pt x="35407" y="108330"/>
                </a:lnTo>
                <a:lnTo>
                  <a:pt x="35407" y="168020"/>
                </a:lnTo>
                <a:lnTo>
                  <a:pt x="125831" y="168020"/>
                </a:lnTo>
                <a:lnTo>
                  <a:pt x="125831" y="199516"/>
                </a:lnTo>
                <a:lnTo>
                  <a:pt x="0" y="199516"/>
                </a:lnTo>
                <a:lnTo>
                  <a:pt x="0" y="0"/>
                </a:lnTo>
                <a:close/>
              </a:path>
            </a:pathLst>
          </a:custGeom>
          <a:ln w="3175">
            <a:solidFill>
              <a:srgbClr val="58134A"/>
            </a:solidFill>
          </a:ln>
        </p:spPr>
        <p:txBody>
          <a:bodyPr wrap="square" lIns="0" tIns="0" rIns="0" bIns="0" rtlCol="0"/>
          <a:lstStyle/>
          <a:p>
            <a:endParaRPr/>
          </a:p>
        </p:txBody>
      </p:sp>
      <p:sp>
        <p:nvSpPr>
          <p:cNvPr id="55" name="object 55"/>
          <p:cNvSpPr/>
          <p:nvPr/>
        </p:nvSpPr>
        <p:spPr>
          <a:xfrm>
            <a:off x="523341" y="618362"/>
            <a:ext cx="153670" cy="201930"/>
          </a:xfrm>
          <a:custGeom>
            <a:avLst/>
            <a:gdLst/>
            <a:ahLst/>
            <a:cxnLst/>
            <a:rect l="l" t="t" r="r" b="b"/>
            <a:pathLst>
              <a:path w="153670" h="201930">
                <a:moveTo>
                  <a:pt x="55295" y="0"/>
                </a:moveTo>
                <a:lnTo>
                  <a:pt x="88540" y="3669"/>
                </a:lnTo>
                <a:lnTo>
                  <a:pt x="112285" y="14684"/>
                </a:lnTo>
                <a:lnTo>
                  <a:pt x="126531" y="33057"/>
                </a:lnTo>
                <a:lnTo>
                  <a:pt x="131279" y="58800"/>
                </a:lnTo>
                <a:lnTo>
                  <a:pt x="130624" y="67466"/>
                </a:lnTo>
                <a:lnTo>
                  <a:pt x="108948" y="103536"/>
                </a:lnTo>
                <a:lnTo>
                  <a:pt x="94373" y="111633"/>
                </a:lnTo>
                <a:lnTo>
                  <a:pt x="153339" y="201549"/>
                </a:lnTo>
                <a:lnTo>
                  <a:pt x="112483" y="201549"/>
                </a:lnTo>
                <a:lnTo>
                  <a:pt x="59245" y="119125"/>
                </a:lnTo>
                <a:lnTo>
                  <a:pt x="53886" y="119125"/>
                </a:lnTo>
                <a:lnTo>
                  <a:pt x="46393" y="118745"/>
                </a:lnTo>
                <a:lnTo>
                  <a:pt x="36779" y="118237"/>
                </a:lnTo>
                <a:lnTo>
                  <a:pt x="36779" y="201549"/>
                </a:lnTo>
                <a:lnTo>
                  <a:pt x="0" y="201549"/>
                </a:lnTo>
                <a:lnTo>
                  <a:pt x="0" y="2032"/>
                </a:lnTo>
                <a:lnTo>
                  <a:pt x="2006" y="2032"/>
                </a:lnTo>
                <a:lnTo>
                  <a:pt x="9677" y="1650"/>
                </a:lnTo>
                <a:lnTo>
                  <a:pt x="23025" y="1015"/>
                </a:lnTo>
                <a:lnTo>
                  <a:pt x="32542" y="589"/>
                </a:lnTo>
                <a:lnTo>
                  <a:pt x="41094" y="269"/>
                </a:lnTo>
                <a:lnTo>
                  <a:pt x="48678" y="69"/>
                </a:lnTo>
                <a:lnTo>
                  <a:pt x="55295" y="0"/>
                </a:lnTo>
                <a:close/>
              </a:path>
            </a:pathLst>
          </a:custGeom>
          <a:ln w="3175">
            <a:solidFill>
              <a:srgbClr val="58134A"/>
            </a:solidFill>
          </a:ln>
        </p:spPr>
        <p:txBody>
          <a:bodyPr wrap="square" lIns="0" tIns="0" rIns="0" bIns="0" rtlCol="0"/>
          <a:lstStyle/>
          <a:p>
            <a:endParaRPr/>
          </a:p>
        </p:txBody>
      </p:sp>
      <p:sp>
        <p:nvSpPr>
          <p:cNvPr id="56" name="object 56"/>
          <p:cNvSpPr/>
          <p:nvPr/>
        </p:nvSpPr>
        <p:spPr>
          <a:xfrm>
            <a:off x="832789" y="617727"/>
            <a:ext cx="175260" cy="202565"/>
          </a:xfrm>
          <a:custGeom>
            <a:avLst/>
            <a:gdLst/>
            <a:ahLst/>
            <a:cxnLst/>
            <a:rect l="l" t="t" r="r" b="b"/>
            <a:pathLst>
              <a:path w="175259" h="202565">
                <a:moveTo>
                  <a:pt x="79527" y="0"/>
                </a:moveTo>
                <a:lnTo>
                  <a:pt x="95046" y="0"/>
                </a:lnTo>
                <a:lnTo>
                  <a:pt x="175259" y="202184"/>
                </a:lnTo>
                <a:lnTo>
                  <a:pt x="136169" y="202184"/>
                </a:lnTo>
                <a:lnTo>
                  <a:pt x="121602" y="161798"/>
                </a:lnTo>
                <a:lnTo>
                  <a:pt x="53238" y="161798"/>
                </a:lnTo>
                <a:lnTo>
                  <a:pt x="39344" y="202184"/>
                </a:lnTo>
                <a:lnTo>
                  <a:pt x="0" y="202184"/>
                </a:lnTo>
                <a:lnTo>
                  <a:pt x="79527" y="0"/>
                </a:lnTo>
                <a:close/>
              </a:path>
            </a:pathLst>
          </a:custGeom>
          <a:ln w="3175">
            <a:solidFill>
              <a:srgbClr val="58134A"/>
            </a:solidFill>
          </a:ln>
        </p:spPr>
        <p:txBody>
          <a:bodyPr wrap="square" lIns="0" tIns="0" rIns="0" bIns="0" rtlCol="0"/>
          <a:lstStyle/>
          <a:p>
            <a:endParaRPr/>
          </a:p>
        </p:txBody>
      </p:sp>
      <p:sp>
        <p:nvSpPr>
          <p:cNvPr id="57" name="object 57"/>
          <p:cNvSpPr/>
          <p:nvPr/>
        </p:nvSpPr>
        <p:spPr>
          <a:xfrm>
            <a:off x="1019784" y="616966"/>
            <a:ext cx="151765" cy="206375"/>
          </a:xfrm>
          <a:custGeom>
            <a:avLst/>
            <a:gdLst/>
            <a:ahLst/>
            <a:cxnLst/>
            <a:rect l="l" t="t" r="r" b="b"/>
            <a:pathLst>
              <a:path w="151765" h="206375">
                <a:moveTo>
                  <a:pt x="91376" y="0"/>
                </a:moveTo>
                <a:lnTo>
                  <a:pt x="107673" y="881"/>
                </a:lnTo>
                <a:lnTo>
                  <a:pt x="122253" y="3524"/>
                </a:lnTo>
                <a:lnTo>
                  <a:pt x="135114" y="7929"/>
                </a:lnTo>
                <a:lnTo>
                  <a:pt x="146253" y="14097"/>
                </a:lnTo>
                <a:lnTo>
                  <a:pt x="131686" y="43307"/>
                </a:lnTo>
                <a:lnTo>
                  <a:pt x="124859" y="38139"/>
                </a:lnTo>
                <a:lnTo>
                  <a:pt x="116227" y="34448"/>
                </a:lnTo>
                <a:lnTo>
                  <a:pt x="105790" y="32234"/>
                </a:lnTo>
                <a:lnTo>
                  <a:pt x="93548" y="31496"/>
                </a:lnTo>
                <a:lnTo>
                  <a:pt x="81651" y="32805"/>
                </a:lnTo>
                <a:lnTo>
                  <a:pt x="45724" y="63545"/>
                </a:lnTo>
                <a:lnTo>
                  <a:pt x="36766" y="105283"/>
                </a:lnTo>
                <a:lnTo>
                  <a:pt x="37690" y="120453"/>
                </a:lnTo>
                <a:lnTo>
                  <a:pt x="51536" y="156083"/>
                </a:lnTo>
                <a:lnTo>
                  <a:pt x="90970" y="174879"/>
                </a:lnTo>
                <a:lnTo>
                  <a:pt x="104293" y="173616"/>
                </a:lnTo>
                <a:lnTo>
                  <a:pt x="116087" y="169830"/>
                </a:lnTo>
                <a:lnTo>
                  <a:pt x="126353" y="163520"/>
                </a:lnTo>
                <a:lnTo>
                  <a:pt x="135089" y="154686"/>
                </a:lnTo>
                <a:lnTo>
                  <a:pt x="151561" y="183387"/>
                </a:lnTo>
                <a:lnTo>
                  <a:pt x="139479" y="193409"/>
                </a:lnTo>
                <a:lnTo>
                  <a:pt x="124874" y="200596"/>
                </a:lnTo>
                <a:lnTo>
                  <a:pt x="107747" y="204926"/>
                </a:lnTo>
                <a:lnTo>
                  <a:pt x="88099" y="206375"/>
                </a:lnTo>
                <a:lnTo>
                  <a:pt x="68366" y="204658"/>
                </a:lnTo>
                <a:lnTo>
                  <a:pt x="23152" y="178816"/>
                </a:lnTo>
                <a:lnTo>
                  <a:pt x="1445" y="126309"/>
                </a:lnTo>
                <a:lnTo>
                  <a:pt x="0" y="103759"/>
                </a:lnTo>
                <a:lnTo>
                  <a:pt x="1604" y="82565"/>
                </a:lnTo>
                <a:lnTo>
                  <a:pt x="14439" y="45608"/>
                </a:lnTo>
                <a:lnTo>
                  <a:pt x="39402" y="16769"/>
                </a:lnTo>
                <a:lnTo>
                  <a:pt x="72254" y="1859"/>
                </a:lnTo>
                <a:lnTo>
                  <a:pt x="91376" y="0"/>
                </a:lnTo>
                <a:close/>
              </a:path>
            </a:pathLst>
          </a:custGeom>
          <a:ln w="3175">
            <a:solidFill>
              <a:srgbClr val="58134A"/>
            </a:solidFill>
          </a:ln>
        </p:spPr>
        <p:txBody>
          <a:bodyPr wrap="square" lIns="0" tIns="0" rIns="0" bIns="0" rtlCol="0"/>
          <a:lstStyle/>
          <a:p>
            <a:endParaRPr/>
          </a:p>
        </p:txBody>
      </p:sp>
      <p:sp>
        <p:nvSpPr>
          <p:cNvPr id="58" name="object 58"/>
          <p:cNvSpPr txBox="1"/>
          <p:nvPr/>
        </p:nvSpPr>
        <p:spPr>
          <a:xfrm>
            <a:off x="535940" y="1016253"/>
            <a:ext cx="6808470" cy="940435"/>
          </a:xfrm>
          <a:prstGeom prst="rect">
            <a:avLst/>
          </a:prstGeom>
        </p:spPr>
        <p:txBody>
          <a:bodyPr vert="horz" wrap="square" lIns="0" tIns="13335" rIns="0" bIns="0" rtlCol="0">
            <a:spAutoFit/>
          </a:bodyPr>
          <a:lstStyle/>
          <a:p>
            <a:pPr marL="286385" marR="5080" indent="-274320">
              <a:lnSpc>
                <a:spcPct val="100000"/>
              </a:lnSpc>
              <a:spcBef>
                <a:spcPts val="105"/>
              </a:spcBef>
              <a:buClr>
                <a:srgbClr val="B03E9A"/>
              </a:buClr>
              <a:buSzPct val="72500"/>
              <a:buFont typeface="Wingdings 2"/>
              <a:buChar char=""/>
              <a:tabLst>
                <a:tab pos="287020" algn="l"/>
              </a:tabLst>
            </a:pPr>
            <a:r>
              <a:rPr sz="2000" dirty="0">
                <a:latin typeface="Trebuchet MS"/>
                <a:cs typeface="Trebuchet MS"/>
              </a:rPr>
              <a:t>All </a:t>
            </a:r>
            <a:r>
              <a:rPr sz="2000" spc="-5" dirty="0">
                <a:latin typeface="Trebuchet MS"/>
                <a:cs typeface="Trebuchet MS"/>
              </a:rPr>
              <a:t>the halogens exhibit –1 </a:t>
            </a:r>
            <a:r>
              <a:rPr sz="2000" dirty="0">
                <a:latin typeface="Trebuchet MS"/>
                <a:cs typeface="Trebuchet MS"/>
              </a:rPr>
              <a:t>oxidation state. </a:t>
            </a:r>
            <a:r>
              <a:rPr sz="2000" spc="-40" dirty="0">
                <a:latin typeface="Trebuchet MS"/>
                <a:cs typeface="Trebuchet MS"/>
              </a:rPr>
              <a:t>However,  </a:t>
            </a:r>
            <a:r>
              <a:rPr sz="2000" spc="-5" dirty="0">
                <a:latin typeface="Trebuchet MS"/>
                <a:cs typeface="Trebuchet MS"/>
              </a:rPr>
              <a:t>chlorine, bromine and iodine exhibit </a:t>
            </a:r>
            <a:r>
              <a:rPr sz="2000" dirty="0">
                <a:latin typeface="Trebuchet MS"/>
                <a:cs typeface="Trebuchet MS"/>
              </a:rPr>
              <a:t>+ 1, + </a:t>
            </a:r>
            <a:r>
              <a:rPr sz="2000" spc="-5" dirty="0">
                <a:latin typeface="Trebuchet MS"/>
                <a:cs typeface="Trebuchet MS"/>
              </a:rPr>
              <a:t>3, </a:t>
            </a:r>
            <a:r>
              <a:rPr sz="2000" dirty="0">
                <a:latin typeface="Trebuchet MS"/>
                <a:cs typeface="Trebuchet MS"/>
              </a:rPr>
              <a:t>+ 5 </a:t>
            </a:r>
            <a:r>
              <a:rPr sz="2000" spc="-5" dirty="0">
                <a:latin typeface="Trebuchet MS"/>
                <a:cs typeface="Trebuchet MS"/>
              </a:rPr>
              <a:t>and </a:t>
            </a:r>
            <a:r>
              <a:rPr sz="2000" dirty="0">
                <a:latin typeface="Trebuchet MS"/>
                <a:cs typeface="Trebuchet MS"/>
              </a:rPr>
              <a:t>+ 7  oxidation</a:t>
            </a:r>
            <a:r>
              <a:rPr sz="2000" spc="-50" dirty="0">
                <a:latin typeface="Trebuchet MS"/>
                <a:cs typeface="Trebuchet MS"/>
              </a:rPr>
              <a:t> </a:t>
            </a:r>
            <a:r>
              <a:rPr sz="2000" spc="-5" dirty="0">
                <a:latin typeface="Trebuchet MS"/>
                <a:cs typeface="Trebuchet MS"/>
              </a:rPr>
              <a:t>states</a:t>
            </a:r>
            <a:endParaRPr sz="2000">
              <a:latin typeface="Trebuchet MS"/>
              <a:cs typeface="Trebuchet MS"/>
            </a:endParaRPr>
          </a:p>
        </p:txBody>
      </p:sp>
      <p:sp>
        <p:nvSpPr>
          <p:cNvPr id="59" name="object 59"/>
          <p:cNvSpPr/>
          <p:nvPr/>
        </p:nvSpPr>
        <p:spPr>
          <a:xfrm>
            <a:off x="395552" y="2415914"/>
            <a:ext cx="7339606" cy="3745875"/>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2591485" cy="3573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3766"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601103" y="1057275"/>
            <a:ext cx="101803"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835782" y="1006221"/>
            <a:ext cx="294005" cy="346075"/>
          </a:xfrm>
          <a:custGeom>
            <a:avLst/>
            <a:gdLst/>
            <a:ahLst/>
            <a:cxnLst/>
            <a:rect l="l" t="t" r="r" b="b"/>
            <a:pathLst>
              <a:path w="294005" h="346075">
                <a:moveTo>
                  <a:pt x="0" y="0"/>
                </a:moveTo>
                <a:lnTo>
                  <a:pt x="65150" y="0"/>
                </a:lnTo>
                <a:lnTo>
                  <a:pt x="146939" y="147446"/>
                </a:lnTo>
                <a:lnTo>
                  <a:pt x="229108" y="0"/>
                </a:lnTo>
                <a:lnTo>
                  <a:pt x="294005" y="0"/>
                </a:lnTo>
                <a:lnTo>
                  <a:pt x="177927" y="203834"/>
                </a:lnTo>
                <a:lnTo>
                  <a:pt x="177927" y="345566"/>
                </a:lnTo>
                <a:lnTo>
                  <a:pt x="116586" y="345566"/>
                </a:lnTo>
                <a:lnTo>
                  <a:pt x="116586" y="203834"/>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2543682"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2441448"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2105786" y="1006221"/>
            <a:ext cx="298450" cy="350520"/>
          </a:xfrm>
          <a:custGeom>
            <a:avLst/>
            <a:gdLst/>
            <a:ahLst/>
            <a:cxnLst/>
            <a:rect l="l" t="t" r="r" b="b"/>
            <a:pathLst>
              <a:path w="298450" h="350519">
                <a:moveTo>
                  <a:pt x="0" y="0"/>
                </a:moveTo>
                <a:lnTo>
                  <a:pt x="67563" y="0"/>
                </a:lnTo>
                <a:lnTo>
                  <a:pt x="147446" y="233552"/>
                </a:lnTo>
                <a:lnTo>
                  <a:pt x="231901" y="0"/>
                </a:lnTo>
                <a:lnTo>
                  <a:pt x="297942" y="0"/>
                </a:lnTo>
                <a:lnTo>
                  <a:pt x="163068" y="350265"/>
                </a:lnTo>
                <a:lnTo>
                  <a:pt x="129286" y="350265"/>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007107"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67957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833958" y="1006221"/>
            <a:ext cx="220979" cy="346075"/>
          </a:xfrm>
          <a:custGeom>
            <a:avLst/>
            <a:gdLst/>
            <a:ahLst/>
            <a:cxnLst/>
            <a:rect l="l" t="t" r="r" b="b"/>
            <a:pathLst>
              <a:path w="220980"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538302"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074077" y="1001522"/>
            <a:ext cx="304165" cy="350520"/>
          </a:xfrm>
          <a:custGeom>
            <a:avLst/>
            <a:gdLst/>
            <a:ahLst/>
            <a:cxnLst/>
            <a:rect l="l" t="t" r="r" b="b"/>
            <a:pathLst>
              <a:path w="304165" h="350519">
                <a:moveTo>
                  <a:pt x="137756" y="0"/>
                </a:moveTo>
                <a:lnTo>
                  <a:pt x="164655" y="0"/>
                </a:lnTo>
                <a:lnTo>
                  <a:pt x="303618" y="350265"/>
                </a:lnTo>
                <a:lnTo>
                  <a:pt x="235927"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398142"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15" name="object 15"/>
          <p:cNvSpPr txBox="1"/>
          <p:nvPr/>
        </p:nvSpPr>
        <p:spPr>
          <a:xfrm>
            <a:off x="510540" y="1632331"/>
            <a:ext cx="6730365" cy="3989070"/>
          </a:xfrm>
          <a:prstGeom prst="rect">
            <a:avLst/>
          </a:prstGeom>
        </p:spPr>
        <p:txBody>
          <a:bodyPr vert="horz" wrap="square" lIns="0" tIns="13335" rIns="0" bIns="0" rtlCol="0">
            <a:spAutoFit/>
          </a:bodyPr>
          <a:lstStyle/>
          <a:p>
            <a:pPr marL="311785" marR="30480" indent="-274320">
              <a:lnSpc>
                <a:spcPct val="100000"/>
              </a:lnSpc>
              <a:spcBef>
                <a:spcPts val="105"/>
              </a:spcBef>
              <a:buClr>
                <a:srgbClr val="B03E9A"/>
              </a:buClr>
              <a:buSzPct val="73076"/>
              <a:buFont typeface="Wingdings 2"/>
              <a:buChar char=""/>
              <a:tabLst>
                <a:tab pos="312420" algn="l"/>
              </a:tabLst>
            </a:pPr>
            <a:r>
              <a:rPr sz="2600" dirty="0">
                <a:latin typeface="Trebuchet MS"/>
                <a:cs typeface="Trebuchet MS"/>
              </a:rPr>
              <a:t>The </a:t>
            </a:r>
            <a:r>
              <a:rPr sz="2600" spc="-5" dirty="0">
                <a:latin typeface="Trebuchet MS"/>
                <a:cs typeface="Trebuchet MS"/>
              </a:rPr>
              <a:t>ready acceptance </a:t>
            </a:r>
            <a:r>
              <a:rPr sz="2600" dirty="0">
                <a:latin typeface="Trebuchet MS"/>
                <a:cs typeface="Trebuchet MS"/>
              </a:rPr>
              <a:t>of </a:t>
            </a:r>
            <a:r>
              <a:rPr sz="2600" spc="-5" dirty="0">
                <a:latin typeface="Trebuchet MS"/>
                <a:cs typeface="Trebuchet MS"/>
              </a:rPr>
              <a:t>an electron is </a:t>
            </a:r>
            <a:r>
              <a:rPr sz="2600" dirty="0">
                <a:latin typeface="Trebuchet MS"/>
                <a:cs typeface="Trebuchet MS"/>
              </a:rPr>
              <a:t>the  </a:t>
            </a:r>
            <a:r>
              <a:rPr sz="2600" spc="-5" dirty="0">
                <a:latin typeface="Trebuchet MS"/>
                <a:cs typeface="Trebuchet MS"/>
              </a:rPr>
              <a:t>reason for the strong </a:t>
            </a:r>
            <a:r>
              <a:rPr sz="2600" dirty="0">
                <a:latin typeface="Trebuchet MS"/>
                <a:cs typeface="Trebuchet MS"/>
              </a:rPr>
              <a:t>oxidising </a:t>
            </a:r>
            <a:r>
              <a:rPr sz="2600" spc="-5" dirty="0">
                <a:latin typeface="Trebuchet MS"/>
                <a:cs typeface="Trebuchet MS"/>
              </a:rPr>
              <a:t>nature </a:t>
            </a:r>
            <a:r>
              <a:rPr sz="2600" dirty="0">
                <a:latin typeface="Trebuchet MS"/>
                <a:cs typeface="Trebuchet MS"/>
              </a:rPr>
              <a:t>of  </a:t>
            </a:r>
            <a:r>
              <a:rPr sz="2600" spc="-5" dirty="0">
                <a:latin typeface="Trebuchet MS"/>
                <a:cs typeface="Trebuchet MS"/>
              </a:rPr>
              <a:t>halogens. </a:t>
            </a:r>
            <a:r>
              <a:rPr sz="2600" spc="10" dirty="0">
                <a:latin typeface="Trebuchet MS"/>
                <a:cs typeface="Trebuchet MS"/>
              </a:rPr>
              <a:t>F</a:t>
            </a:r>
            <a:r>
              <a:rPr sz="2550" spc="15" baseline="-21241" dirty="0">
                <a:latin typeface="Trebuchet MS"/>
                <a:cs typeface="Trebuchet MS"/>
              </a:rPr>
              <a:t>2 </a:t>
            </a:r>
            <a:r>
              <a:rPr sz="2600" spc="-5" dirty="0">
                <a:latin typeface="Trebuchet MS"/>
                <a:cs typeface="Trebuchet MS"/>
              </a:rPr>
              <a:t>is the strongest </a:t>
            </a:r>
            <a:r>
              <a:rPr sz="2600" dirty="0">
                <a:latin typeface="Trebuchet MS"/>
                <a:cs typeface="Trebuchet MS"/>
              </a:rPr>
              <a:t>oxidising  </a:t>
            </a:r>
            <a:r>
              <a:rPr sz="2600" spc="-5" dirty="0">
                <a:latin typeface="Trebuchet MS"/>
                <a:cs typeface="Trebuchet MS"/>
              </a:rPr>
              <a:t>halogen and it </a:t>
            </a:r>
            <a:r>
              <a:rPr sz="2600" dirty="0">
                <a:latin typeface="Trebuchet MS"/>
                <a:cs typeface="Trebuchet MS"/>
              </a:rPr>
              <a:t>oxidises other halide </a:t>
            </a:r>
            <a:r>
              <a:rPr sz="2600" spc="-5" dirty="0">
                <a:latin typeface="Trebuchet MS"/>
                <a:cs typeface="Trebuchet MS"/>
              </a:rPr>
              <a:t>ions in  </a:t>
            </a:r>
            <a:r>
              <a:rPr sz="2600" dirty="0">
                <a:latin typeface="Trebuchet MS"/>
                <a:cs typeface="Trebuchet MS"/>
              </a:rPr>
              <a:t>solution or </a:t>
            </a:r>
            <a:r>
              <a:rPr sz="2600" spc="-5" dirty="0">
                <a:latin typeface="Trebuchet MS"/>
                <a:cs typeface="Trebuchet MS"/>
              </a:rPr>
              <a:t>even in the </a:t>
            </a:r>
            <a:r>
              <a:rPr sz="2600" dirty="0">
                <a:latin typeface="Trebuchet MS"/>
                <a:cs typeface="Trebuchet MS"/>
              </a:rPr>
              <a:t>solid </a:t>
            </a:r>
            <a:r>
              <a:rPr sz="2600" spc="-5" dirty="0">
                <a:latin typeface="Trebuchet MS"/>
                <a:cs typeface="Trebuchet MS"/>
              </a:rPr>
              <a:t>phase. In  </a:t>
            </a:r>
            <a:r>
              <a:rPr sz="2600" dirty="0">
                <a:latin typeface="Trebuchet MS"/>
                <a:cs typeface="Trebuchet MS"/>
              </a:rPr>
              <a:t>general, a </a:t>
            </a:r>
            <a:r>
              <a:rPr sz="2600" spc="-5" dirty="0">
                <a:latin typeface="Trebuchet MS"/>
                <a:cs typeface="Trebuchet MS"/>
              </a:rPr>
              <a:t>halogen </a:t>
            </a:r>
            <a:r>
              <a:rPr sz="2600" dirty="0">
                <a:latin typeface="Trebuchet MS"/>
                <a:cs typeface="Trebuchet MS"/>
              </a:rPr>
              <a:t>oxidises </a:t>
            </a:r>
            <a:r>
              <a:rPr sz="2600" spc="-5" dirty="0">
                <a:latin typeface="Trebuchet MS"/>
                <a:cs typeface="Trebuchet MS"/>
              </a:rPr>
              <a:t>halide ions </a:t>
            </a:r>
            <a:r>
              <a:rPr sz="2600" dirty="0">
                <a:latin typeface="Trebuchet MS"/>
                <a:cs typeface="Trebuchet MS"/>
              </a:rPr>
              <a:t>of  higher </a:t>
            </a:r>
            <a:r>
              <a:rPr sz="2600" spc="-5" dirty="0">
                <a:latin typeface="Trebuchet MS"/>
                <a:cs typeface="Trebuchet MS"/>
              </a:rPr>
              <a:t>atomic</a:t>
            </a:r>
            <a:r>
              <a:rPr sz="2600" spc="-40" dirty="0">
                <a:latin typeface="Trebuchet MS"/>
                <a:cs typeface="Trebuchet MS"/>
              </a:rPr>
              <a:t> </a:t>
            </a:r>
            <a:r>
              <a:rPr sz="2600" spc="-55" dirty="0">
                <a:latin typeface="Trebuchet MS"/>
                <a:cs typeface="Trebuchet MS"/>
              </a:rPr>
              <a:t>number.</a:t>
            </a:r>
            <a:endParaRPr sz="2600">
              <a:latin typeface="Trebuchet MS"/>
              <a:cs typeface="Trebuchet MS"/>
            </a:endParaRPr>
          </a:p>
          <a:p>
            <a:pPr marL="311785" marR="1351915">
              <a:lnSpc>
                <a:spcPct val="100000"/>
              </a:lnSpc>
            </a:pPr>
            <a:r>
              <a:rPr sz="2600" spc="5" dirty="0">
                <a:latin typeface="Trebuchet MS"/>
                <a:cs typeface="Trebuchet MS"/>
              </a:rPr>
              <a:t>F</a:t>
            </a:r>
            <a:r>
              <a:rPr sz="2550" spc="7" baseline="-21241" dirty="0">
                <a:latin typeface="Trebuchet MS"/>
                <a:cs typeface="Trebuchet MS"/>
              </a:rPr>
              <a:t>2 </a:t>
            </a:r>
            <a:r>
              <a:rPr sz="2600" dirty="0">
                <a:latin typeface="Trebuchet MS"/>
                <a:cs typeface="Trebuchet MS"/>
              </a:rPr>
              <a:t>+ 2X</a:t>
            </a:r>
            <a:r>
              <a:rPr sz="2550" baseline="26143" dirty="0">
                <a:latin typeface="Trebuchet MS"/>
                <a:cs typeface="Trebuchet MS"/>
              </a:rPr>
              <a:t>– </a:t>
            </a:r>
            <a:r>
              <a:rPr sz="2600" spc="5" dirty="0">
                <a:latin typeface="Arial"/>
                <a:cs typeface="Arial"/>
              </a:rPr>
              <a:t>→ </a:t>
            </a:r>
            <a:r>
              <a:rPr sz="2600" dirty="0">
                <a:latin typeface="Trebuchet MS"/>
                <a:cs typeface="Trebuchet MS"/>
              </a:rPr>
              <a:t>2F</a:t>
            </a:r>
            <a:r>
              <a:rPr sz="2550" baseline="26143" dirty="0">
                <a:latin typeface="Trebuchet MS"/>
                <a:cs typeface="Trebuchet MS"/>
              </a:rPr>
              <a:t>– </a:t>
            </a:r>
            <a:r>
              <a:rPr sz="2600" dirty="0">
                <a:latin typeface="Trebuchet MS"/>
                <a:cs typeface="Trebuchet MS"/>
              </a:rPr>
              <a:t>+ </a:t>
            </a:r>
            <a:r>
              <a:rPr sz="2600" spc="5" dirty="0">
                <a:latin typeface="Trebuchet MS"/>
                <a:cs typeface="Trebuchet MS"/>
              </a:rPr>
              <a:t>X</a:t>
            </a:r>
            <a:r>
              <a:rPr sz="2550" spc="7" baseline="-21241" dirty="0">
                <a:latin typeface="Trebuchet MS"/>
                <a:cs typeface="Trebuchet MS"/>
              </a:rPr>
              <a:t>2 </a:t>
            </a:r>
            <a:r>
              <a:rPr sz="2600" dirty="0">
                <a:latin typeface="Trebuchet MS"/>
                <a:cs typeface="Trebuchet MS"/>
              </a:rPr>
              <a:t>(X = Cl, Br or </a:t>
            </a:r>
            <a:r>
              <a:rPr sz="2600" spc="-5" dirty="0">
                <a:latin typeface="Trebuchet MS"/>
                <a:cs typeface="Trebuchet MS"/>
              </a:rPr>
              <a:t>I)  </a:t>
            </a:r>
            <a:r>
              <a:rPr sz="2600" spc="5" dirty="0">
                <a:latin typeface="Trebuchet MS"/>
                <a:cs typeface="Trebuchet MS"/>
              </a:rPr>
              <a:t>Cl</a:t>
            </a:r>
            <a:r>
              <a:rPr sz="2550" spc="7" baseline="-21241" dirty="0">
                <a:latin typeface="Trebuchet MS"/>
                <a:cs typeface="Trebuchet MS"/>
              </a:rPr>
              <a:t>2 </a:t>
            </a:r>
            <a:r>
              <a:rPr sz="2600" dirty="0">
                <a:latin typeface="Trebuchet MS"/>
                <a:cs typeface="Trebuchet MS"/>
              </a:rPr>
              <a:t>+ </a:t>
            </a:r>
            <a:r>
              <a:rPr sz="2600" spc="5" dirty="0">
                <a:latin typeface="Trebuchet MS"/>
                <a:cs typeface="Trebuchet MS"/>
              </a:rPr>
              <a:t>2X</a:t>
            </a:r>
            <a:r>
              <a:rPr sz="2550" spc="7" baseline="26143" dirty="0">
                <a:latin typeface="Trebuchet MS"/>
                <a:cs typeface="Trebuchet MS"/>
              </a:rPr>
              <a:t>– </a:t>
            </a:r>
            <a:r>
              <a:rPr sz="2600" dirty="0">
                <a:latin typeface="Arial"/>
                <a:cs typeface="Arial"/>
              </a:rPr>
              <a:t>→ </a:t>
            </a:r>
            <a:r>
              <a:rPr sz="2600" dirty="0">
                <a:latin typeface="Trebuchet MS"/>
                <a:cs typeface="Trebuchet MS"/>
              </a:rPr>
              <a:t>2Cl</a:t>
            </a:r>
            <a:r>
              <a:rPr sz="2550" baseline="26143" dirty="0">
                <a:latin typeface="Trebuchet MS"/>
                <a:cs typeface="Trebuchet MS"/>
              </a:rPr>
              <a:t>– </a:t>
            </a:r>
            <a:r>
              <a:rPr sz="2600" dirty="0">
                <a:latin typeface="Trebuchet MS"/>
                <a:cs typeface="Trebuchet MS"/>
              </a:rPr>
              <a:t>+ </a:t>
            </a:r>
            <a:r>
              <a:rPr sz="2600" spc="5" dirty="0">
                <a:latin typeface="Trebuchet MS"/>
                <a:cs typeface="Trebuchet MS"/>
              </a:rPr>
              <a:t>X</a:t>
            </a:r>
            <a:r>
              <a:rPr sz="2550" spc="7" baseline="-21241" dirty="0">
                <a:latin typeface="Trebuchet MS"/>
                <a:cs typeface="Trebuchet MS"/>
              </a:rPr>
              <a:t>2 </a:t>
            </a:r>
            <a:r>
              <a:rPr sz="2600" spc="-5" dirty="0">
                <a:latin typeface="Trebuchet MS"/>
                <a:cs typeface="Trebuchet MS"/>
              </a:rPr>
              <a:t>(X </a:t>
            </a:r>
            <a:r>
              <a:rPr sz="2600" dirty="0">
                <a:latin typeface="Trebuchet MS"/>
                <a:cs typeface="Trebuchet MS"/>
              </a:rPr>
              <a:t>= Br or </a:t>
            </a:r>
            <a:r>
              <a:rPr sz="2600" spc="-5" dirty="0">
                <a:latin typeface="Trebuchet MS"/>
                <a:cs typeface="Trebuchet MS"/>
              </a:rPr>
              <a:t>I)  </a:t>
            </a:r>
            <a:r>
              <a:rPr sz="2600" dirty="0">
                <a:latin typeface="Trebuchet MS"/>
                <a:cs typeface="Trebuchet MS"/>
              </a:rPr>
              <a:t>Br</a:t>
            </a:r>
            <a:r>
              <a:rPr sz="2550" baseline="-21241" dirty="0">
                <a:latin typeface="Trebuchet MS"/>
                <a:cs typeface="Trebuchet MS"/>
              </a:rPr>
              <a:t>2 </a:t>
            </a:r>
            <a:r>
              <a:rPr sz="2600" dirty="0">
                <a:latin typeface="Trebuchet MS"/>
                <a:cs typeface="Trebuchet MS"/>
              </a:rPr>
              <a:t>+ 2I</a:t>
            </a:r>
            <a:r>
              <a:rPr sz="2550" baseline="26143" dirty="0">
                <a:latin typeface="Trebuchet MS"/>
                <a:cs typeface="Trebuchet MS"/>
              </a:rPr>
              <a:t>– </a:t>
            </a:r>
            <a:r>
              <a:rPr sz="2600" dirty="0">
                <a:latin typeface="Arial"/>
                <a:cs typeface="Arial"/>
              </a:rPr>
              <a:t>→ </a:t>
            </a:r>
            <a:r>
              <a:rPr sz="2600" dirty="0">
                <a:latin typeface="Trebuchet MS"/>
                <a:cs typeface="Trebuchet MS"/>
              </a:rPr>
              <a:t>2Br</a:t>
            </a:r>
            <a:r>
              <a:rPr sz="2550" baseline="26143" dirty="0">
                <a:latin typeface="Trebuchet MS"/>
                <a:cs typeface="Trebuchet MS"/>
              </a:rPr>
              <a:t>– </a:t>
            </a:r>
            <a:r>
              <a:rPr sz="2600" dirty="0">
                <a:latin typeface="Trebuchet MS"/>
                <a:cs typeface="Trebuchet MS"/>
              </a:rPr>
              <a:t>+</a:t>
            </a:r>
            <a:r>
              <a:rPr sz="2600" spc="85" dirty="0">
                <a:latin typeface="Trebuchet MS"/>
                <a:cs typeface="Trebuchet MS"/>
              </a:rPr>
              <a:t> </a:t>
            </a:r>
            <a:r>
              <a:rPr sz="2600" spc="5" dirty="0">
                <a:latin typeface="Trebuchet MS"/>
                <a:cs typeface="Trebuchet MS"/>
              </a:rPr>
              <a:t>I</a:t>
            </a:r>
            <a:r>
              <a:rPr sz="2550" spc="7" baseline="-21241" dirty="0">
                <a:latin typeface="Trebuchet MS"/>
                <a:cs typeface="Trebuchet MS"/>
              </a:rPr>
              <a:t>2</a:t>
            </a:r>
            <a:endParaRPr sz="2550" baseline="-21241">
              <a:latin typeface="Trebuchet MS"/>
              <a:cs typeface="Trebuchet M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4504" y="531876"/>
            <a:ext cx="6758089"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574665" y="627380"/>
            <a:ext cx="74295" cy="114300"/>
          </a:xfrm>
          <a:custGeom>
            <a:avLst/>
            <a:gdLst/>
            <a:ahLst/>
            <a:cxnLst/>
            <a:rect l="l" t="t" r="r" b="b"/>
            <a:pathLst>
              <a:path w="74295"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4" name="object 4"/>
          <p:cNvSpPr/>
          <p:nvPr/>
        </p:nvSpPr>
        <p:spPr>
          <a:xfrm>
            <a:off x="4734940" y="627380"/>
            <a:ext cx="74295" cy="114300"/>
          </a:xfrm>
          <a:custGeom>
            <a:avLst/>
            <a:gdLst/>
            <a:ahLst/>
            <a:cxnLst/>
            <a:rect l="l" t="t" r="r" b="b"/>
            <a:pathLst>
              <a:path w="74295"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110919" y="627380"/>
            <a:ext cx="74295" cy="114300"/>
          </a:xfrm>
          <a:custGeom>
            <a:avLst/>
            <a:gdLst/>
            <a:ahLst/>
            <a:cxnLst/>
            <a:rect l="l" t="t" r="r" b="b"/>
            <a:pathLst>
              <a:path w="74294" h="114300">
                <a:moveTo>
                  <a:pt x="37058" y="0"/>
                </a:moveTo>
                <a:lnTo>
                  <a:pt x="0" y="114046"/>
                </a:lnTo>
                <a:lnTo>
                  <a:pt x="74117" y="114046"/>
                </a:lnTo>
                <a:lnTo>
                  <a:pt x="37058" y="0"/>
                </a:lnTo>
                <a:close/>
              </a:path>
            </a:pathLst>
          </a:custGeom>
          <a:ln w="3175">
            <a:solidFill>
              <a:srgbClr val="58134A"/>
            </a:solidFill>
          </a:ln>
        </p:spPr>
        <p:txBody>
          <a:bodyPr wrap="square" lIns="0" tIns="0" rIns="0" bIns="0" rtlCol="0"/>
          <a:lstStyle/>
          <a:p>
            <a:endParaRPr/>
          </a:p>
        </p:txBody>
      </p:sp>
      <p:sp>
        <p:nvSpPr>
          <p:cNvPr id="6" name="object 6"/>
          <p:cNvSpPr/>
          <p:nvPr/>
        </p:nvSpPr>
        <p:spPr>
          <a:xfrm>
            <a:off x="6122034" y="582930"/>
            <a:ext cx="118871" cy="21513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90473" y="582802"/>
            <a:ext cx="91071" cy="8991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805803" y="579627"/>
            <a:ext cx="157607" cy="22364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005202" y="579627"/>
            <a:ext cx="157606" cy="22364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067931" y="537337"/>
            <a:ext cx="224790" cy="313055"/>
          </a:xfrm>
          <a:custGeom>
            <a:avLst/>
            <a:gdLst/>
            <a:ahLst/>
            <a:cxnLst/>
            <a:rect l="l" t="t" r="r" b="b"/>
            <a:pathLst>
              <a:path w="224790" h="313055">
                <a:moveTo>
                  <a:pt x="0" y="0"/>
                </a:moveTo>
                <a:lnTo>
                  <a:pt x="26289" y="0"/>
                </a:lnTo>
                <a:lnTo>
                  <a:pt x="171958" y="186182"/>
                </a:lnTo>
                <a:lnTo>
                  <a:pt x="171958" y="0"/>
                </a:lnTo>
                <a:lnTo>
                  <a:pt x="224663" y="0"/>
                </a:lnTo>
                <a:lnTo>
                  <a:pt x="224663" y="312674"/>
                </a:lnTo>
                <a:lnTo>
                  <a:pt x="202311"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6476619" y="537337"/>
            <a:ext cx="224790" cy="313055"/>
          </a:xfrm>
          <a:custGeom>
            <a:avLst/>
            <a:gdLst/>
            <a:ahLst/>
            <a:cxnLst/>
            <a:rect l="l" t="t" r="r" b="b"/>
            <a:pathLst>
              <a:path w="224790" h="313055">
                <a:moveTo>
                  <a:pt x="0" y="0"/>
                </a:moveTo>
                <a:lnTo>
                  <a:pt x="26288" y="0"/>
                </a:lnTo>
                <a:lnTo>
                  <a:pt x="171957" y="186182"/>
                </a:lnTo>
                <a:lnTo>
                  <a:pt x="171957" y="0"/>
                </a:lnTo>
                <a:lnTo>
                  <a:pt x="224662" y="0"/>
                </a:lnTo>
                <a:lnTo>
                  <a:pt x="224662" y="312674"/>
                </a:lnTo>
                <a:lnTo>
                  <a:pt x="202310"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5780151" y="537337"/>
            <a:ext cx="224790" cy="313055"/>
          </a:xfrm>
          <a:custGeom>
            <a:avLst/>
            <a:gdLst/>
            <a:ahLst/>
            <a:cxnLst/>
            <a:rect l="l" t="t" r="r" b="b"/>
            <a:pathLst>
              <a:path w="224789" h="313055">
                <a:moveTo>
                  <a:pt x="0" y="0"/>
                </a:moveTo>
                <a:lnTo>
                  <a:pt x="26288" y="0"/>
                </a:lnTo>
                <a:lnTo>
                  <a:pt x="171958" y="186182"/>
                </a:lnTo>
                <a:lnTo>
                  <a:pt x="171958" y="0"/>
                </a:lnTo>
                <a:lnTo>
                  <a:pt x="224662" y="0"/>
                </a:lnTo>
                <a:lnTo>
                  <a:pt x="224662" y="312674"/>
                </a:lnTo>
                <a:lnTo>
                  <a:pt x="202311"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4940427" y="537337"/>
            <a:ext cx="194310" cy="308610"/>
          </a:xfrm>
          <a:custGeom>
            <a:avLst/>
            <a:gdLst/>
            <a:ahLst/>
            <a:cxnLst/>
            <a:rect l="l" t="t" r="r" b="b"/>
            <a:pathLst>
              <a:path w="194310" h="308609">
                <a:moveTo>
                  <a:pt x="0" y="0"/>
                </a:moveTo>
                <a:lnTo>
                  <a:pt x="54737" y="0"/>
                </a:lnTo>
                <a:lnTo>
                  <a:pt x="54737" y="259841"/>
                </a:lnTo>
                <a:lnTo>
                  <a:pt x="194183" y="259841"/>
                </a:lnTo>
                <a:lnTo>
                  <a:pt x="194183" y="308483"/>
                </a:lnTo>
                <a:lnTo>
                  <a:pt x="0" y="308483"/>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4417695" y="537337"/>
            <a:ext cx="255904" cy="308610"/>
          </a:xfrm>
          <a:custGeom>
            <a:avLst/>
            <a:gdLst/>
            <a:ahLst/>
            <a:cxnLst/>
            <a:rect l="l" t="t" r="r" b="b"/>
            <a:pathLst>
              <a:path w="255904" h="308609">
                <a:moveTo>
                  <a:pt x="0" y="0"/>
                </a:moveTo>
                <a:lnTo>
                  <a:pt x="255524" y="0"/>
                </a:lnTo>
                <a:lnTo>
                  <a:pt x="255524" y="48640"/>
                </a:lnTo>
                <a:lnTo>
                  <a:pt x="152907" y="48640"/>
                </a:lnTo>
                <a:lnTo>
                  <a:pt x="152907" y="308483"/>
                </a:lnTo>
                <a:lnTo>
                  <a:pt x="98170" y="308483"/>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4199763"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3850766" y="537337"/>
            <a:ext cx="315595" cy="313055"/>
          </a:xfrm>
          <a:custGeom>
            <a:avLst/>
            <a:gdLst/>
            <a:ahLst/>
            <a:cxnLst/>
            <a:rect l="l" t="t" r="r" b="b"/>
            <a:pathLst>
              <a:path w="315595" h="313055">
                <a:moveTo>
                  <a:pt x="62103" y="0"/>
                </a:moveTo>
                <a:lnTo>
                  <a:pt x="91186" y="0"/>
                </a:lnTo>
                <a:lnTo>
                  <a:pt x="157987" y="207772"/>
                </a:lnTo>
                <a:lnTo>
                  <a:pt x="223266" y="0"/>
                </a:lnTo>
                <a:lnTo>
                  <a:pt x="252095" y="0"/>
                </a:lnTo>
                <a:lnTo>
                  <a:pt x="315087" y="308737"/>
                </a:lnTo>
                <a:lnTo>
                  <a:pt x="262000" y="308737"/>
                </a:lnTo>
                <a:lnTo>
                  <a:pt x="229997" y="142366"/>
                </a:lnTo>
                <a:lnTo>
                  <a:pt x="167894" y="312674"/>
                </a:lnTo>
                <a:lnTo>
                  <a:pt x="148336" y="312674"/>
                </a:lnTo>
                <a:lnTo>
                  <a:pt x="86106" y="142366"/>
                </a:lnTo>
                <a:lnTo>
                  <a:pt x="52832" y="308737"/>
                </a:lnTo>
                <a:lnTo>
                  <a:pt x="0" y="308737"/>
                </a:lnTo>
                <a:lnTo>
                  <a:pt x="62103"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3453003" y="537337"/>
            <a:ext cx="231775" cy="308610"/>
          </a:xfrm>
          <a:custGeom>
            <a:avLst/>
            <a:gdLst/>
            <a:ahLst/>
            <a:cxnLst/>
            <a:rect l="l" t="t" r="r" b="b"/>
            <a:pathLst>
              <a:path w="231775" h="308609">
                <a:moveTo>
                  <a:pt x="0" y="0"/>
                </a:moveTo>
                <a:lnTo>
                  <a:pt x="54737" y="0"/>
                </a:lnTo>
                <a:lnTo>
                  <a:pt x="54737" y="120903"/>
                </a:lnTo>
                <a:lnTo>
                  <a:pt x="177546" y="120903"/>
                </a:lnTo>
                <a:lnTo>
                  <a:pt x="177546" y="0"/>
                </a:lnTo>
                <a:lnTo>
                  <a:pt x="231648" y="0"/>
                </a:lnTo>
                <a:lnTo>
                  <a:pt x="231648" y="308483"/>
                </a:lnTo>
                <a:lnTo>
                  <a:pt x="177546" y="308483"/>
                </a:lnTo>
                <a:lnTo>
                  <a:pt x="177546" y="169545"/>
                </a:lnTo>
                <a:lnTo>
                  <a:pt x="54737" y="169545"/>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161919" y="537337"/>
            <a:ext cx="255904" cy="308610"/>
          </a:xfrm>
          <a:custGeom>
            <a:avLst/>
            <a:gdLst/>
            <a:ahLst/>
            <a:cxnLst/>
            <a:rect l="l" t="t" r="r" b="b"/>
            <a:pathLst>
              <a:path w="255904" h="308609">
                <a:moveTo>
                  <a:pt x="0" y="0"/>
                </a:moveTo>
                <a:lnTo>
                  <a:pt x="255523" y="0"/>
                </a:lnTo>
                <a:lnTo>
                  <a:pt x="255523" y="48640"/>
                </a:lnTo>
                <a:lnTo>
                  <a:pt x="152907" y="48640"/>
                </a:lnTo>
                <a:lnTo>
                  <a:pt x="152907" y="308483"/>
                </a:lnTo>
                <a:lnTo>
                  <a:pt x="98170" y="308483"/>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3069970" y="537337"/>
            <a:ext cx="55244" cy="308610"/>
          </a:xfrm>
          <a:custGeom>
            <a:avLst/>
            <a:gdLst/>
            <a:ahLst/>
            <a:cxnLst/>
            <a:rect l="l" t="t" r="r" b="b"/>
            <a:pathLst>
              <a:path w="55244"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2657348" y="537337"/>
            <a:ext cx="379095" cy="313055"/>
          </a:xfrm>
          <a:custGeom>
            <a:avLst/>
            <a:gdLst/>
            <a:ahLst/>
            <a:cxnLst/>
            <a:rect l="l" t="t" r="r" b="b"/>
            <a:pathLst>
              <a:path w="379094" h="313055">
                <a:moveTo>
                  <a:pt x="0" y="0"/>
                </a:moveTo>
                <a:lnTo>
                  <a:pt x="57150" y="0"/>
                </a:lnTo>
                <a:lnTo>
                  <a:pt x="115062" y="186182"/>
                </a:lnTo>
                <a:lnTo>
                  <a:pt x="177545" y="0"/>
                </a:lnTo>
                <a:lnTo>
                  <a:pt x="201549" y="0"/>
                </a:lnTo>
                <a:lnTo>
                  <a:pt x="264287" y="186182"/>
                </a:lnTo>
                <a:lnTo>
                  <a:pt x="322071" y="0"/>
                </a:lnTo>
                <a:lnTo>
                  <a:pt x="379094" y="0"/>
                </a:lnTo>
                <a:lnTo>
                  <a:pt x="279272" y="312674"/>
                </a:lnTo>
                <a:lnTo>
                  <a:pt x="256794" y="312674"/>
                </a:lnTo>
                <a:lnTo>
                  <a:pt x="189356" y="118110"/>
                </a:lnTo>
                <a:lnTo>
                  <a:pt x="123825" y="312674"/>
                </a:lnTo>
                <a:lnTo>
                  <a:pt x="101345" y="312674"/>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2267330" y="537337"/>
            <a:ext cx="224790" cy="313055"/>
          </a:xfrm>
          <a:custGeom>
            <a:avLst/>
            <a:gdLst/>
            <a:ahLst/>
            <a:cxnLst/>
            <a:rect l="l" t="t" r="r" b="b"/>
            <a:pathLst>
              <a:path w="224789" h="313055">
                <a:moveTo>
                  <a:pt x="0" y="0"/>
                </a:moveTo>
                <a:lnTo>
                  <a:pt x="26288" y="0"/>
                </a:lnTo>
                <a:lnTo>
                  <a:pt x="171957" y="186182"/>
                </a:lnTo>
                <a:lnTo>
                  <a:pt x="171957" y="0"/>
                </a:lnTo>
                <a:lnTo>
                  <a:pt x="224662" y="0"/>
                </a:lnTo>
                <a:lnTo>
                  <a:pt x="224662" y="312674"/>
                </a:lnTo>
                <a:lnTo>
                  <a:pt x="202311"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1844675" y="537337"/>
            <a:ext cx="55244" cy="308610"/>
          </a:xfrm>
          <a:custGeom>
            <a:avLst/>
            <a:gdLst/>
            <a:ahLst/>
            <a:cxnLst/>
            <a:rect l="l" t="t" r="r" b="b"/>
            <a:pathLst>
              <a:path w="55244"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1552575" y="537337"/>
            <a:ext cx="255904" cy="308610"/>
          </a:xfrm>
          <a:custGeom>
            <a:avLst/>
            <a:gdLst/>
            <a:ahLst/>
            <a:cxnLst/>
            <a:rect l="l" t="t" r="r" b="b"/>
            <a:pathLst>
              <a:path w="255905" h="308609">
                <a:moveTo>
                  <a:pt x="0" y="0"/>
                </a:moveTo>
                <a:lnTo>
                  <a:pt x="255524" y="0"/>
                </a:lnTo>
                <a:lnTo>
                  <a:pt x="255524" y="48640"/>
                </a:lnTo>
                <a:lnTo>
                  <a:pt x="152907" y="48640"/>
                </a:lnTo>
                <a:lnTo>
                  <a:pt x="152907" y="308483"/>
                </a:lnTo>
                <a:lnTo>
                  <a:pt x="98170" y="308483"/>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798156" y="537337"/>
            <a:ext cx="197485" cy="308610"/>
          </a:xfrm>
          <a:custGeom>
            <a:avLst/>
            <a:gdLst/>
            <a:ahLst/>
            <a:cxnLst/>
            <a:rect l="l" t="t" r="r" b="b"/>
            <a:pathLst>
              <a:path w="197484" h="308609">
                <a:moveTo>
                  <a:pt x="0" y="0"/>
                </a:moveTo>
                <a:lnTo>
                  <a:pt x="196913" y="0"/>
                </a:lnTo>
                <a:lnTo>
                  <a:pt x="196913" y="48640"/>
                </a:lnTo>
                <a:lnTo>
                  <a:pt x="54762" y="48640"/>
                </a:lnTo>
                <a:lnTo>
                  <a:pt x="54762" y="120903"/>
                </a:lnTo>
                <a:lnTo>
                  <a:pt x="156679" y="120903"/>
                </a:lnTo>
                <a:lnTo>
                  <a:pt x="156679" y="167386"/>
                </a:lnTo>
                <a:lnTo>
                  <a:pt x="54762" y="167386"/>
                </a:lnTo>
                <a:lnTo>
                  <a:pt x="54762" y="259841"/>
                </a:lnTo>
                <a:lnTo>
                  <a:pt x="194589" y="259841"/>
                </a:lnTo>
                <a:lnTo>
                  <a:pt x="194589" y="308483"/>
                </a:lnTo>
                <a:lnTo>
                  <a:pt x="0" y="308483"/>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6068186" y="535177"/>
            <a:ext cx="229235" cy="311150"/>
          </a:xfrm>
          <a:custGeom>
            <a:avLst/>
            <a:gdLst/>
            <a:ahLst/>
            <a:cxnLst/>
            <a:rect l="l" t="t" r="r" b="b"/>
            <a:pathLst>
              <a:path w="229235" h="311150">
                <a:moveTo>
                  <a:pt x="82296" y="0"/>
                </a:moveTo>
                <a:lnTo>
                  <a:pt x="142716" y="9890"/>
                </a:lnTo>
                <a:lnTo>
                  <a:pt x="189229" y="39497"/>
                </a:lnTo>
                <a:lnTo>
                  <a:pt x="218836" y="85407"/>
                </a:lnTo>
                <a:lnTo>
                  <a:pt x="228726" y="144272"/>
                </a:lnTo>
                <a:lnTo>
                  <a:pt x="224272" y="195092"/>
                </a:lnTo>
                <a:lnTo>
                  <a:pt x="210909" y="236680"/>
                </a:lnTo>
                <a:lnTo>
                  <a:pt x="188642" y="269033"/>
                </a:lnTo>
                <a:lnTo>
                  <a:pt x="157475" y="292147"/>
                </a:lnTo>
                <a:lnTo>
                  <a:pt x="117410" y="306017"/>
                </a:lnTo>
                <a:lnTo>
                  <a:pt x="68452" y="310642"/>
                </a:lnTo>
                <a:lnTo>
                  <a:pt x="0" y="310642"/>
                </a:lnTo>
                <a:lnTo>
                  <a:pt x="0" y="2286"/>
                </a:lnTo>
                <a:lnTo>
                  <a:pt x="29717" y="1285"/>
                </a:lnTo>
                <a:lnTo>
                  <a:pt x="53339" y="571"/>
                </a:lnTo>
                <a:lnTo>
                  <a:pt x="70865" y="142"/>
                </a:lnTo>
                <a:lnTo>
                  <a:pt x="82296"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534504" y="534162"/>
            <a:ext cx="237490" cy="311785"/>
          </a:xfrm>
          <a:custGeom>
            <a:avLst/>
            <a:gdLst/>
            <a:ahLst/>
            <a:cxnLst/>
            <a:rect l="l" t="t" r="r" b="b"/>
            <a:pathLst>
              <a:path w="237490" h="311784">
                <a:moveTo>
                  <a:pt x="85509" y="0"/>
                </a:moveTo>
                <a:lnTo>
                  <a:pt x="136915" y="5689"/>
                </a:lnTo>
                <a:lnTo>
                  <a:pt x="173634" y="22748"/>
                </a:lnTo>
                <a:lnTo>
                  <a:pt x="195665" y="51167"/>
                </a:lnTo>
                <a:lnTo>
                  <a:pt x="203009" y="90932"/>
                </a:lnTo>
                <a:lnTo>
                  <a:pt x="201997" y="104338"/>
                </a:lnTo>
                <a:lnTo>
                  <a:pt x="186804" y="140842"/>
                </a:lnTo>
                <a:lnTo>
                  <a:pt x="157738" y="167221"/>
                </a:lnTo>
                <a:lnTo>
                  <a:pt x="145948" y="172720"/>
                </a:lnTo>
                <a:lnTo>
                  <a:pt x="237134" y="311658"/>
                </a:lnTo>
                <a:lnTo>
                  <a:pt x="173951" y="311658"/>
                </a:lnTo>
                <a:lnTo>
                  <a:pt x="91605" y="184276"/>
                </a:lnTo>
                <a:lnTo>
                  <a:pt x="84775" y="184110"/>
                </a:lnTo>
                <a:lnTo>
                  <a:pt x="76707" y="183800"/>
                </a:lnTo>
                <a:lnTo>
                  <a:pt x="67402" y="183348"/>
                </a:lnTo>
                <a:lnTo>
                  <a:pt x="56857" y="182752"/>
                </a:lnTo>
                <a:lnTo>
                  <a:pt x="56857" y="311658"/>
                </a:lnTo>
                <a:lnTo>
                  <a:pt x="0" y="311658"/>
                </a:lnTo>
                <a:lnTo>
                  <a:pt x="0" y="3175"/>
                </a:lnTo>
                <a:lnTo>
                  <a:pt x="3967" y="3077"/>
                </a:lnTo>
                <a:lnTo>
                  <a:pt x="11222" y="2778"/>
                </a:lnTo>
                <a:lnTo>
                  <a:pt x="21765" y="2264"/>
                </a:lnTo>
                <a:lnTo>
                  <a:pt x="35598" y="1524"/>
                </a:lnTo>
                <a:lnTo>
                  <a:pt x="50326" y="857"/>
                </a:lnTo>
                <a:lnTo>
                  <a:pt x="63553" y="380"/>
                </a:lnTo>
                <a:lnTo>
                  <a:pt x="75281" y="95"/>
                </a:lnTo>
                <a:lnTo>
                  <a:pt x="85509"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5476747" y="533145"/>
            <a:ext cx="271145" cy="313055"/>
          </a:xfrm>
          <a:custGeom>
            <a:avLst/>
            <a:gdLst/>
            <a:ahLst/>
            <a:cxnLst/>
            <a:rect l="l" t="t" r="r" b="b"/>
            <a:pathLst>
              <a:path w="271145" h="313055">
                <a:moveTo>
                  <a:pt x="123062" y="0"/>
                </a:moveTo>
                <a:lnTo>
                  <a:pt x="147065" y="0"/>
                </a:lnTo>
                <a:lnTo>
                  <a:pt x="271017" y="312674"/>
                </a:lnTo>
                <a:lnTo>
                  <a:pt x="210565"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4637023" y="533145"/>
            <a:ext cx="271145" cy="313055"/>
          </a:xfrm>
          <a:custGeom>
            <a:avLst/>
            <a:gdLst/>
            <a:ahLst/>
            <a:cxnLst/>
            <a:rect l="l" t="t" r="r" b="b"/>
            <a:pathLst>
              <a:path w="271145" h="313055">
                <a:moveTo>
                  <a:pt x="123062" y="0"/>
                </a:moveTo>
                <a:lnTo>
                  <a:pt x="147065" y="0"/>
                </a:lnTo>
                <a:lnTo>
                  <a:pt x="271017" y="312674"/>
                </a:lnTo>
                <a:lnTo>
                  <a:pt x="210565"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1012990" y="533145"/>
            <a:ext cx="271145" cy="313055"/>
          </a:xfrm>
          <a:custGeom>
            <a:avLst/>
            <a:gdLst/>
            <a:ahLst/>
            <a:cxnLst/>
            <a:rect l="l" t="t" r="r" b="b"/>
            <a:pathLst>
              <a:path w="271144" h="313055">
                <a:moveTo>
                  <a:pt x="122986" y="0"/>
                </a:moveTo>
                <a:lnTo>
                  <a:pt x="146989" y="0"/>
                </a:lnTo>
                <a:lnTo>
                  <a:pt x="270979" y="312674"/>
                </a:lnTo>
                <a:lnTo>
                  <a:pt x="210591" y="312674"/>
                </a:lnTo>
                <a:lnTo>
                  <a:pt x="188061" y="250189"/>
                </a:lnTo>
                <a:lnTo>
                  <a:pt x="82334" y="250189"/>
                </a:lnTo>
                <a:lnTo>
                  <a:pt x="60858" y="312674"/>
                </a:lnTo>
                <a:lnTo>
                  <a:pt x="0" y="312674"/>
                </a:lnTo>
                <a:lnTo>
                  <a:pt x="122986"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5163439" y="532002"/>
            <a:ext cx="186690" cy="319405"/>
          </a:xfrm>
          <a:custGeom>
            <a:avLst/>
            <a:gdLst/>
            <a:ahLst/>
            <a:cxnLst/>
            <a:rect l="l" t="t" r="r" b="b"/>
            <a:pathLst>
              <a:path w="186689" h="319405">
                <a:moveTo>
                  <a:pt x="94107" y="0"/>
                </a:moveTo>
                <a:lnTo>
                  <a:pt x="119086" y="1260"/>
                </a:lnTo>
                <a:lnTo>
                  <a:pt x="140493" y="5032"/>
                </a:lnTo>
                <a:lnTo>
                  <a:pt x="158329" y="11304"/>
                </a:lnTo>
                <a:lnTo>
                  <a:pt x="172593" y="20066"/>
                </a:lnTo>
                <a:lnTo>
                  <a:pt x="155956" y="67183"/>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6" y="137795"/>
                </a:lnTo>
                <a:lnTo>
                  <a:pt x="128478" y="145194"/>
                </a:lnTo>
                <a:lnTo>
                  <a:pt x="140731" y="152320"/>
                </a:lnTo>
                <a:lnTo>
                  <a:pt x="170830" y="179419"/>
                </a:lnTo>
                <a:lnTo>
                  <a:pt x="186257" y="222954"/>
                </a:lnTo>
                <a:lnTo>
                  <a:pt x="186689" y="233172"/>
                </a:lnTo>
                <a:lnTo>
                  <a:pt x="184854" y="251102"/>
                </a:lnTo>
                <a:lnTo>
                  <a:pt x="157225" y="294894"/>
                </a:lnTo>
                <a:lnTo>
                  <a:pt x="122539" y="313007"/>
                </a:lnTo>
                <a:lnTo>
                  <a:pt x="77850" y="319024"/>
                </a:lnTo>
                <a:lnTo>
                  <a:pt x="56828" y="317640"/>
                </a:lnTo>
                <a:lnTo>
                  <a:pt x="36830" y="313483"/>
                </a:lnTo>
                <a:lnTo>
                  <a:pt x="17879" y="306540"/>
                </a:lnTo>
                <a:lnTo>
                  <a:pt x="0" y="296799"/>
                </a:lnTo>
                <a:lnTo>
                  <a:pt x="20193" y="247650"/>
                </a:lnTo>
                <a:lnTo>
                  <a:pt x="36333" y="257631"/>
                </a:lnTo>
                <a:lnTo>
                  <a:pt x="52355" y="264731"/>
                </a:lnTo>
                <a:lnTo>
                  <a:pt x="68234" y="268974"/>
                </a:lnTo>
                <a:lnTo>
                  <a:pt x="83947" y="270383"/>
                </a:lnTo>
                <a:lnTo>
                  <a:pt x="105042" y="268285"/>
                </a:lnTo>
                <a:lnTo>
                  <a:pt x="120126" y="261985"/>
                </a:lnTo>
                <a:lnTo>
                  <a:pt x="129184" y="251469"/>
                </a:lnTo>
                <a:lnTo>
                  <a:pt x="132207" y="236727"/>
                </a:lnTo>
                <a:lnTo>
                  <a:pt x="131492" y="228917"/>
                </a:lnTo>
                <a:lnTo>
                  <a:pt x="103457" y="191468"/>
                </a:lnTo>
                <a:lnTo>
                  <a:pt x="57701" y="166022"/>
                </a:lnTo>
                <a:lnTo>
                  <a:pt x="44291" y="158321"/>
                </a:lnTo>
                <a:lnTo>
                  <a:pt x="15271" y="132683"/>
                </a:lnTo>
                <a:lnTo>
                  <a:pt x="1041" y="92390"/>
                </a:lnTo>
                <a:lnTo>
                  <a:pt x="635" y="83058"/>
                </a:lnTo>
                <a:lnTo>
                  <a:pt x="2258" y="65912"/>
                </a:lnTo>
                <a:lnTo>
                  <a:pt x="26797" y="23622"/>
                </a:lnTo>
                <a:lnTo>
                  <a:pt x="74481" y="1476"/>
                </a:lnTo>
                <a:lnTo>
                  <a:pt x="94107"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1301622" y="532002"/>
            <a:ext cx="234315" cy="319405"/>
          </a:xfrm>
          <a:custGeom>
            <a:avLst/>
            <a:gdLst/>
            <a:ahLst/>
            <a:cxnLst/>
            <a:rect l="l" t="t" r="r" b="b"/>
            <a:pathLst>
              <a:path w="234315" h="319405">
                <a:moveTo>
                  <a:pt x="141224" y="0"/>
                </a:moveTo>
                <a:lnTo>
                  <a:pt x="166465" y="1357"/>
                </a:lnTo>
                <a:lnTo>
                  <a:pt x="189039" y="5429"/>
                </a:lnTo>
                <a:lnTo>
                  <a:pt x="208946" y="12215"/>
                </a:lnTo>
                <a:lnTo>
                  <a:pt x="226187" y="21717"/>
                </a:lnTo>
                <a:lnTo>
                  <a:pt x="203581" y="67056"/>
                </a:lnTo>
                <a:lnTo>
                  <a:pt x="193034" y="58981"/>
                </a:lnTo>
                <a:lnTo>
                  <a:pt x="179689" y="53228"/>
                </a:lnTo>
                <a:lnTo>
                  <a:pt x="163558" y="49785"/>
                </a:lnTo>
                <a:lnTo>
                  <a:pt x="144653" y="48641"/>
                </a:lnTo>
                <a:lnTo>
                  <a:pt x="126269" y="50665"/>
                </a:lnTo>
                <a:lnTo>
                  <a:pt x="81407" y="81025"/>
                </a:lnTo>
                <a:lnTo>
                  <a:pt x="62944" y="117633"/>
                </a:lnTo>
                <a:lnTo>
                  <a:pt x="56768" y="162813"/>
                </a:lnTo>
                <a:lnTo>
                  <a:pt x="58197" y="186295"/>
                </a:lnTo>
                <a:lnTo>
                  <a:pt x="69627" y="225589"/>
                </a:lnTo>
                <a:lnTo>
                  <a:pt x="106299" y="263144"/>
                </a:lnTo>
                <a:lnTo>
                  <a:pt x="140589" y="270383"/>
                </a:lnTo>
                <a:lnTo>
                  <a:pt x="161212" y="268450"/>
                </a:lnTo>
                <a:lnTo>
                  <a:pt x="179466" y="262636"/>
                </a:lnTo>
                <a:lnTo>
                  <a:pt x="195363" y="252916"/>
                </a:lnTo>
                <a:lnTo>
                  <a:pt x="208915" y="239268"/>
                </a:lnTo>
                <a:lnTo>
                  <a:pt x="234315" y="283463"/>
                </a:lnTo>
                <a:lnTo>
                  <a:pt x="215620" y="299039"/>
                </a:lnTo>
                <a:lnTo>
                  <a:pt x="193055" y="310149"/>
                </a:lnTo>
                <a:lnTo>
                  <a:pt x="166610" y="316807"/>
                </a:lnTo>
                <a:lnTo>
                  <a:pt x="136271"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6749922" y="531876"/>
            <a:ext cx="269875" cy="319405"/>
          </a:xfrm>
          <a:custGeom>
            <a:avLst/>
            <a:gdLst/>
            <a:ahLst/>
            <a:cxnLst/>
            <a:rect l="l" t="t" r="r" b="b"/>
            <a:pathLst>
              <a:path w="269875" h="319405">
                <a:moveTo>
                  <a:pt x="132587" y="0"/>
                </a:moveTo>
                <a:lnTo>
                  <a:pt x="191357" y="10302"/>
                </a:lnTo>
                <a:lnTo>
                  <a:pt x="234315"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1949323" y="531876"/>
            <a:ext cx="269875" cy="319405"/>
          </a:xfrm>
          <a:custGeom>
            <a:avLst/>
            <a:gdLst/>
            <a:ahLst/>
            <a:cxnLst/>
            <a:rect l="l" t="t" r="r" b="b"/>
            <a:pathLst>
              <a:path w="269875" h="319405">
                <a:moveTo>
                  <a:pt x="132587" y="0"/>
                </a:moveTo>
                <a:lnTo>
                  <a:pt x="191357" y="10302"/>
                </a:lnTo>
                <a:lnTo>
                  <a:pt x="234314" y="41275"/>
                </a:lnTo>
                <a:lnTo>
                  <a:pt x="260715" y="90805"/>
                </a:lnTo>
                <a:lnTo>
                  <a:pt x="269494"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7479918" y="696127"/>
            <a:ext cx="111403" cy="49489"/>
          </a:xfrm>
          <a:prstGeom prst="rect">
            <a:avLst/>
          </a:prstGeom>
          <a:blipFill>
            <a:blip r:embed="rId6" cstate="print"/>
            <a:stretch>
              <a:fillRect/>
            </a:stretch>
          </a:blipFill>
        </p:spPr>
        <p:txBody>
          <a:bodyPr wrap="square" lIns="0" tIns="0" rIns="0" bIns="0" rtlCol="0"/>
          <a:lstStyle/>
          <a:p>
            <a:endParaRPr/>
          </a:p>
        </p:txBody>
      </p:sp>
      <p:sp>
        <p:nvSpPr>
          <p:cNvPr id="35" name="object 35"/>
          <p:cNvSpPr/>
          <p:nvPr/>
        </p:nvSpPr>
        <p:spPr>
          <a:xfrm>
            <a:off x="7479918" y="696127"/>
            <a:ext cx="111760" cy="49530"/>
          </a:xfrm>
          <a:custGeom>
            <a:avLst/>
            <a:gdLst/>
            <a:ahLst/>
            <a:cxnLst/>
            <a:rect l="l" t="t" r="r" b="b"/>
            <a:pathLst>
              <a:path w="111759" h="49529">
                <a:moveTo>
                  <a:pt x="0" y="49489"/>
                </a:moveTo>
                <a:lnTo>
                  <a:pt x="111403" y="49489"/>
                </a:lnTo>
                <a:lnTo>
                  <a:pt x="111403" y="0"/>
                </a:lnTo>
                <a:lnTo>
                  <a:pt x="0" y="0"/>
                </a:lnTo>
                <a:lnTo>
                  <a:pt x="0" y="49489"/>
                </a:lnTo>
                <a:close/>
              </a:path>
            </a:pathLst>
          </a:custGeom>
          <a:ln w="3175">
            <a:solidFill>
              <a:srgbClr val="58134A"/>
            </a:solidFill>
          </a:ln>
        </p:spPr>
        <p:txBody>
          <a:bodyPr wrap="square" lIns="0" tIns="0" rIns="0" bIns="0" rtlCol="0"/>
          <a:lstStyle/>
          <a:p>
            <a:endParaRPr/>
          </a:p>
        </p:txBody>
      </p:sp>
      <p:sp>
        <p:nvSpPr>
          <p:cNvPr id="36" name="object 36"/>
          <p:cNvSpPr/>
          <p:nvPr/>
        </p:nvSpPr>
        <p:spPr>
          <a:xfrm>
            <a:off x="507136" y="1050163"/>
            <a:ext cx="1499336" cy="319024"/>
          </a:xfrm>
          <a:prstGeom prst="rect">
            <a:avLst/>
          </a:prstGeom>
          <a:blipFill>
            <a:blip r:embed="rId7" cstate="print"/>
            <a:stretch>
              <a:fillRect/>
            </a:stretch>
          </a:blipFill>
        </p:spPr>
        <p:txBody>
          <a:bodyPr wrap="square" lIns="0" tIns="0" rIns="0" bIns="0" rtlCol="0"/>
          <a:lstStyle/>
          <a:p>
            <a:endParaRPr/>
          </a:p>
        </p:txBody>
      </p:sp>
      <p:sp>
        <p:nvSpPr>
          <p:cNvPr id="37" name="object 37"/>
          <p:cNvSpPr/>
          <p:nvPr/>
        </p:nvSpPr>
        <p:spPr>
          <a:xfrm>
            <a:off x="1391285" y="1145539"/>
            <a:ext cx="74295" cy="114300"/>
          </a:xfrm>
          <a:custGeom>
            <a:avLst/>
            <a:gdLst/>
            <a:ahLst/>
            <a:cxnLst/>
            <a:rect l="l" t="t" r="r" b="b"/>
            <a:pathLst>
              <a:path w="74294"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38" name="object 38"/>
          <p:cNvSpPr/>
          <p:nvPr/>
        </p:nvSpPr>
        <p:spPr>
          <a:xfrm>
            <a:off x="1596771" y="1055497"/>
            <a:ext cx="194310" cy="308610"/>
          </a:xfrm>
          <a:custGeom>
            <a:avLst/>
            <a:gdLst/>
            <a:ahLst/>
            <a:cxnLst/>
            <a:rect l="l" t="t" r="r" b="b"/>
            <a:pathLst>
              <a:path w="194310" h="308609">
                <a:moveTo>
                  <a:pt x="0" y="0"/>
                </a:moveTo>
                <a:lnTo>
                  <a:pt x="54736" y="0"/>
                </a:lnTo>
                <a:lnTo>
                  <a:pt x="54736" y="259841"/>
                </a:lnTo>
                <a:lnTo>
                  <a:pt x="194183" y="259841"/>
                </a:lnTo>
                <a:lnTo>
                  <a:pt x="194183" y="308482"/>
                </a:lnTo>
                <a:lnTo>
                  <a:pt x="0" y="308482"/>
                </a:lnTo>
                <a:lnTo>
                  <a:pt x="0" y="0"/>
                </a:lnTo>
                <a:close/>
              </a:path>
            </a:pathLst>
          </a:custGeom>
          <a:ln w="3175">
            <a:solidFill>
              <a:srgbClr val="58134A"/>
            </a:solidFill>
          </a:ln>
        </p:spPr>
        <p:txBody>
          <a:bodyPr wrap="square" lIns="0" tIns="0" rIns="0" bIns="0" rtlCol="0"/>
          <a:lstStyle/>
          <a:p>
            <a:endParaRPr/>
          </a:p>
        </p:txBody>
      </p:sp>
      <p:sp>
        <p:nvSpPr>
          <p:cNvPr id="39" name="object 39"/>
          <p:cNvSpPr/>
          <p:nvPr/>
        </p:nvSpPr>
        <p:spPr>
          <a:xfrm>
            <a:off x="1074064" y="1055497"/>
            <a:ext cx="255904" cy="308610"/>
          </a:xfrm>
          <a:custGeom>
            <a:avLst/>
            <a:gdLst/>
            <a:ahLst/>
            <a:cxnLst/>
            <a:rect l="l" t="t" r="r" b="b"/>
            <a:pathLst>
              <a:path w="255905" h="308609">
                <a:moveTo>
                  <a:pt x="0" y="0"/>
                </a:moveTo>
                <a:lnTo>
                  <a:pt x="255498" y="0"/>
                </a:lnTo>
                <a:lnTo>
                  <a:pt x="255498" y="48640"/>
                </a:lnTo>
                <a:lnTo>
                  <a:pt x="152882" y="48640"/>
                </a:lnTo>
                <a:lnTo>
                  <a:pt x="152882" y="308482"/>
                </a:lnTo>
                <a:lnTo>
                  <a:pt x="98132" y="308482"/>
                </a:lnTo>
                <a:lnTo>
                  <a:pt x="98132" y="48640"/>
                </a:lnTo>
                <a:lnTo>
                  <a:pt x="0" y="48640"/>
                </a:lnTo>
                <a:lnTo>
                  <a:pt x="0" y="0"/>
                </a:lnTo>
                <a:close/>
              </a:path>
            </a:pathLst>
          </a:custGeom>
          <a:ln w="3175">
            <a:solidFill>
              <a:srgbClr val="58134A"/>
            </a:solidFill>
          </a:ln>
        </p:spPr>
        <p:txBody>
          <a:bodyPr wrap="square" lIns="0" tIns="0" rIns="0" bIns="0" rtlCol="0"/>
          <a:lstStyle/>
          <a:p>
            <a:endParaRPr/>
          </a:p>
        </p:txBody>
      </p:sp>
      <p:sp>
        <p:nvSpPr>
          <p:cNvPr id="40" name="object 40"/>
          <p:cNvSpPr/>
          <p:nvPr/>
        </p:nvSpPr>
        <p:spPr>
          <a:xfrm>
            <a:off x="856068" y="1055497"/>
            <a:ext cx="197485" cy="308610"/>
          </a:xfrm>
          <a:custGeom>
            <a:avLst/>
            <a:gdLst/>
            <a:ahLst/>
            <a:cxnLst/>
            <a:rect l="l" t="t" r="r" b="b"/>
            <a:pathLst>
              <a:path w="197484" h="308609">
                <a:moveTo>
                  <a:pt x="0" y="0"/>
                </a:moveTo>
                <a:lnTo>
                  <a:pt x="196913" y="0"/>
                </a:lnTo>
                <a:lnTo>
                  <a:pt x="196913" y="48640"/>
                </a:lnTo>
                <a:lnTo>
                  <a:pt x="54762" y="48640"/>
                </a:lnTo>
                <a:lnTo>
                  <a:pt x="54762" y="120903"/>
                </a:lnTo>
                <a:lnTo>
                  <a:pt x="156679" y="120903"/>
                </a:lnTo>
                <a:lnTo>
                  <a:pt x="156679" y="167386"/>
                </a:lnTo>
                <a:lnTo>
                  <a:pt x="54762" y="167386"/>
                </a:lnTo>
                <a:lnTo>
                  <a:pt x="54762" y="259841"/>
                </a:lnTo>
                <a:lnTo>
                  <a:pt x="194589" y="259841"/>
                </a:lnTo>
                <a:lnTo>
                  <a:pt x="194589" y="308482"/>
                </a:lnTo>
                <a:lnTo>
                  <a:pt x="0" y="308482"/>
                </a:lnTo>
                <a:lnTo>
                  <a:pt x="0" y="0"/>
                </a:lnTo>
                <a:close/>
              </a:path>
            </a:pathLst>
          </a:custGeom>
          <a:ln w="3175">
            <a:solidFill>
              <a:srgbClr val="58134A"/>
            </a:solidFill>
          </a:ln>
        </p:spPr>
        <p:txBody>
          <a:bodyPr wrap="square" lIns="0" tIns="0" rIns="0" bIns="0" rtlCol="0"/>
          <a:lstStyle/>
          <a:p>
            <a:endParaRPr/>
          </a:p>
        </p:txBody>
      </p:sp>
      <p:sp>
        <p:nvSpPr>
          <p:cNvPr id="41" name="object 41"/>
          <p:cNvSpPr/>
          <p:nvPr/>
        </p:nvSpPr>
        <p:spPr>
          <a:xfrm>
            <a:off x="507136" y="1055497"/>
            <a:ext cx="315595" cy="313055"/>
          </a:xfrm>
          <a:custGeom>
            <a:avLst/>
            <a:gdLst/>
            <a:ahLst/>
            <a:cxnLst/>
            <a:rect l="l" t="t" r="r" b="b"/>
            <a:pathLst>
              <a:path w="315594" h="313055">
                <a:moveTo>
                  <a:pt x="62115" y="0"/>
                </a:moveTo>
                <a:lnTo>
                  <a:pt x="91186" y="0"/>
                </a:lnTo>
                <a:lnTo>
                  <a:pt x="157937" y="207772"/>
                </a:lnTo>
                <a:lnTo>
                  <a:pt x="223227" y="0"/>
                </a:lnTo>
                <a:lnTo>
                  <a:pt x="252069" y="0"/>
                </a:lnTo>
                <a:lnTo>
                  <a:pt x="315036" y="308737"/>
                </a:lnTo>
                <a:lnTo>
                  <a:pt x="261975" y="308737"/>
                </a:lnTo>
                <a:lnTo>
                  <a:pt x="229958" y="142366"/>
                </a:lnTo>
                <a:lnTo>
                  <a:pt x="167843" y="312674"/>
                </a:lnTo>
                <a:lnTo>
                  <a:pt x="148247" y="312674"/>
                </a:lnTo>
                <a:lnTo>
                  <a:pt x="86131" y="142366"/>
                </a:lnTo>
                <a:lnTo>
                  <a:pt x="52857" y="308737"/>
                </a:lnTo>
                <a:lnTo>
                  <a:pt x="0" y="308737"/>
                </a:lnTo>
                <a:lnTo>
                  <a:pt x="62115" y="0"/>
                </a:lnTo>
                <a:close/>
              </a:path>
            </a:pathLst>
          </a:custGeom>
          <a:ln w="3175">
            <a:solidFill>
              <a:srgbClr val="58134A"/>
            </a:solidFill>
          </a:ln>
        </p:spPr>
        <p:txBody>
          <a:bodyPr wrap="square" lIns="0" tIns="0" rIns="0" bIns="0" rtlCol="0"/>
          <a:lstStyle/>
          <a:p>
            <a:endParaRPr/>
          </a:p>
        </p:txBody>
      </p:sp>
      <p:sp>
        <p:nvSpPr>
          <p:cNvPr id="42" name="object 42"/>
          <p:cNvSpPr/>
          <p:nvPr/>
        </p:nvSpPr>
        <p:spPr>
          <a:xfrm>
            <a:off x="1293367" y="1051305"/>
            <a:ext cx="271145" cy="313055"/>
          </a:xfrm>
          <a:custGeom>
            <a:avLst/>
            <a:gdLst/>
            <a:ahLst/>
            <a:cxnLst/>
            <a:rect l="l" t="t" r="r" b="b"/>
            <a:pathLst>
              <a:path w="271144" h="313055">
                <a:moveTo>
                  <a:pt x="123062" y="0"/>
                </a:moveTo>
                <a:lnTo>
                  <a:pt x="147065" y="0"/>
                </a:lnTo>
                <a:lnTo>
                  <a:pt x="271018" y="312674"/>
                </a:lnTo>
                <a:lnTo>
                  <a:pt x="210565" y="312674"/>
                </a:lnTo>
                <a:lnTo>
                  <a:pt x="188087" y="250190"/>
                </a:lnTo>
                <a:lnTo>
                  <a:pt x="82422" y="250190"/>
                </a:lnTo>
                <a:lnTo>
                  <a:pt x="60959"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43" name="object 43"/>
          <p:cNvSpPr/>
          <p:nvPr/>
        </p:nvSpPr>
        <p:spPr>
          <a:xfrm>
            <a:off x="1819782" y="1050163"/>
            <a:ext cx="186690" cy="319405"/>
          </a:xfrm>
          <a:custGeom>
            <a:avLst/>
            <a:gdLst/>
            <a:ahLst/>
            <a:cxnLst/>
            <a:rect l="l" t="t" r="r" b="b"/>
            <a:pathLst>
              <a:path w="186689" h="319405">
                <a:moveTo>
                  <a:pt x="94106" y="0"/>
                </a:moveTo>
                <a:lnTo>
                  <a:pt x="119086" y="1260"/>
                </a:lnTo>
                <a:lnTo>
                  <a:pt x="140493" y="5032"/>
                </a:lnTo>
                <a:lnTo>
                  <a:pt x="158329" y="11304"/>
                </a:lnTo>
                <a:lnTo>
                  <a:pt x="172593" y="20065"/>
                </a:lnTo>
                <a:lnTo>
                  <a:pt x="155956" y="67183"/>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6" y="137795"/>
                </a:lnTo>
                <a:lnTo>
                  <a:pt x="128478" y="145194"/>
                </a:lnTo>
                <a:lnTo>
                  <a:pt x="140731" y="152320"/>
                </a:lnTo>
                <a:lnTo>
                  <a:pt x="170830" y="179419"/>
                </a:lnTo>
                <a:lnTo>
                  <a:pt x="186257" y="222954"/>
                </a:lnTo>
                <a:lnTo>
                  <a:pt x="186690" y="233172"/>
                </a:lnTo>
                <a:lnTo>
                  <a:pt x="184854" y="251102"/>
                </a:lnTo>
                <a:lnTo>
                  <a:pt x="157225" y="294894"/>
                </a:lnTo>
                <a:lnTo>
                  <a:pt x="122539" y="313007"/>
                </a:lnTo>
                <a:lnTo>
                  <a:pt x="77850" y="319024"/>
                </a:lnTo>
                <a:lnTo>
                  <a:pt x="56828" y="317640"/>
                </a:lnTo>
                <a:lnTo>
                  <a:pt x="36830" y="313483"/>
                </a:lnTo>
                <a:lnTo>
                  <a:pt x="17879" y="306540"/>
                </a:lnTo>
                <a:lnTo>
                  <a:pt x="0" y="296799"/>
                </a:lnTo>
                <a:lnTo>
                  <a:pt x="20193" y="247650"/>
                </a:lnTo>
                <a:lnTo>
                  <a:pt x="36333" y="257631"/>
                </a:lnTo>
                <a:lnTo>
                  <a:pt x="52355" y="264731"/>
                </a:lnTo>
                <a:lnTo>
                  <a:pt x="68234" y="268974"/>
                </a:lnTo>
                <a:lnTo>
                  <a:pt x="83947"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5" y="83058"/>
                </a:lnTo>
                <a:lnTo>
                  <a:pt x="2258" y="65912"/>
                </a:lnTo>
                <a:lnTo>
                  <a:pt x="26797"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44" name="object 44"/>
          <p:cNvSpPr txBox="1"/>
          <p:nvPr/>
        </p:nvSpPr>
        <p:spPr>
          <a:xfrm>
            <a:off x="510540" y="1632331"/>
            <a:ext cx="6919595" cy="2480310"/>
          </a:xfrm>
          <a:prstGeom prst="rect">
            <a:avLst/>
          </a:prstGeom>
        </p:spPr>
        <p:txBody>
          <a:bodyPr vert="horz" wrap="square" lIns="0" tIns="13335" rIns="0" bIns="0" rtlCol="0">
            <a:spAutoFit/>
          </a:bodyPr>
          <a:lstStyle/>
          <a:p>
            <a:pPr marL="311785" marR="306070" indent="-274320">
              <a:lnSpc>
                <a:spcPct val="100000"/>
              </a:lnSpc>
              <a:spcBef>
                <a:spcPts val="105"/>
              </a:spcBef>
              <a:buClr>
                <a:srgbClr val="B03E9A"/>
              </a:buClr>
              <a:buSzPct val="73076"/>
              <a:buFont typeface="Wingdings 2"/>
              <a:buChar char=""/>
              <a:tabLst>
                <a:tab pos="312420" algn="l"/>
              </a:tabLst>
            </a:pPr>
            <a:r>
              <a:rPr sz="2600" spc="-5" dirty="0">
                <a:latin typeface="Trebuchet MS"/>
                <a:cs typeface="Trebuchet MS"/>
              </a:rPr>
              <a:t>Halogens react with metals to form metal  halides. For example, bromine </a:t>
            </a:r>
            <a:r>
              <a:rPr sz="2600" dirty="0">
                <a:latin typeface="Trebuchet MS"/>
                <a:cs typeface="Trebuchet MS"/>
              </a:rPr>
              <a:t>reacts </a:t>
            </a:r>
            <a:r>
              <a:rPr sz="2600" spc="-5" dirty="0">
                <a:latin typeface="Trebuchet MS"/>
                <a:cs typeface="Trebuchet MS"/>
              </a:rPr>
              <a:t>with  magnesium to </a:t>
            </a:r>
            <a:r>
              <a:rPr sz="2600" dirty="0">
                <a:latin typeface="Trebuchet MS"/>
                <a:cs typeface="Trebuchet MS"/>
              </a:rPr>
              <a:t>give </a:t>
            </a:r>
            <a:r>
              <a:rPr sz="2600" spc="-5" dirty="0">
                <a:latin typeface="Trebuchet MS"/>
                <a:cs typeface="Trebuchet MS"/>
              </a:rPr>
              <a:t>magnesium bromide.  Mg </a:t>
            </a:r>
            <a:r>
              <a:rPr sz="2600" dirty="0">
                <a:latin typeface="Trebuchet MS"/>
                <a:cs typeface="Trebuchet MS"/>
              </a:rPr>
              <a:t>( s ) + </a:t>
            </a:r>
            <a:r>
              <a:rPr sz="2600" spc="5" dirty="0">
                <a:latin typeface="Trebuchet MS"/>
                <a:cs typeface="Trebuchet MS"/>
              </a:rPr>
              <a:t>Br</a:t>
            </a:r>
            <a:r>
              <a:rPr sz="2550" spc="7" baseline="-21241" dirty="0">
                <a:latin typeface="Trebuchet MS"/>
                <a:cs typeface="Trebuchet MS"/>
              </a:rPr>
              <a:t>2 </a:t>
            </a:r>
            <a:r>
              <a:rPr sz="2600" dirty="0">
                <a:latin typeface="Trebuchet MS"/>
                <a:cs typeface="Trebuchet MS"/>
              </a:rPr>
              <a:t>( l ) </a:t>
            </a:r>
            <a:r>
              <a:rPr sz="2600" dirty="0">
                <a:latin typeface="Arial"/>
                <a:cs typeface="Arial"/>
              </a:rPr>
              <a:t>→ </a:t>
            </a:r>
            <a:r>
              <a:rPr sz="2600" dirty="0">
                <a:latin typeface="Trebuchet MS"/>
                <a:cs typeface="Trebuchet MS"/>
              </a:rPr>
              <a:t>MgBr</a:t>
            </a:r>
            <a:r>
              <a:rPr sz="2550" baseline="-21241" dirty="0">
                <a:latin typeface="Trebuchet MS"/>
                <a:cs typeface="Trebuchet MS"/>
              </a:rPr>
              <a:t>2 </a:t>
            </a:r>
            <a:r>
              <a:rPr sz="2600" dirty="0">
                <a:latin typeface="Trebuchet MS"/>
                <a:cs typeface="Trebuchet MS"/>
              </a:rPr>
              <a:t>( s</a:t>
            </a:r>
            <a:r>
              <a:rPr sz="2600" spc="-475" dirty="0">
                <a:latin typeface="Trebuchet MS"/>
                <a:cs typeface="Trebuchet MS"/>
              </a:rPr>
              <a:t> </a:t>
            </a:r>
            <a:r>
              <a:rPr sz="2600" dirty="0">
                <a:latin typeface="Trebuchet MS"/>
                <a:cs typeface="Trebuchet MS"/>
              </a:rPr>
              <a:t>)</a:t>
            </a:r>
            <a:endParaRPr sz="2600">
              <a:latin typeface="Trebuchet MS"/>
              <a:cs typeface="Trebuchet MS"/>
            </a:endParaRPr>
          </a:p>
          <a:p>
            <a:pPr marL="311785" marR="30480" indent="-274320">
              <a:lnSpc>
                <a:spcPct val="100000"/>
              </a:lnSpc>
              <a:spcBef>
                <a:spcPts val="600"/>
              </a:spcBef>
              <a:buClr>
                <a:srgbClr val="B03E9A"/>
              </a:buClr>
              <a:buSzPct val="73076"/>
              <a:buFont typeface="Wingdings 2"/>
              <a:buChar char=""/>
              <a:tabLst>
                <a:tab pos="312420" algn="l"/>
              </a:tabLst>
            </a:pPr>
            <a:r>
              <a:rPr sz="2600" dirty="0">
                <a:latin typeface="Trebuchet MS"/>
                <a:cs typeface="Trebuchet MS"/>
              </a:rPr>
              <a:t>The </a:t>
            </a:r>
            <a:r>
              <a:rPr sz="2600" spc="-5" dirty="0">
                <a:latin typeface="Trebuchet MS"/>
                <a:cs typeface="Trebuchet MS"/>
              </a:rPr>
              <a:t>ionic character of the halides decreases  in the order </a:t>
            </a:r>
            <a:r>
              <a:rPr sz="2600" dirty="0">
                <a:latin typeface="Trebuchet MS"/>
                <a:cs typeface="Trebuchet MS"/>
              </a:rPr>
              <a:t>MF &gt; </a:t>
            </a:r>
            <a:r>
              <a:rPr sz="2600" spc="-5" dirty="0">
                <a:latin typeface="Trebuchet MS"/>
                <a:cs typeface="Trebuchet MS"/>
              </a:rPr>
              <a:t>MCl </a:t>
            </a:r>
            <a:r>
              <a:rPr sz="2600" dirty="0">
                <a:latin typeface="Trebuchet MS"/>
                <a:cs typeface="Trebuchet MS"/>
              </a:rPr>
              <a:t>&gt; MBr &gt;</a:t>
            </a:r>
            <a:r>
              <a:rPr sz="2600" spc="5" dirty="0">
                <a:latin typeface="Trebuchet MS"/>
                <a:cs typeface="Trebuchet MS"/>
              </a:rPr>
              <a:t> </a:t>
            </a:r>
            <a:r>
              <a:rPr sz="2600" spc="-5" dirty="0">
                <a:latin typeface="Trebuchet MS"/>
                <a:cs typeface="Trebuchet MS"/>
              </a:rPr>
              <a:t>MI</a:t>
            </a:r>
            <a:endParaRPr sz="2600">
              <a:latin typeface="Trebuchet MS"/>
              <a:cs typeface="Trebuchet M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6166281"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3766"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4968113" y="1057402"/>
            <a:ext cx="132841"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281295" y="1057275"/>
            <a:ext cx="101853" cy="1005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01103" y="1057275"/>
            <a:ext cx="101803" cy="10058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560440" y="1053719"/>
            <a:ext cx="176402" cy="25031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186304" y="1053719"/>
            <a:ext cx="176402" cy="25031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452996" y="1006221"/>
            <a:ext cx="252095" cy="350520"/>
          </a:xfrm>
          <a:custGeom>
            <a:avLst/>
            <a:gdLst/>
            <a:ahLst/>
            <a:cxnLst/>
            <a:rect l="l" t="t" r="r" b="b"/>
            <a:pathLst>
              <a:path w="252095" h="350519">
                <a:moveTo>
                  <a:pt x="0" y="0"/>
                </a:moveTo>
                <a:lnTo>
                  <a:pt x="29463" y="0"/>
                </a:lnTo>
                <a:lnTo>
                  <a:pt x="192658" y="208533"/>
                </a:lnTo>
                <a:lnTo>
                  <a:pt x="192658" y="0"/>
                </a:lnTo>
                <a:lnTo>
                  <a:pt x="251586" y="0"/>
                </a:lnTo>
                <a:lnTo>
                  <a:pt x="251586" y="350265"/>
                </a:lnTo>
                <a:lnTo>
                  <a:pt x="226695"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6178677"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4577715" y="1006221"/>
            <a:ext cx="294005" cy="346075"/>
          </a:xfrm>
          <a:custGeom>
            <a:avLst/>
            <a:gdLst/>
            <a:ahLst/>
            <a:cxnLst/>
            <a:rect l="l" t="t" r="r" b="b"/>
            <a:pathLst>
              <a:path w="294004" h="346075">
                <a:moveTo>
                  <a:pt x="0" y="0"/>
                </a:moveTo>
                <a:lnTo>
                  <a:pt x="65150" y="0"/>
                </a:lnTo>
                <a:lnTo>
                  <a:pt x="146938" y="147446"/>
                </a:lnTo>
                <a:lnTo>
                  <a:pt x="229108" y="0"/>
                </a:lnTo>
                <a:lnTo>
                  <a:pt x="294005" y="0"/>
                </a:lnTo>
                <a:lnTo>
                  <a:pt x="177926" y="203834"/>
                </a:lnTo>
                <a:lnTo>
                  <a:pt x="177926" y="345566"/>
                </a:lnTo>
                <a:lnTo>
                  <a:pt x="116586" y="345566"/>
                </a:lnTo>
                <a:lnTo>
                  <a:pt x="116586" y="203834"/>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281296" y="1006221"/>
            <a:ext cx="259715" cy="346075"/>
          </a:xfrm>
          <a:custGeom>
            <a:avLst/>
            <a:gdLst/>
            <a:ahLst/>
            <a:cxnLst/>
            <a:rect l="l" t="t" r="r" b="b"/>
            <a:pathLst>
              <a:path w="259714" h="346075">
                <a:moveTo>
                  <a:pt x="0" y="0"/>
                </a:moveTo>
                <a:lnTo>
                  <a:pt x="61340" y="0"/>
                </a:lnTo>
                <a:lnTo>
                  <a:pt x="61340" y="135381"/>
                </a:lnTo>
                <a:lnTo>
                  <a:pt x="198754" y="135381"/>
                </a:lnTo>
                <a:lnTo>
                  <a:pt x="198754" y="0"/>
                </a:lnTo>
                <a:lnTo>
                  <a:pt x="259461" y="0"/>
                </a:lnTo>
                <a:lnTo>
                  <a:pt x="259461" y="345566"/>
                </a:lnTo>
                <a:lnTo>
                  <a:pt x="198754" y="345566"/>
                </a:lnTo>
                <a:lnTo>
                  <a:pt x="198754" y="189864"/>
                </a:lnTo>
                <a:lnTo>
                  <a:pt x="61340" y="189864"/>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3804284" y="1006221"/>
            <a:ext cx="259715" cy="346075"/>
          </a:xfrm>
          <a:custGeom>
            <a:avLst/>
            <a:gdLst/>
            <a:ahLst/>
            <a:cxnLst/>
            <a:rect l="l" t="t" r="r" b="b"/>
            <a:pathLst>
              <a:path w="259714" h="346075">
                <a:moveTo>
                  <a:pt x="0" y="0"/>
                </a:moveTo>
                <a:lnTo>
                  <a:pt x="61340" y="0"/>
                </a:lnTo>
                <a:lnTo>
                  <a:pt x="61340" y="135381"/>
                </a:lnTo>
                <a:lnTo>
                  <a:pt x="198754" y="135381"/>
                </a:lnTo>
                <a:lnTo>
                  <a:pt x="198754" y="0"/>
                </a:lnTo>
                <a:lnTo>
                  <a:pt x="259461" y="0"/>
                </a:lnTo>
                <a:lnTo>
                  <a:pt x="259461" y="345566"/>
                </a:lnTo>
                <a:lnTo>
                  <a:pt x="198754" y="345566"/>
                </a:lnTo>
                <a:lnTo>
                  <a:pt x="198754" y="189864"/>
                </a:lnTo>
                <a:lnTo>
                  <a:pt x="61340" y="189864"/>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3477895"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375659"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913507" y="1006221"/>
            <a:ext cx="424815" cy="350520"/>
          </a:xfrm>
          <a:custGeom>
            <a:avLst/>
            <a:gdLst/>
            <a:ahLst/>
            <a:cxnLst/>
            <a:rect l="l" t="t" r="r" b="b"/>
            <a:pathLst>
              <a:path w="424814" h="350519">
                <a:moveTo>
                  <a:pt x="0" y="0"/>
                </a:moveTo>
                <a:lnTo>
                  <a:pt x="64007" y="0"/>
                </a:lnTo>
                <a:lnTo>
                  <a:pt x="128778" y="208533"/>
                </a:lnTo>
                <a:lnTo>
                  <a:pt x="198881" y="0"/>
                </a:lnTo>
                <a:lnTo>
                  <a:pt x="225806" y="0"/>
                </a:lnTo>
                <a:lnTo>
                  <a:pt x="296037" y="208533"/>
                </a:lnTo>
                <a:lnTo>
                  <a:pt x="360680" y="0"/>
                </a:lnTo>
                <a:lnTo>
                  <a:pt x="424688" y="0"/>
                </a:lnTo>
                <a:lnTo>
                  <a:pt x="312800" y="350265"/>
                </a:lnTo>
                <a:lnTo>
                  <a:pt x="287528" y="350265"/>
                </a:lnTo>
                <a:lnTo>
                  <a:pt x="212090" y="132333"/>
                </a:lnTo>
                <a:lnTo>
                  <a:pt x="138684" y="350265"/>
                </a:lnTo>
                <a:lnTo>
                  <a:pt x="113537" y="350265"/>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479929" y="1006221"/>
            <a:ext cx="252095" cy="350520"/>
          </a:xfrm>
          <a:custGeom>
            <a:avLst/>
            <a:gdLst/>
            <a:ahLst/>
            <a:cxnLst/>
            <a:rect l="l" t="t" r="r" b="b"/>
            <a:pathLst>
              <a:path w="252094"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2007107"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167957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833958" y="1006221"/>
            <a:ext cx="220979" cy="346075"/>
          </a:xfrm>
          <a:custGeom>
            <a:avLst/>
            <a:gdLst/>
            <a:ahLst/>
            <a:cxnLst/>
            <a:rect l="l" t="t" r="r" b="b"/>
            <a:pathLst>
              <a:path w="220980"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4907660" y="1003808"/>
            <a:ext cx="256540" cy="347980"/>
          </a:xfrm>
          <a:custGeom>
            <a:avLst/>
            <a:gdLst/>
            <a:ahLst/>
            <a:cxnLst/>
            <a:rect l="l" t="t" r="r" b="b"/>
            <a:pathLst>
              <a:path w="256539" h="347980">
                <a:moveTo>
                  <a:pt x="92201" y="0"/>
                </a:moveTo>
                <a:lnTo>
                  <a:pt x="159845" y="11064"/>
                </a:lnTo>
                <a:lnTo>
                  <a:pt x="211962" y="44322"/>
                </a:lnTo>
                <a:lnTo>
                  <a:pt x="245110" y="95758"/>
                </a:lnTo>
                <a:lnTo>
                  <a:pt x="256159" y="161670"/>
                </a:lnTo>
                <a:lnTo>
                  <a:pt x="251173" y="218598"/>
                </a:lnTo>
                <a:lnTo>
                  <a:pt x="236215" y="265175"/>
                </a:lnTo>
                <a:lnTo>
                  <a:pt x="211280" y="301402"/>
                </a:lnTo>
                <a:lnTo>
                  <a:pt x="176365" y="327279"/>
                </a:lnTo>
                <a:lnTo>
                  <a:pt x="131466" y="342804"/>
                </a:lnTo>
                <a:lnTo>
                  <a:pt x="76580"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5218557"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8"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38302"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1074077" y="1001522"/>
            <a:ext cx="304165" cy="350520"/>
          </a:xfrm>
          <a:custGeom>
            <a:avLst/>
            <a:gdLst/>
            <a:ahLst/>
            <a:cxnLst/>
            <a:rect l="l" t="t" r="r" b="b"/>
            <a:pathLst>
              <a:path w="304165" h="350519">
                <a:moveTo>
                  <a:pt x="137756" y="0"/>
                </a:moveTo>
                <a:lnTo>
                  <a:pt x="164655" y="0"/>
                </a:lnTo>
                <a:lnTo>
                  <a:pt x="303618" y="350265"/>
                </a:lnTo>
                <a:lnTo>
                  <a:pt x="235927"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837554" y="1000252"/>
            <a:ext cx="287020" cy="357505"/>
          </a:xfrm>
          <a:custGeom>
            <a:avLst/>
            <a:gdLst/>
            <a:ahLst/>
            <a:cxnLst/>
            <a:rect l="l" t="t" r="r" b="b"/>
            <a:pathLst>
              <a:path w="287020" h="357505">
                <a:moveTo>
                  <a:pt x="175006" y="0"/>
                </a:moveTo>
                <a:lnTo>
                  <a:pt x="202340" y="2139"/>
                </a:lnTo>
                <a:lnTo>
                  <a:pt x="227568" y="8540"/>
                </a:lnTo>
                <a:lnTo>
                  <a:pt x="250676" y="19180"/>
                </a:lnTo>
                <a:lnTo>
                  <a:pt x="271653" y="34036"/>
                </a:lnTo>
                <a:lnTo>
                  <a:pt x="245999" y="83312"/>
                </a:lnTo>
                <a:lnTo>
                  <a:pt x="239831" y="78476"/>
                </a:lnTo>
                <a:lnTo>
                  <a:pt x="232187" y="73675"/>
                </a:lnTo>
                <a:lnTo>
                  <a:pt x="191420" y="56991"/>
                </a:lnTo>
                <a:lnTo>
                  <a:pt x="173609" y="54610"/>
                </a:lnTo>
                <a:lnTo>
                  <a:pt x="149437" y="56757"/>
                </a:lnTo>
                <a:lnTo>
                  <a:pt x="109190" y="74005"/>
                </a:lnTo>
                <a:lnTo>
                  <a:pt x="80182" y="107870"/>
                </a:lnTo>
                <a:lnTo>
                  <a:pt x="65462" y="154162"/>
                </a:lnTo>
                <a:lnTo>
                  <a:pt x="63627" y="181737"/>
                </a:lnTo>
                <a:lnTo>
                  <a:pt x="65436" y="207902"/>
                </a:lnTo>
                <a:lnTo>
                  <a:pt x="79914" y="251995"/>
                </a:lnTo>
                <a:lnTo>
                  <a:pt x="108295" y="284356"/>
                </a:lnTo>
                <a:lnTo>
                  <a:pt x="147625" y="300843"/>
                </a:lnTo>
                <a:lnTo>
                  <a:pt x="171196" y="302895"/>
                </a:lnTo>
                <a:lnTo>
                  <a:pt x="186862" y="301775"/>
                </a:lnTo>
                <a:lnTo>
                  <a:pt x="225171" y="284988"/>
                </a:lnTo>
                <a:lnTo>
                  <a:pt x="225171" y="217043"/>
                </a:lnTo>
                <a:lnTo>
                  <a:pt x="177292" y="217043"/>
                </a:lnTo>
                <a:lnTo>
                  <a:pt x="177292" y="164719"/>
                </a:lnTo>
                <a:lnTo>
                  <a:pt x="286512" y="164719"/>
                </a:lnTo>
                <a:lnTo>
                  <a:pt x="286512" y="319405"/>
                </a:lnTo>
                <a:lnTo>
                  <a:pt x="246578" y="341872"/>
                </a:lnTo>
                <a:lnTo>
                  <a:pt x="195611" y="354885"/>
                </a:lnTo>
                <a:lnTo>
                  <a:pt x="161290"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6"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1398142"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5497703" y="1000125"/>
            <a:ext cx="302260" cy="357505"/>
          </a:xfrm>
          <a:custGeom>
            <a:avLst/>
            <a:gdLst/>
            <a:ahLst/>
            <a:cxnLst/>
            <a:rect l="l" t="t" r="r" b="b"/>
            <a:pathLst>
              <a:path w="302260" h="357505">
                <a:moveTo>
                  <a:pt x="148589"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2123567"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9" name="object 29"/>
          <p:cNvSpPr txBox="1"/>
          <p:nvPr/>
        </p:nvSpPr>
        <p:spPr>
          <a:xfrm>
            <a:off x="535940" y="1632331"/>
            <a:ext cx="6985634" cy="2480310"/>
          </a:xfrm>
          <a:prstGeom prst="rect">
            <a:avLst/>
          </a:prstGeom>
        </p:spPr>
        <p:txBody>
          <a:bodyPr vert="horz" wrap="square" lIns="0" tIns="13335" rIns="0" bIns="0" rtlCol="0">
            <a:spAutoFit/>
          </a:bodyPr>
          <a:lstStyle/>
          <a:p>
            <a:pPr marL="286385" marR="5080" indent="-274320">
              <a:lnSpc>
                <a:spcPct val="100000"/>
              </a:lnSpc>
              <a:spcBef>
                <a:spcPts val="105"/>
              </a:spcBef>
              <a:buClr>
                <a:srgbClr val="B03E9A"/>
              </a:buClr>
              <a:buSzPct val="73076"/>
              <a:buFont typeface="Wingdings 2"/>
              <a:buChar char=""/>
              <a:tabLst>
                <a:tab pos="287020" algn="l"/>
              </a:tabLst>
            </a:pPr>
            <a:r>
              <a:rPr sz="2600" spc="-15" dirty="0">
                <a:latin typeface="Trebuchet MS"/>
                <a:cs typeface="Trebuchet MS"/>
              </a:rPr>
              <a:t>Reactivity </a:t>
            </a:r>
            <a:r>
              <a:rPr sz="2600" spc="-5" dirty="0">
                <a:latin typeface="Trebuchet MS"/>
                <a:cs typeface="Trebuchet MS"/>
              </a:rPr>
              <a:t>towards hydrogen: </a:t>
            </a:r>
            <a:r>
              <a:rPr sz="2600" dirty="0">
                <a:latin typeface="Trebuchet MS"/>
                <a:cs typeface="Trebuchet MS"/>
              </a:rPr>
              <a:t>They </a:t>
            </a:r>
            <a:r>
              <a:rPr sz="2600" spc="-5" dirty="0">
                <a:latin typeface="Trebuchet MS"/>
                <a:cs typeface="Trebuchet MS"/>
              </a:rPr>
              <a:t>all react  with hydrogen to </a:t>
            </a:r>
            <a:r>
              <a:rPr sz="2600" dirty="0">
                <a:latin typeface="Trebuchet MS"/>
                <a:cs typeface="Trebuchet MS"/>
              </a:rPr>
              <a:t>give </a:t>
            </a:r>
            <a:r>
              <a:rPr sz="2600" spc="-5" dirty="0">
                <a:latin typeface="Trebuchet MS"/>
                <a:cs typeface="Trebuchet MS"/>
              </a:rPr>
              <a:t>hydrogen halides but  affinity for hydrogen decreases from fluorine  to iodine. Hydrogen halides dissolve in water  to form hydrohalic</a:t>
            </a:r>
            <a:r>
              <a:rPr sz="2600" spc="25" dirty="0">
                <a:latin typeface="Trebuchet MS"/>
                <a:cs typeface="Trebuchet MS"/>
              </a:rPr>
              <a:t> </a:t>
            </a:r>
            <a:r>
              <a:rPr sz="2600" spc="-5" dirty="0">
                <a:latin typeface="Trebuchet MS"/>
                <a:cs typeface="Trebuchet MS"/>
              </a:rPr>
              <a:t>acids</a:t>
            </a:r>
            <a:endParaRPr sz="2600">
              <a:latin typeface="Trebuchet MS"/>
              <a:cs typeface="Trebuchet MS"/>
            </a:endParaRPr>
          </a:p>
          <a:p>
            <a:pPr marL="12700">
              <a:lnSpc>
                <a:spcPct val="100000"/>
              </a:lnSpc>
              <a:spcBef>
                <a:spcPts val="600"/>
              </a:spcBef>
            </a:pPr>
            <a:r>
              <a:rPr sz="2600" dirty="0">
                <a:latin typeface="Trebuchet MS"/>
                <a:cs typeface="Trebuchet MS"/>
              </a:rPr>
              <a:t>.</a:t>
            </a:r>
            <a:endParaRPr sz="2600">
              <a:latin typeface="Trebuchet MS"/>
              <a:cs typeface="Trebuchet M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7003465" cy="36347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455916" y="1277492"/>
            <a:ext cx="86741" cy="8699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376546"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183766"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6" name="object 6"/>
          <p:cNvSpPr/>
          <p:nvPr/>
        </p:nvSpPr>
        <p:spPr>
          <a:xfrm>
            <a:off x="7455916" y="1086485"/>
            <a:ext cx="86741" cy="8686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63540" y="1057402"/>
            <a:ext cx="132842" cy="24079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670171" y="1057275"/>
            <a:ext cx="101853" cy="10058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01103" y="1057275"/>
            <a:ext cx="101803" cy="10058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650357" y="1053719"/>
            <a:ext cx="176402" cy="250316"/>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3606672" y="1053719"/>
            <a:ext cx="176402" cy="250316"/>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7128129" y="1006221"/>
            <a:ext cx="252095" cy="350520"/>
          </a:xfrm>
          <a:custGeom>
            <a:avLst/>
            <a:gdLst/>
            <a:ahLst/>
            <a:cxnLst/>
            <a:rect l="l" t="t" r="r" b="b"/>
            <a:pathLst>
              <a:path w="252095" h="350519">
                <a:moveTo>
                  <a:pt x="0" y="0"/>
                </a:moveTo>
                <a:lnTo>
                  <a:pt x="29464" y="0"/>
                </a:lnTo>
                <a:lnTo>
                  <a:pt x="192659" y="208533"/>
                </a:lnTo>
                <a:lnTo>
                  <a:pt x="192659" y="0"/>
                </a:lnTo>
                <a:lnTo>
                  <a:pt x="251587" y="0"/>
                </a:lnTo>
                <a:lnTo>
                  <a:pt x="251587" y="350265"/>
                </a:lnTo>
                <a:lnTo>
                  <a:pt x="226695"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6853808" y="1006221"/>
            <a:ext cx="220979" cy="346075"/>
          </a:xfrm>
          <a:custGeom>
            <a:avLst/>
            <a:gdLst/>
            <a:ahLst/>
            <a:cxnLst/>
            <a:rect l="l" t="t" r="r" b="b"/>
            <a:pathLst>
              <a:path w="220979"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6199251" y="1006221"/>
            <a:ext cx="294005" cy="346075"/>
          </a:xfrm>
          <a:custGeom>
            <a:avLst/>
            <a:gdLst/>
            <a:ahLst/>
            <a:cxnLst/>
            <a:rect l="l" t="t" r="r" b="b"/>
            <a:pathLst>
              <a:path w="294004" h="346075">
                <a:moveTo>
                  <a:pt x="0" y="0"/>
                </a:moveTo>
                <a:lnTo>
                  <a:pt x="65150" y="0"/>
                </a:lnTo>
                <a:lnTo>
                  <a:pt x="146938" y="147446"/>
                </a:lnTo>
                <a:lnTo>
                  <a:pt x="229108" y="0"/>
                </a:lnTo>
                <a:lnTo>
                  <a:pt x="294004" y="0"/>
                </a:lnTo>
                <a:lnTo>
                  <a:pt x="177926" y="203834"/>
                </a:lnTo>
                <a:lnTo>
                  <a:pt x="177926" y="345566"/>
                </a:lnTo>
                <a:lnTo>
                  <a:pt x="116586" y="345566"/>
                </a:lnTo>
                <a:lnTo>
                  <a:pt x="116586" y="203834"/>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866007" y="1006221"/>
            <a:ext cx="424815" cy="350520"/>
          </a:xfrm>
          <a:custGeom>
            <a:avLst/>
            <a:gdLst/>
            <a:ahLst/>
            <a:cxnLst/>
            <a:rect l="l" t="t" r="r" b="b"/>
            <a:pathLst>
              <a:path w="424814" h="350519">
                <a:moveTo>
                  <a:pt x="0" y="0"/>
                </a:moveTo>
                <a:lnTo>
                  <a:pt x="64007" y="0"/>
                </a:lnTo>
                <a:lnTo>
                  <a:pt x="128777" y="208533"/>
                </a:lnTo>
                <a:lnTo>
                  <a:pt x="198881" y="0"/>
                </a:lnTo>
                <a:lnTo>
                  <a:pt x="225805" y="0"/>
                </a:lnTo>
                <a:lnTo>
                  <a:pt x="296037" y="208533"/>
                </a:lnTo>
                <a:lnTo>
                  <a:pt x="360679" y="0"/>
                </a:lnTo>
                <a:lnTo>
                  <a:pt x="424688" y="0"/>
                </a:lnTo>
                <a:lnTo>
                  <a:pt x="312800" y="350265"/>
                </a:lnTo>
                <a:lnTo>
                  <a:pt x="287527" y="350265"/>
                </a:lnTo>
                <a:lnTo>
                  <a:pt x="212089" y="132333"/>
                </a:lnTo>
                <a:lnTo>
                  <a:pt x="138683" y="350265"/>
                </a:lnTo>
                <a:lnTo>
                  <a:pt x="113537" y="350265"/>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3263010" y="1006221"/>
            <a:ext cx="286385" cy="346075"/>
          </a:xfrm>
          <a:custGeom>
            <a:avLst/>
            <a:gdLst/>
            <a:ahLst/>
            <a:cxnLst/>
            <a:rect l="l" t="t" r="r" b="b"/>
            <a:pathLst>
              <a:path w="286385" h="346075">
                <a:moveTo>
                  <a:pt x="0" y="0"/>
                </a:moveTo>
                <a:lnTo>
                  <a:pt x="286130" y="0"/>
                </a:lnTo>
                <a:lnTo>
                  <a:pt x="286130"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835782" y="1006221"/>
            <a:ext cx="294005" cy="346075"/>
          </a:xfrm>
          <a:custGeom>
            <a:avLst/>
            <a:gdLst/>
            <a:ahLst/>
            <a:cxnLst/>
            <a:rect l="l" t="t" r="r" b="b"/>
            <a:pathLst>
              <a:path w="294005" h="346075">
                <a:moveTo>
                  <a:pt x="0" y="0"/>
                </a:moveTo>
                <a:lnTo>
                  <a:pt x="65150" y="0"/>
                </a:lnTo>
                <a:lnTo>
                  <a:pt x="146939" y="147446"/>
                </a:lnTo>
                <a:lnTo>
                  <a:pt x="229108" y="0"/>
                </a:lnTo>
                <a:lnTo>
                  <a:pt x="294005" y="0"/>
                </a:lnTo>
                <a:lnTo>
                  <a:pt x="177927" y="203834"/>
                </a:lnTo>
                <a:lnTo>
                  <a:pt x="177927" y="345566"/>
                </a:lnTo>
                <a:lnTo>
                  <a:pt x="116586" y="345566"/>
                </a:lnTo>
                <a:lnTo>
                  <a:pt x="116586" y="203834"/>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2543682"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441448"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2105786" y="1006221"/>
            <a:ext cx="298450" cy="350520"/>
          </a:xfrm>
          <a:custGeom>
            <a:avLst/>
            <a:gdLst/>
            <a:ahLst/>
            <a:cxnLst/>
            <a:rect l="l" t="t" r="r" b="b"/>
            <a:pathLst>
              <a:path w="298450" h="350519">
                <a:moveTo>
                  <a:pt x="0" y="0"/>
                </a:moveTo>
                <a:lnTo>
                  <a:pt x="67563" y="0"/>
                </a:lnTo>
                <a:lnTo>
                  <a:pt x="147446" y="233552"/>
                </a:lnTo>
                <a:lnTo>
                  <a:pt x="231901" y="0"/>
                </a:lnTo>
                <a:lnTo>
                  <a:pt x="297942" y="0"/>
                </a:lnTo>
                <a:lnTo>
                  <a:pt x="163068" y="350265"/>
                </a:lnTo>
                <a:lnTo>
                  <a:pt x="129286" y="350265"/>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2007107"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167957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833958" y="1006221"/>
            <a:ext cx="220979" cy="346075"/>
          </a:xfrm>
          <a:custGeom>
            <a:avLst/>
            <a:gdLst/>
            <a:ahLst/>
            <a:cxnLst/>
            <a:rect l="l" t="t" r="r" b="b"/>
            <a:pathLst>
              <a:path w="220980"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5909690" y="1005966"/>
            <a:ext cx="288290" cy="346075"/>
          </a:xfrm>
          <a:custGeom>
            <a:avLst/>
            <a:gdLst/>
            <a:ahLst/>
            <a:cxnLst/>
            <a:rect l="l" t="t" r="r" b="b"/>
            <a:pathLst>
              <a:path w="288289" h="346075">
                <a:moveTo>
                  <a:pt x="8255" y="0"/>
                </a:moveTo>
                <a:lnTo>
                  <a:pt x="70993" y="254"/>
                </a:lnTo>
                <a:lnTo>
                  <a:pt x="141097" y="116967"/>
                </a:lnTo>
                <a:lnTo>
                  <a:pt x="218186" y="254"/>
                </a:lnTo>
                <a:lnTo>
                  <a:pt x="282448" y="254"/>
                </a:lnTo>
                <a:lnTo>
                  <a:pt x="172974" y="167767"/>
                </a:lnTo>
                <a:lnTo>
                  <a:pt x="287782" y="345821"/>
                </a:lnTo>
                <a:lnTo>
                  <a:pt x="221107" y="345821"/>
                </a:lnTo>
                <a:lnTo>
                  <a:pt x="139446" y="221487"/>
                </a:lnTo>
                <a:lnTo>
                  <a:pt x="64008" y="345821"/>
                </a:lnTo>
                <a:lnTo>
                  <a:pt x="0" y="345821"/>
                </a:lnTo>
                <a:lnTo>
                  <a:pt x="103632" y="166750"/>
                </a:lnTo>
                <a:lnTo>
                  <a:pt x="8255"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4903089" y="1003808"/>
            <a:ext cx="256540" cy="347980"/>
          </a:xfrm>
          <a:custGeom>
            <a:avLst/>
            <a:gdLst/>
            <a:ahLst/>
            <a:cxnLst/>
            <a:rect l="l" t="t" r="r" b="b"/>
            <a:pathLst>
              <a:path w="256539" h="347980">
                <a:moveTo>
                  <a:pt x="92201" y="0"/>
                </a:moveTo>
                <a:lnTo>
                  <a:pt x="159845" y="11064"/>
                </a:lnTo>
                <a:lnTo>
                  <a:pt x="211962" y="44322"/>
                </a:lnTo>
                <a:lnTo>
                  <a:pt x="245110" y="95758"/>
                </a:lnTo>
                <a:lnTo>
                  <a:pt x="256159"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4607433"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9"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538302"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4266819" y="1001522"/>
            <a:ext cx="304165" cy="350520"/>
          </a:xfrm>
          <a:custGeom>
            <a:avLst/>
            <a:gdLst/>
            <a:ahLst/>
            <a:cxnLst/>
            <a:rect l="l" t="t" r="r" b="b"/>
            <a:pathLst>
              <a:path w="304164" h="350519">
                <a:moveTo>
                  <a:pt x="137794" y="0"/>
                </a:moveTo>
                <a:lnTo>
                  <a:pt x="164718" y="0"/>
                </a:lnTo>
                <a:lnTo>
                  <a:pt x="303656" y="350265"/>
                </a:lnTo>
                <a:lnTo>
                  <a:pt x="235965" y="350265"/>
                </a:lnTo>
                <a:lnTo>
                  <a:pt x="210692" y="280162"/>
                </a:lnTo>
                <a:lnTo>
                  <a:pt x="92328" y="280162"/>
                </a:lnTo>
                <a:lnTo>
                  <a:pt x="68198"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1074077" y="1001522"/>
            <a:ext cx="304165" cy="350520"/>
          </a:xfrm>
          <a:custGeom>
            <a:avLst/>
            <a:gdLst/>
            <a:ahLst/>
            <a:cxnLst/>
            <a:rect l="l" t="t" r="r" b="b"/>
            <a:pathLst>
              <a:path w="304165" h="350519">
                <a:moveTo>
                  <a:pt x="137756" y="0"/>
                </a:moveTo>
                <a:lnTo>
                  <a:pt x="164655" y="0"/>
                </a:lnTo>
                <a:lnTo>
                  <a:pt x="303618" y="350265"/>
                </a:lnTo>
                <a:lnTo>
                  <a:pt x="235927"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6512686" y="1000252"/>
            <a:ext cx="287020" cy="357505"/>
          </a:xfrm>
          <a:custGeom>
            <a:avLst/>
            <a:gdLst/>
            <a:ahLst/>
            <a:cxnLst/>
            <a:rect l="l" t="t" r="r" b="b"/>
            <a:pathLst>
              <a:path w="287020" h="357505">
                <a:moveTo>
                  <a:pt x="175006" y="0"/>
                </a:moveTo>
                <a:lnTo>
                  <a:pt x="202340" y="2139"/>
                </a:lnTo>
                <a:lnTo>
                  <a:pt x="227568" y="8540"/>
                </a:lnTo>
                <a:lnTo>
                  <a:pt x="250676" y="19180"/>
                </a:lnTo>
                <a:lnTo>
                  <a:pt x="271653" y="34036"/>
                </a:lnTo>
                <a:lnTo>
                  <a:pt x="245999" y="83312"/>
                </a:lnTo>
                <a:lnTo>
                  <a:pt x="239831" y="78476"/>
                </a:lnTo>
                <a:lnTo>
                  <a:pt x="232187" y="73675"/>
                </a:lnTo>
                <a:lnTo>
                  <a:pt x="191420" y="56991"/>
                </a:lnTo>
                <a:lnTo>
                  <a:pt x="173609" y="54610"/>
                </a:lnTo>
                <a:lnTo>
                  <a:pt x="149437" y="56757"/>
                </a:lnTo>
                <a:lnTo>
                  <a:pt x="109190" y="74005"/>
                </a:lnTo>
                <a:lnTo>
                  <a:pt x="80182" y="107870"/>
                </a:lnTo>
                <a:lnTo>
                  <a:pt x="65462" y="154162"/>
                </a:lnTo>
                <a:lnTo>
                  <a:pt x="63627" y="181737"/>
                </a:lnTo>
                <a:lnTo>
                  <a:pt x="65436" y="207902"/>
                </a:lnTo>
                <a:lnTo>
                  <a:pt x="79914" y="251995"/>
                </a:lnTo>
                <a:lnTo>
                  <a:pt x="108295" y="284356"/>
                </a:lnTo>
                <a:lnTo>
                  <a:pt x="147625" y="300843"/>
                </a:lnTo>
                <a:lnTo>
                  <a:pt x="171196" y="302895"/>
                </a:lnTo>
                <a:lnTo>
                  <a:pt x="186862" y="301775"/>
                </a:lnTo>
                <a:lnTo>
                  <a:pt x="225171" y="284988"/>
                </a:lnTo>
                <a:lnTo>
                  <a:pt x="225171" y="217043"/>
                </a:lnTo>
                <a:lnTo>
                  <a:pt x="177292" y="217043"/>
                </a:lnTo>
                <a:lnTo>
                  <a:pt x="177292" y="164719"/>
                </a:lnTo>
                <a:lnTo>
                  <a:pt x="286512" y="164719"/>
                </a:lnTo>
                <a:lnTo>
                  <a:pt x="286512" y="319405"/>
                </a:lnTo>
                <a:lnTo>
                  <a:pt x="246578" y="341872"/>
                </a:lnTo>
                <a:lnTo>
                  <a:pt x="195611" y="354885"/>
                </a:lnTo>
                <a:lnTo>
                  <a:pt x="161290"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6"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5197475"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1398142"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5587619"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3543934"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5" name="object 35"/>
          <p:cNvSpPr txBox="1"/>
          <p:nvPr/>
        </p:nvSpPr>
        <p:spPr>
          <a:xfrm>
            <a:off x="510540" y="1632331"/>
            <a:ext cx="7107555" cy="2800350"/>
          </a:xfrm>
          <a:prstGeom prst="rect">
            <a:avLst/>
          </a:prstGeom>
        </p:spPr>
        <p:txBody>
          <a:bodyPr vert="horz" wrap="square" lIns="0" tIns="13335" rIns="0" bIns="0" rtlCol="0">
            <a:spAutoFit/>
          </a:bodyPr>
          <a:lstStyle/>
          <a:p>
            <a:pPr marL="311785" marR="30480" indent="-274320">
              <a:lnSpc>
                <a:spcPct val="100000"/>
              </a:lnSpc>
              <a:spcBef>
                <a:spcPts val="105"/>
              </a:spcBef>
              <a:buClr>
                <a:srgbClr val="B03E9A"/>
              </a:buClr>
              <a:buSzPct val="73076"/>
              <a:buFont typeface="Wingdings 2"/>
              <a:buChar char=""/>
              <a:tabLst>
                <a:tab pos="312420" algn="l"/>
              </a:tabLst>
            </a:pPr>
            <a:r>
              <a:rPr sz="2600" spc="-5" dirty="0">
                <a:latin typeface="Trebuchet MS"/>
                <a:cs typeface="Trebuchet MS"/>
              </a:rPr>
              <a:t>Halogens form </a:t>
            </a:r>
            <a:r>
              <a:rPr sz="2600" dirty="0">
                <a:latin typeface="Trebuchet MS"/>
                <a:cs typeface="Trebuchet MS"/>
              </a:rPr>
              <a:t>many oxides </a:t>
            </a:r>
            <a:r>
              <a:rPr sz="2600" spc="-5" dirty="0">
                <a:latin typeface="Trebuchet MS"/>
                <a:cs typeface="Trebuchet MS"/>
              </a:rPr>
              <a:t>with </a:t>
            </a:r>
            <a:r>
              <a:rPr sz="2600" dirty="0">
                <a:latin typeface="Trebuchet MS"/>
                <a:cs typeface="Trebuchet MS"/>
              </a:rPr>
              <a:t>oxygen </a:t>
            </a:r>
            <a:r>
              <a:rPr sz="2600" spc="-5" dirty="0">
                <a:latin typeface="Trebuchet MS"/>
                <a:cs typeface="Trebuchet MS"/>
              </a:rPr>
              <a:t>but  most </a:t>
            </a:r>
            <a:r>
              <a:rPr sz="2600" spc="-10" dirty="0">
                <a:latin typeface="Trebuchet MS"/>
                <a:cs typeface="Trebuchet MS"/>
              </a:rPr>
              <a:t>of </a:t>
            </a:r>
            <a:r>
              <a:rPr sz="2600" spc="-5" dirty="0">
                <a:latin typeface="Trebuchet MS"/>
                <a:cs typeface="Trebuchet MS"/>
              </a:rPr>
              <a:t>them are </a:t>
            </a:r>
            <a:r>
              <a:rPr sz="2600" dirty="0">
                <a:latin typeface="Trebuchet MS"/>
                <a:cs typeface="Trebuchet MS"/>
              </a:rPr>
              <a:t>unstable. Fluorine forms  </a:t>
            </a:r>
            <a:r>
              <a:rPr sz="2600" spc="-5" dirty="0">
                <a:latin typeface="Trebuchet MS"/>
                <a:cs typeface="Trebuchet MS"/>
              </a:rPr>
              <a:t>two </a:t>
            </a:r>
            <a:r>
              <a:rPr sz="2600" dirty="0">
                <a:latin typeface="Trebuchet MS"/>
                <a:cs typeface="Trebuchet MS"/>
              </a:rPr>
              <a:t>oxides OF</a:t>
            </a:r>
            <a:r>
              <a:rPr sz="2550" baseline="-21241" dirty="0">
                <a:latin typeface="Trebuchet MS"/>
                <a:cs typeface="Trebuchet MS"/>
              </a:rPr>
              <a:t>2 </a:t>
            </a:r>
            <a:r>
              <a:rPr sz="2600" spc="-5" dirty="0">
                <a:latin typeface="Trebuchet MS"/>
                <a:cs typeface="Trebuchet MS"/>
              </a:rPr>
              <a:t>and </a:t>
            </a:r>
            <a:r>
              <a:rPr sz="2600" spc="5" dirty="0">
                <a:latin typeface="Trebuchet MS"/>
                <a:cs typeface="Trebuchet MS"/>
              </a:rPr>
              <a:t>O</a:t>
            </a:r>
            <a:r>
              <a:rPr sz="2550" spc="7" baseline="-21241" dirty="0">
                <a:latin typeface="Trebuchet MS"/>
                <a:cs typeface="Trebuchet MS"/>
              </a:rPr>
              <a:t>2</a:t>
            </a:r>
            <a:r>
              <a:rPr sz="2600" spc="5" dirty="0">
                <a:latin typeface="Trebuchet MS"/>
                <a:cs typeface="Trebuchet MS"/>
              </a:rPr>
              <a:t>F</a:t>
            </a:r>
            <a:r>
              <a:rPr sz="2550" spc="7" baseline="-21241" dirty="0">
                <a:latin typeface="Trebuchet MS"/>
                <a:cs typeface="Trebuchet MS"/>
              </a:rPr>
              <a:t>2</a:t>
            </a:r>
            <a:r>
              <a:rPr sz="2600" spc="5" dirty="0">
                <a:latin typeface="Trebuchet MS"/>
                <a:cs typeface="Trebuchet MS"/>
              </a:rPr>
              <a:t>. </a:t>
            </a:r>
            <a:r>
              <a:rPr sz="2600" spc="-55" dirty="0">
                <a:latin typeface="Trebuchet MS"/>
                <a:cs typeface="Trebuchet MS"/>
              </a:rPr>
              <a:t>However, </a:t>
            </a:r>
            <a:r>
              <a:rPr sz="2600" dirty="0">
                <a:latin typeface="Trebuchet MS"/>
                <a:cs typeface="Trebuchet MS"/>
              </a:rPr>
              <a:t>only </a:t>
            </a:r>
            <a:r>
              <a:rPr sz="2600" spc="5" dirty="0">
                <a:latin typeface="Trebuchet MS"/>
                <a:cs typeface="Trebuchet MS"/>
              </a:rPr>
              <a:t>OF</a:t>
            </a:r>
            <a:r>
              <a:rPr sz="2550" spc="7" baseline="-21241" dirty="0">
                <a:latin typeface="Trebuchet MS"/>
                <a:cs typeface="Trebuchet MS"/>
              </a:rPr>
              <a:t>2 </a:t>
            </a:r>
            <a:r>
              <a:rPr sz="1700" spc="5" dirty="0">
                <a:latin typeface="Trebuchet MS"/>
                <a:cs typeface="Trebuchet MS"/>
              </a:rPr>
              <a:t> </a:t>
            </a:r>
            <a:r>
              <a:rPr sz="2600" spc="-5" dirty="0">
                <a:latin typeface="Trebuchet MS"/>
                <a:cs typeface="Trebuchet MS"/>
              </a:rPr>
              <a:t>is thermally </a:t>
            </a:r>
            <a:r>
              <a:rPr sz="2600" dirty="0">
                <a:latin typeface="Trebuchet MS"/>
                <a:cs typeface="Trebuchet MS"/>
              </a:rPr>
              <a:t>stable </a:t>
            </a:r>
            <a:r>
              <a:rPr sz="2600" spc="-5" dirty="0">
                <a:latin typeface="Trebuchet MS"/>
                <a:cs typeface="Trebuchet MS"/>
              </a:rPr>
              <a:t>at 298 </a:t>
            </a:r>
            <a:r>
              <a:rPr sz="2600" dirty="0">
                <a:latin typeface="Trebuchet MS"/>
                <a:cs typeface="Trebuchet MS"/>
              </a:rPr>
              <a:t>K. These oxides</a:t>
            </a:r>
            <a:r>
              <a:rPr sz="2600" spc="-135" dirty="0">
                <a:latin typeface="Trebuchet MS"/>
                <a:cs typeface="Trebuchet MS"/>
              </a:rPr>
              <a:t> </a:t>
            </a:r>
            <a:r>
              <a:rPr sz="2600" spc="-5" dirty="0">
                <a:latin typeface="Trebuchet MS"/>
                <a:cs typeface="Trebuchet MS"/>
              </a:rPr>
              <a:t>are  essentially </a:t>
            </a:r>
            <a:r>
              <a:rPr sz="2600" dirty="0">
                <a:latin typeface="Trebuchet MS"/>
                <a:cs typeface="Trebuchet MS"/>
              </a:rPr>
              <a:t>oxygen </a:t>
            </a:r>
            <a:r>
              <a:rPr sz="2600" spc="-5" dirty="0">
                <a:latin typeface="Trebuchet MS"/>
                <a:cs typeface="Trebuchet MS"/>
              </a:rPr>
              <a:t>fluorides because </a:t>
            </a:r>
            <a:r>
              <a:rPr sz="2600" dirty="0">
                <a:latin typeface="Trebuchet MS"/>
                <a:cs typeface="Trebuchet MS"/>
              </a:rPr>
              <a:t>of </a:t>
            </a:r>
            <a:r>
              <a:rPr sz="2600" spc="-5" dirty="0">
                <a:latin typeface="Trebuchet MS"/>
                <a:cs typeface="Trebuchet MS"/>
              </a:rPr>
              <a:t>the  </a:t>
            </a:r>
            <a:r>
              <a:rPr sz="2600" dirty="0">
                <a:latin typeface="Trebuchet MS"/>
                <a:cs typeface="Trebuchet MS"/>
              </a:rPr>
              <a:t>higher </a:t>
            </a:r>
            <a:r>
              <a:rPr sz="2600" spc="-5" dirty="0">
                <a:latin typeface="Trebuchet MS"/>
                <a:cs typeface="Trebuchet MS"/>
              </a:rPr>
              <a:t>electronegativity </a:t>
            </a:r>
            <a:r>
              <a:rPr sz="2600" dirty="0">
                <a:latin typeface="Trebuchet MS"/>
                <a:cs typeface="Trebuchet MS"/>
              </a:rPr>
              <a:t>of </a:t>
            </a:r>
            <a:r>
              <a:rPr sz="2600" spc="-5" dirty="0">
                <a:latin typeface="Trebuchet MS"/>
                <a:cs typeface="Trebuchet MS"/>
              </a:rPr>
              <a:t>fluorine than  </a:t>
            </a:r>
            <a:r>
              <a:rPr sz="2600" dirty="0">
                <a:latin typeface="Trebuchet MS"/>
                <a:cs typeface="Trebuchet MS"/>
              </a:rPr>
              <a:t>oxygen. Both </a:t>
            </a:r>
            <a:r>
              <a:rPr sz="2600" spc="-5" dirty="0">
                <a:latin typeface="Trebuchet MS"/>
                <a:cs typeface="Trebuchet MS"/>
              </a:rPr>
              <a:t>are strong fluorinating</a:t>
            </a:r>
            <a:r>
              <a:rPr sz="2600" spc="-30" dirty="0">
                <a:latin typeface="Trebuchet MS"/>
                <a:cs typeface="Trebuchet MS"/>
              </a:rPr>
              <a:t> </a:t>
            </a:r>
            <a:r>
              <a:rPr sz="2600" spc="-5" dirty="0">
                <a:latin typeface="Trebuchet MS"/>
                <a:cs typeface="Trebuchet MS"/>
              </a:rPr>
              <a:t>agents</a:t>
            </a:r>
            <a:endParaRPr sz="2600">
              <a:latin typeface="Trebuchet MS"/>
              <a:cs typeface="Trebuchet M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1557959"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62328" y="1057402"/>
            <a:ext cx="132841" cy="24079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4593" y="1053719"/>
            <a:ext cx="176339" cy="25031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612772" y="1006221"/>
            <a:ext cx="220979" cy="346075"/>
          </a:xfrm>
          <a:custGeom>
            <a:avLst/>
            <a:gdLst/>
            <a:ahLst/>
            <a:cxnLst/>
            <a:rect l="l" t="t" r="r" b="b"/>
            <a:pathLst>
              <a:path w="220980" h="346075">
                <a:moveTo>
                  <a:pt x="0" y="0"/>
                </a:moveTo>
                <a:lnTo>
                  <a:pt x="220472" y="0"/>
                </a:lnTo>
                <a:lnTo>
                  <a:pt x="220472" y="54482"/>
                </a:lnTo>
                <a:lnTo>
                  <a:pt x="61340" y="54482"/>
                </a:lnTo>
                <a:lnTo>
                  <a:pt x="61340" y="135381"/>
                </a:lnTo>
                <a:lnTo>
                  <a:pt x="175514" y="135381"/>
                </a:lnTo>
                <a:lnTo>
                  <a:pt x="175514"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1168895" y="1006221"/>
            <a:ext cx="61594" cy="346075"/>
          </a:xfrm>
          <a:custGeom>
            <a:avLst/>
            <a:gdLst/>
            <a:ahLst/>
            <a:cxnLst/>
            <a:rect l="l" t="t" r="r" b="b"/>
            <a:pathLst>
              <a:path w="61594" h="346075">
                <a:moveTo>
                  <a:pt x="0" y="0"/>
                </a:moveTo>
                <a:lnTo>
                  <a:pt x="61328" y="0"/>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843953" y="1005966"/>
            <a:ext cx="288290" cy="346075"/>
          </a:xfrm>
          <a:custGeom>
            <a:avLst/>
            <a:gdLst/>
            <a:ahLst/>
            <a:cxnLst/>
            <a:rect l="l" t="t" r="r" b="b"/>
            <a:pathLst>
              <a:path w="288290" h="346075">
                <a:moveTo>
                  <a:pt x="8254" y="0"/>
                </a:moveTo>
                <a:lnTo>
                  <a:pt x="71005" y="254"/>
                </a:lnTo>
                <a:lnTo>
                  <a:pt x="141058" y="116967"/>
                </a:lnTo>
                <a:lnTo>
                  <a:pt x="218198" y="254"/>
                </a:lnTo>
                <a:lnTo>
                  <a:pt x="282359" y="254"/>
                </a:lnTo>
                <a:lnTo>
                  <a:pt x="172910" y="167767"/>
                </a:lnTo>
                <a:lnTo>
                  <a:pt x="287781" y="345821"/>
                </a:lnTo>
                <a:lnTo>
                  <a:pt x="221030" y="345821"/>
                </a:lnTo>
                <a:lnTo>
                  <a:pt x="139407" y="221487"/>
                </a:lnTo>
                <a:lnTo>
                  <a:pt x="63919" y="345821"/>
                </a:lnTo>
                <a:lnTo>
                  <a:pt x="0" y="345821"/>
                </a:lnTo>
                <a:lnTo>
                  <a:pt x="103555" y="166750"/>
                </a:lnTo>
                <a:lnTo>
                  <a:pt x="8254"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301877" y="1003808"/>
            <a:ext cx="256540" cy="347980"/>
          </a:xfrm>
          <a:custGeom>
            <a:avLst/>
            <a:gdLst/>
            <a:ahLst/>
            <a:cxnLst/>
            <a:rect l="l" t="t" r="r" b="b"/>
            <a:pathLst>
              <a:path w="256540" h="347980">
                <a:moveTo>
                  <a:pt x="92201" y="0"/>
                </a:moveTo>
                <a:lnTo>
                  <a:pt x="159845" y="11064"/>
                </a:lnTo>
                <a:lnTo>
                  <a:pt x="211962" y="44322"/>
                </a:lnTo>
                <a:lnTo>
                  <a:pt x="245109" y="95758"/>
                </a:lnTo>
                <a:lnTo>
                  <a:pt x="256159"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870582"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2179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1" name="object 11"/>
          <p:cNvSpPr txBox="1"/>
          <p:nvPr/>
        </p:nvSpPr>
        <p:spPr>
          <a:xfrm>
            <a:off x="510540" y="1592707"/>
            <a:ext cx="7100570" cy="4779010"/>
          </a:xfrm>
          <a:prstGeom prst="rect">
            <a:avLst/>
          </a:prstGeom>
        </p:spPr>
        <p:txBody>
          <a:bodyPr vert="horz" wrap="square" lIns="0" tIns="52705" rIns="0" bIns="0" rtlCol="0">
            <a:spAutoFit/>
          </a:bodyPr>
          <a:lstStyle/>
          <a:p>
            <a:pPr marL="311785" marR="30480" indent="-274320">
              <a:lnSpc>
                <a:spcPct val="90000"/>
              </a:lnSpc>
              <a:spcBef>
                <a:spcPts val="415"/>
              </a:spcBef>
              <a:buClr>
                <a:srgbClr val="B03E9A"/>
              </a:buClr>
              <a:buSzPct val="73076"/>
              <a:buFont typeface="Wingdings 2"/>
              <a:buChar char=""/>
              <a:tabLst>
                <a:tab pos="312420" algn="l"/>
              </a:tabLst>
            </a:pPr>
            <a:r>
              <a:rPr sz="2600" spc="-5" dirty="0">
                <a:latin typeface="Trebuchet MS"/>
                <a:cs typeface="Trebuchet MS"/>
              </a:rPr>
              <a:t>Chlorine, bromine </a:t>
            </a:r>
            <a:r>
              <a:rPr sz="2600" dirty="0">
                <a:latin typeface="Trebuchet MS"/>
                <a:cs typeface="Trebuchet MS"/>
              </a:rPr>
              <a:t>and </a:t>
            </a:r>
            <a:r>
              <a:rPr sz="2600" spc="-5" dirty="0">
                <a:latin typeface="Trebuchet MS"/>
                <a:cs typeface="Trebuchet MS"/>
              </a:rPr>
              <a:t>iodine form </a:t>
            </a:r>
            <a:r>
              <a:rPr sz="2600" dirty="0">
                <a:latin typeface="Trebuchet MS"/>
                <a:cs typeface="Trebuchet MS"/>
              </a:rPr>
              <a:t>oxides </a:t>
            </a:r>
            <a:r>
              <a:rPr sz="2600" spc="-5" dirty="0">
                <a:latin typeface="Trebuchet MS"/>
                <a:cs typeface="Trebuchet MS"/>
              </a:rPr>
              <a:t>in  which the </a:t>
            </a:r>
            <a:r>
              <a:rPr sz="2600" dirty="0">
                <a:latin typeface="Trebuchet MS"/>
                <a:cs typeface="Trebuchet MS"/>
              </a:rPr>
              <a:t>oxidation states of </a:t>
            </a:r>
            <a:r>
              <a:rPr sz="2600" spc="-5" dirty="0">
                <a:latin typeface="Trebuchet MS"/>
                <a:cs typeface="Trebuchet MS"/>
              </a:rPr>
              <a:t>these halogens  </a:t>
            </a:r>
            <a:r>
              <a:rPr sz="2600" dirty="0">
                <a:latin typeface="Trebuchet MS"/>
                <a:cs typeface="Trebuchet MS"/>
              </a:rPr>
              <a:t>range </a:t>
            </a:r>
            <a:r>
              <a:rPr sz="2600" spc="-5" dirty="0">
                <a:latin typeface="Trebuchet MS"/>
                <a:cs typeface="Trebuchet MS"/>
              </a:rPr>
              <a:t>from +1 to </a:t>
            </a:r>
            <a:r>
              <a:rPr sz="2600" dirty="0">
                <a:latin typeface="Trebuchet MS"/>
                <a:cs typeface="Trebuchet MS"/>
              </a:rPr>
              <a:t>+7. A </a:t>
            </a:r>
            <a:r>
              <a:rPr sz="2600" spc="-5" dirty="0">
                <a:latin typeface="Trebuchet MS"/>
                <a:cs typeface="Trebuchet MS"/>
              </a:rPr>
              <a:t>combination </a:t>
            </a:r>
            <a:r>
              <a:rPr sz="2600" dirty="0">
                <a:latin typeface="Trebuchet MS"/>
                <a:cs typeface="Trebuchet MS"/>
              </a:rPr>
              <a:t>of</a:t>
            </a:r>
            <a:r>
              <a:rPr sz="2600" spc="-300" dirty="0">
                <a:latin typeface="Trebuchet MS"/>
                <a:cs typeface="Trebuchet MS"/>
              </a:rPr>
              <a:t> </a:t>
            </a:r>
            <a:r>
              <a:rPr sz="2600" spc="-5" dirty="0">
                <a:latin typeface="Trebuchet MS"/>
                <a:cs typeface="Trebuchet MS"/>
              </a:rPr>
              <a:t>kinetic  and thermodynamic factors </a:t>
            </a:r>
            <a:r>
              <a:rPr sz="2600" dirty="0">
                <a:latin typeface="Trebuchet MS"/>
                <a:cs typeface="Trebuchet MS"/>
              </a:rPr>
              <a:t>lead </a:t>
            </a:r>
            <a:r>
              <a:rPr sz="2600" spc="-5" dirty="0">
                <a:latin typeface="Trebuchet MS"/>
                <a:cs typeface="Trebuchet MS"/>
              </a:rPr>
              <a:t>to the  generally decreasing order </a:t>
            </a:r>
            <a:r>
              <a:rPr sz="2600" dirty="0">
                <a:latin typeface="Trebuchet MS"/>
                <a:cs typeface="Trebuchet MS"/>
              </a:rPr>
              <a:t>of stability of  oxides formed </a:t>
            </a:r>
            <a:r>
              <a:rPr sz="2600" spc="-5" dirty="0">
                <a:latin typeface="Trebuchet MS"/>
                <a:cs typeface="Trebuchet MS"/>
              </a:rPr>
              <a:t>by halogens, </a:t>
            </a:r>
            <a:r>
              <a:rPr sz="2600" dirty="0">
                <a:latin typeface="Trebuchet MS"/>
                <a:cs typeface="Trebuchet MS"/>
              </a:rPr>
              <a:t>I &gt; Cl &gt; </a:t>
            </a:r>
            <a:r>
              <a:rPr sz="2600" spc="-120" dirty="0">
                <a:latin typeface="Trebuchet MS"/>
                <a:cs typeface="Trebuchet MS"/>
              </a:rPr>
              <a:t>Br. </a:t>
            </a:r>
            <a:r>
              <a:rPr sz="2600" dirty="0">
                <a:latin typeface="Trebuchet MS"/>
                <a:cs typeface="Trebuchet MS"/>
              </a:rPr>
              <a:t>The  higher oxides of </a:t>
            </a:r>
            <a:r>
              <a:rPr sz="2600" spc="-5" dirty="0">
                <a:latin typeface="Trebuchet MS"/>
                <a:cs typeface="Trebuchet MS"/>
              </a:rPr>
              <a:t>halogens tend to be more  </a:t>
            </a:r>
            <a:r>
              <a:rPr sz="2600" dirty="0">
                <a:latin typeface="Trebuchet MS"/>
                <a:cs typeface="Trebuchet MS"/>
              </a:rPr>
              <a:t>stable </a:t>
            </a:r>
            <a:r>
              <a:rPr sz="2600" spc="-5" dirty="0">
                <a:latin typeface="Trebuchet MS"/>
                <a:cs typeface="Trebuchet MS"/>
              </a:rPr>
              <a:t>than the lower</a:t>
            </a:r>
            <a:r>
              <a:rPr sz="2600" spc="-45" dirty="0">
                <a:latin typeface="Trebuchet MS"/>
                <a:cs typeface="Trebuchet MS"/>
              </a:rPr>
              <a:t> </a:t>
            </a:r>
            <a:r>
              <a:rPr sz="2600" dirty="0">
                <a:latin typeface="Trebuchet MS"/>
                <a:cs typeface="Trebuchet MS"/>
              </a:rPr>
              <a:t>ones.</a:t>
            </a:r>
            <a:endParaRPr sz="2600">
              <a:latin typeface="Trebuchet MS"/>
              <a:cs typeface="Trebuchet MS"/>
            </a:endParaRPr>
          </a:p>
          <a:p>
            <a:pPr marL="311785" marR="121285" indent="-274320">
              <a:lnSpc>
                <a:spcPct val="90000"/>
              </a:lnSpc>
              <a:spcBef>
                <a:spcPts val="600"/>
              </a:spcBef>
              <a:buClr>
                <a:srgbClr val="B03E9A"/>
              </a:buClr>
              <a:buSzPct val="73076"/>
              <a:buFont typeface="Wingdings 2"/>
              <a:buChar char=""/>
              <a:tabLst>
                <a:tab pos="312420" algn="l"/>
              </a:tabLst>
            </a:pPr>
            <a:r>
              <a:rPr sz="2600" spc="-5" dirty="0">
                <a:latin typeface="Trebuchet MS"/>
                <a:cs typeface="Trebuchet MS"/>
              </a:rPr>
              <a:t>Chlorine </a:t>
            </a:r>
            <a:r>
              <a:rPr sz="2600" dirty="0">
                <a:latin typeface="Trebuchet MS"/>
                <a:cs typeface="Trebuchet MS"/>
              </a:rPr>
              <a:t>oxides, Cl</a:t>
            </a:r>
            <a:r>
              <a:rPr sz="2550" baseline="-21241" dirty="0">
                <a:latin typeface="Trebuchet MS"/>
                <a:cs typeface="Trebuchet MS"/>
              </a:rPr>
              <a:t>2</a:t>
            </a:r>
            <a:r>
              <a:rPr sz="2600" dirty="0">
                <a:latin typeface="Trebuchet MS"/>
                <a:cs typeface="Trebuchet MS"/>
              </a:rPr>
              <a:t>O, ClO</a:t>
            </a:r>
            <a:r>
              <a:rPr sz="2550" baseline="-21241" dirty="0">
                <a:latin typeface="Trebuchet MS"/>
                <a:cs typeface="Trebuchet MS"/>
              </a:rPr>
              <a:t>2</a:t>
            </a:r>
            <a:r>
              <a:rPr sz="2600" dirty="0">
                <a:latin typeface="Trebuchet MS"/>
                <a:cs typeface="Trebuchet MS"/>
              </a:rPr>
              <a:t>, </a:t>
            </a:r>
            <a:r>
              <a:rPr sz="2600" spc="5" dirty="0">
                <a:latin typeface="Trebuchet MS"/>
                <a:cs typeface="Trebuchet MS"/>
              </a:rPr>
              <a:t>Cl</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6 </a:t>
            </a:r>
            <a:r>
              <a:rPr sz="2600" dirty="0">
                <a:latin typeface="Trebuchet MS"/>
                <a:cs typeface="Trebuchet MS"/>
              </a:rPr>
              <a:t>and </a:t>
            </a:r>
            <a:r>
              <a:rPr sz="2600" spc="5" dirty="0">
                <a:latin typeface="Trebuchet MS"/>
                <a:cs typeface="Trebuchet MS"/>
              </a:rPr>
              <a:t>Cl</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7 </a:t>
            </a:r>
            <a:r>
              <a:rPr sz="1700" spc="5" dirty="0">
                <a:latin typeface="Trebuchet MS"/>
                <a:cs typeface="Trebuchet MS"/>
              </a:rPr>
              <a:t> </a:t>
            </a:r>
            <a:r>
              <a:rPr sz="2600" spc="-5" dirty="0">
                <a:latin typeface="Trebuchet MS"/>
                <a:cs typeface="Trebuchet MS"/>
              </a:rPr>
              <a:t>are </a:t>
            </a:r>
            <a:r>
              <a:rPr sz="2600" dirty="0">
                <a:latin typeface="Trebuchet MS"/>
                <a:cs typeface="Trebuchet MS"/>
              </a:rPr>
              <a:t>highly </a:t>
            </a:r>
            <a:r>
              <a:rPr sz="2600" spc="-5" dirty="0">
                <a:latin typeface="Trebuchet MS"/>
                <a:cs typeface="Trebuchet MS"/>
              </a:rPr>
              <a:t>reactive </a:t>
            </a:r>
            <a:r>
              <a:rPr sz="2600" dirty="0">
                <a:latin typeface="Trebuchet MS"/>
                <a:cs typeface="Trebuchet MS"/>
              </a:rPr>
              <a:t>oxidising </a:t>
            </a:r>
            <a:r>
              <a:rPr sz="2600" spc="-5" dirty="0">
                <a:latin typeface="Trebuchet MS"/>
                <a:cs typeface="Trebuchet MS"/>
              </a:rPr>
              <a:t>agents and tend  to explode. </a:t>
            </a:r>
            <a:r>
              <a:rPr sz="2600" spc="5" dirty="0">
                <a:latin typeface="Trebuchet MS"/>
                <a:cs typeface="Trebuchet MS"/>
              </a:rPr>
              <a:t>ClO</a:t>
            </a:r>
            <a:r>
              <a:rPr sz="2550" spc="7" baseline="-21241" dirty="0">
                <a:latin typeface="Trebuchet MS"/>
                <a:cs typeface="Trebuchet MS"/>
              </a:rPr>
              <a:t>2 </a:t>
            </a:r>
            <a:r>
              <a:rPr sz="2600" spc="-5" dirty="0">
                <a:latin typeface="Trebuchet MS"/>
                <a:cs typeface="Trebuchet MS"/>
              </a:rPr>
              <a:t>is used as </a:t>
            </a:r>
            <a:r>
              <a:rPr sz="2600" dirty="0">
                <a:latin typeface="Trebuchet MS"/>
                <a:cs typeface="Trebuchet MS"/>
              </a:rPr>
              <a:t>a </a:t>
            </a:r>
            <a:r>
              <a:rPr sz="2600" spc="-5" dirty="0">
                <a:latin typeface="Trebuchet MS"/>
                <a:cs typeface="Trebuchet MS"/>
              </a:rPr>
              <a:t>bleaching agent  for paper pulp and textiles and in water  treatment.</a:t>
            </a:r>
            <a:endParaRPr sz="2600">
              <a:latin typeface="Trebuchet MS"/>
              <a:cs typeface="Trebuchet MS"/>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1557959"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62328" y="1057402"/>
            <a:ext cx="132841" cy="24079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4593" y="1053719"/>
            <a:ext cx="176339" cy="25031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612772" y="1006221"/>
            <a:ext cx="220979" cy="346075"/>
          </a:xfrm>
          <a:custGeom>
            <a:avLst/>
            <a:gdLst/>
            <a:ahLst/>
            <a:cxnLst/>
            <a:rect l="l" t="t" r="r" b="b"/>
            <a:pathLst>
              <a:path w="220980" h="346075">
                <a:moveTo>
                  <a:pt x="0" y="0"/>
                </a:moveTo>
                <a:lnTo>
                  <a:pt x="220472" y="0"/>
                </a:lnTo>
                <a:lnTo>
                  <a:pt x="220472" y="54482"/>
                </a:lnTo>
                <a:lnTo>
                  <a:pt x="61340" y="54482"/>
                </a:lnTo>
                <a:lnTo>
                  <a:pt x="61340" y="135381"/>
                </a:lnTo>
                <a:lnTo>
                  <a:pt x="175514" y="135381"/>
                </a:lnTo>
                <a:lnTo>
                  <a:pt x="175514"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1168895" y="1006221"/>
            <a:ext cx="61594" cy="346075"/>
          </a:xfrm>
          <a:custGeom>
            <a:avLst/>
            <a:gdLst/>
            <a:ahLst/>
            <a:cxnLst/>
            <a:rect l="l" t="t" r="r" b="b"/>
            <a:pathLst>
              <a:path w="61594" h="346075">
                <a:moveTo>
                  <a:pt x="0" y="0"/>
                </a:moveTo>
                <a:lnTo>
                  <a:pt x="61328" y="0"/>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843953" y="1005966"/>
            <a:ext cx="288290" cy="346075"/>
          </a:xfrm>
          <a:custGeom>
            <a:avLst/>
            <a:gdLst/>
            <a:ahLst/>
            <a:cxnLst/>
            <a:rect l="l" t="t" r="r" b="b"/>
            <a:pathLst>
              <a:path w="288290" h="346075">
                <a:moveTo>
                  <a:pt x="8254" y="0"/>
                </a:moveTo>
                <a:lnTo>
                  <a:pt x="71005" y="254"/>
                </a:lnTo>
                <a:lnTo>
                  <a:pt x="141058" y="116967"/>
                </a:lnTo>
                <a:lnTo>
                  <a:pt x="218198" y="254"/>
                </a:lnTo>
                <a:lnTo>
                  <a:pt x="282359" y="254"/>
                </a:lnTo>
                <a:lnTo>
                  <a:pt x="172910" y="167767"/>
                </a:lnTo>
                <a:lnTo>
                  <a:pt x="287781" y="345821"/>
                </a:lnTo>
                <a:lnTo>
                  <a:pt x="221030" y="345821"/>
                </a:lnTo>
                <a:lnTo>
                  <a:pt x="139407" y="221487"/>
                </a:lnTo>
                <a:lnTo>
                  <a:pt x="63919" y="345821"/>
                </a:lnTo>
                <a:lnTo>
                  <a:pt x="0" y="345821"/>
                </a:lnTo>
                <a:lnTo>
                  <a:pt x="103555" y="166750"/>
                </a:lnTo>
                <a:lnTo>
                  <a:pt x="8254"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301877" y="1003808"/>
            <a:ext cx="256540" cy="347980"/>
          </a:xfrm>
          <a:custGeom>
            <a:avLst/>
            <a:gdLst/>
            <a:ahLst/>
            <a:cxnLst/>
            <a:rect l="l" t="t" r="r" b="b"/>
            <a:pathLst>
              <a:path w="256540" h="347980">
                <a:moveTo>
                  <a:pt x="92201" y="0"/>
                </a:moveTo>
                <a:lnTo>
                  <a:pt x="159845" y="11064"/>
                </a:lnTo>
                <a:lnTo>
                  <a:pt x="211962" y="44322"/>
                </a:lnTo>
                <a:lnTo>
                  <a:pt x="245109" y="95758"/>
                </a:lnTo>
                <a:lnTo>
                  <a:pt x="256159"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870582"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2179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1" name="object 11"/>
          <p:cNvSpPr txBox="1"/>
          <p:nvPr/>
        </p:nvSpPr>
        <p:spPr>
          <a:xfrm>
            <a:off x="510540" y="1632331"/>
            <a:ext cx="7098665" cy="3669029"/>
          </a:xfrm>
          <a:prstGeom prst="rect">
            <a:avLst/>
          </a:prstGeom>
        </p:spPr>
        <p:txBody>
          <a:bodyPr vert="horz" wrap="square" lIns="0" tIns="13335" rIns="0" bIns="0" rtlCol="0">
            <a:spAutoFit/>
          </a:bodyPr>
          <a:lstStyle/>
          <a:p>
            <a:pPr marL="311785" marR="305435" indent="-274320">
              <a:lnSpc>
                <a:spcPct val="100000"/>
              </a:lnSpc>
              <a:spcBef>
                <a:spcPts val="105"/>
              </a:spcBef>
              <a:buClr>
                <a:srgbClr val="B03E9A"/>
              </a:buClr>
              <a:buSzPct val="73076"/>
              <a:buFont typeface="Wingdings 2"/>
              <a:buChar char=""/>
              <a:tabLst>
                <a:tab pos="312420" algn="l"/>
              </a:tabLst>
            </a:pPr>
            <a:r>
              <a:rPr sz="2600" dirty="0">
                <a:latin typeface="Trebuchet MS"/>
                <a:cs typeface="Trebuchet MS"/>
              </a:rPr>
              <a:t>The </a:t>
            </a:r>
            <a:r>
              <a:rPr sz="2600" spc="-5" dirty="0">
                <a:latin typeface="Trebuchet MS"/>
                <a:cs typeface="Trebuchet MS"/>
              </a:rPr>
              <a:t>bromine </a:t>
            </a:r>
            <a:r>
              <a:rPr sz="2600" dirty="0">
                <a:latin typeface="Trebuchet MS"/>
                <a:cs typeface="Trebuchet MS"/>
              </a:rPr>
              <a:t>oxides, Br</a:t>
            </a:r>
            <a:r>
              <a:rPr sz="2550" baseline="-21241" dirty="0">
                <a:latin typeface="Trebuchet MS"/>
                <a:cs typeface="Trebuchet MS"/>
              </a:rPr>
              <a:t>2</a:t>
            </a:r>
            <a:r>
              <a:rPr sz="2600" dirty="0">
                <a:latin typeface="Trebuchet MS"/>
                <a:cs typeface="Trebuchet MS"/>
              </a:rPr>
              <a:t>O, BrO</a:t>
            </a:r>
            <a:r>
              <a:rPr sz="2550" baseline="-21241" dirty="0">
                <a:latin typeface="Trebuchet MS"/>
                <a:cs typeface="Trebuchet MS"/>
              </a:rPr>
              <a:t>2 </a:t>
            </a:r>
            <a:r>
              <a:rPr sz="2600" dirty="0">
                <a:latin typeface="Trebuchet MS"/>
                <a:cs typeface="Trebuchet MS"/>
              </a:rPr>
              <a:t>, BrO</a:t>
            </a:r>
            <a:r>
              <a:rPr sz="2550" baseline="-21241" dirty="0">
                <a:latin typeface="Trebuchet MS"/>
                <a:cs typeface="Trebuchet MS"/>
              </a:rPr>
              <a:t>3 </a:t>
            </a:r>
            <a:r>
              <a:rPr sz="2600" spc="-5" dirty="0">
                <a:latin typeface="Trebuchet MS"/>
                <a:cs typeface="Trebuchet MS"/>
              </a:rPr>
              <a:t>are  the </a:t>
            </a:r>
            <a:r>
              <a:rPr sz="2600" dirty="0">
                <a:latin typeface="Trebuchet MS"/>
                <a:cs typeface="Trebuchet MS"/>
              </a:rPr>
              <a:t>least stable </a:t>
            </a:r>
            <a:r>
              <a:rPr sz="2600" spc="-5" dirty="0">
                <a:latin typeface="Trebuchet MS"/>
                <a:cs typeface="Trebuchet MS"/>
              </a:rPr>
              <a:t>halogen </a:t>
            </a:r>
            <a:r>
              <a:rPr sz="2600" dirty="0">
                <a:latin typeface="Trebuchet MS"/>
                <a:cs typeface="Trebuchet MS"/>
              </a:rPr>
              <a:t>oxides </a:t>
            </a:r>
            <a:r>
              <a:rPr sz="2600" spc="-5" dirty="0">
                <a:latin typeface="Trebuchet MS"/>
                <a:cs typeface="Trebuchet MS"/>
              </a:rPr>
              <a:t>(middle</a:t>
            </a:r>
            <a:r>
              <a:rPr sz="2600" spc="-114" dirty="0">
                <a:latin typeface="Trebuchet MS"/>
                <a:cs typeface="Trebuchet MS"/>
              </a:rPr>
              <a:t> </a:t>
            </a:r>
            <a:r>
              <a:rPr sz="2600" spc="-5" dirty="0">
                <a:latin typeface="Trebuchet MS"/>
                <a:cs typeface="Trebuchet MS"/>
              </a:rPr>
              <a:t>row  anomally) and exist </a:t>
            </a:r>
            <a:r>
              <a:rPr sz="2600" dirty="0">
                <a:latin typeface="Trebuchet MS"/>
                <a:cs typeface="Trebuchet MS"/>
              </a:rPr>
              <a:t>only </a:t>
            </a:r>
            <a:r>
              <a:rPr sz="2600" spc="-5" dirty="0">
                <a:latin typeface="Trebuchet MS"/>
                <a:cs typeface="Trebuchet MS"/>
              </a:rPr>
              <a:t>at </a:t>
            </a:r>
            <a:r>
              <a:rPr sz="2600" dirty="0">
                <a:latin typeface="Trebuchet MS"/>
                <a:cs typeface="Trebuchet MS"/>
              </a:rPr>
              <a:t>low  </a:t>
            </a:r>
            <a:r>
              <a:rPr sz="2600" spc="-5" dirty="0">
                <a:latin typeface="Trebuchet MS"/>
                <a:cs typeface="Trebuchet MS"/>
              </a:rPr>
              <a:t>temperatures. </a:t>
            </a:r>
            <a:r>
              <a:rPr sz="2600" dirty="0">
                <a:latin typeface="Trebuchet MS"/>
                <a:cs typeface="Trebuchet MS"/>
              </a:rPr>
              <a:t>They </a:t>
            </a:r>
            <a:r>
              <a:rPr sz="2600" spc="-5" dirty="0">
                <a:latin typeface="Trebuchet MS"/>
                <a:cs typeface="Trebuchet MS"/>
              </a:rPr>
              <a:t>are very powerful  </a:t>
            </a:r>
            <a:r>
              <a:rPr sz="2600" dirty="0">
                <a:latin typeface="Trebuchet MS"/>
                <a:cs typeface="Trebuchet MS"/>
              </a:rPr>
              <a:t>oxidising</a:t>
            </a:r>
            <a:r>
              <a:rPr sz="2600" spc="-50" dirty="0">
                <a:latin typeface="Trebuchet MS"/>
                <a:cs typeface="Trebuchet MS"/>
              </a:rPr>
              <a:t> </a:t>
            </a:r>
            <a:r>
              <a:rPr sz="2600" spc="-5" dirty="0">
                <a:latin typeface="Trebuchet MS"/>
                <a:cs typeface="Trebuchet MS"/>
              </a:rPr>
              <a:t>agents.</a:t>
            </a:r>
            <a:endParaRPr sz="2600">
              <a:latin typeface="Trebuchet MS"/>
              <a:cs typeface="Trebuchet MS"/>
            </a:endParaRPr>
          </a:p>
          <a:p>
            <a:pPr marL="311785" marR="30480" indent="-274320">
              <a:lnSpc>
                <a:spcPct val="100000"/>
              </a:lnSpc>
              <a:spcBef>
                <a:spcPts val="600"/>
              </a:spcBef>
              <a:buClr>
                <a:srgbClr val="B03E9A"/>
              </a:buClr>
              <a:buSzPct val="73076"/>
              <a:buFont typeface="Wingdings 2"/>
              <a:buChar char=""/>
              <a:tabLst>
                <a:tab pos="312420" algn="l"/>
              </a:tabLst>
            </a:pPr>
            <a:r>
              <a:rPr sz="2600" dirty="0">
                <a:latin typeface="Trebuchet MS"/>
                <a:cs typeface="Trebuchet MS"/>
              </a:rPr>
              <a:t>The </a:t>
            </a:r>
            <a:r>
              <a:rPr sz="2600" spc="-5" dirty="0">
                <a:latin typeface="Trebuchet MS"/>
                <a:cs typeface="Trebuchet MS"/>
              </a:rPr>
              <a:t>iodine </a:t>
            </a:r>
            <a:r>
              <a:rPr sz="2600" dirty="0">
                <a:latin typeface="Trebuchet MS"/>
                <a:cs typeface="Trebuchet MS"/>
              </a:rPr>
              <a:t>oxides, </a:t>
            </a:r>
            <a:r>
              <a:rPr sz="2600" spc="5" dirty="0">
                <a:latin typeface="Trebuchet MS"/>
                <a:cs typeface="Trebuchet MS"/>
              </a:rPr>
              <a:t>I</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4 </a:t>
            </a:r>
            <a:r>
              <a:rPr sz="2600" dirty="0">
                <a:latin typeface="Trebuchet MS"/>
                <a:cs typeface="Trebuchet MS"/>
              </a:rPr>
              <a:t>, </a:t>
            </a:r>
            <a:r>
              <a:rPr sz="2600" spc="5" dirty="0">
                <a:latin typeface="Trebuchet MS"/>
                <a:cs typeface="Trebuchet MS"/>
              </a:rPr>
              <a:t>I</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5</a:t>
            </a:r>
            <a:r>
              <a:rPr sz="2600" spc="5" dirty="0">
                <a:latin typeface="Trebuchet MS"/>
                <a:cs typeface="Trebuchet MS"/>
              </a:rPr>
              <a:t>, I</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7 </a:t>
            </a:r>
            <a:r>
              <a:rPr sz="2600" spc="-5" dirty="0">
                <a:latin typeface="Trebuchet MS"/>
                <a:cs typeface="Trebuchet MS"/>
              </a:rPr>
              <a:t>are  </a:t>
            </a:r>
            <a:r>
              <a:rPr sz="2600" dirty="0">
                <a:latin typeface="Trebuchet MS"/>
                <a:cs typeface="Trebuchet MS"/>
              </a:rPr>
              <a:t>insoluble solids </a:t>
            </a:r>
            <a:r>
              <a:rPr sz="2600" spc="-5" dirty="0">
                <a:latin typeface="Trebuchet MS"/>
                <a:cs typeface="Trebuchet MS"/>
              </a:rPr>
              <a:t>and decompose </a:t>
            </a:r>
            <a:r>
              <a:rPr sz="2600" dirty="0">
                <a:latin typeface="Trebuchet MS"/>
                <a:cs typeface="Trebuchet MS"/>
              </a:rPr>
              <a:t>on </a:t>
            </a:r>
            <a:r>
              <a:rPr sz="2600" spc="-5" dirty="0">
                <a:latin typeface="Trebuchet MS"/>
                <a:cs typeface="Trebuchet MS"/>
              </a:rPr>
              <a:t>heating.  </a:t>
            </a:r>
            <a:r>
              <a:rPr sz="2600" spc="5" dirty="0">
                <a:latin typeface="Trebuchet MS"/>
                <a:cs typeface="Trebuchet MS"/>
              </a:rPr>
              <a:t>I</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5 </a:t>
            </a:r>
            <a:r>
              <a:rPr sz="2600" spc="-5" dirty="0">
                <a:latin typeface="Trebuchet MS"/>
                <a:cs typeface="Trebuchet MS"/>
              </a:rPr>
              <a:t>is </a:t>
            </a:r>
            <a:r>
              <a:rPr sz="2600" dirty="0">
                <a:latin typeface="Trebuchet MS"/>
                <a:cs typeface="Trebuchet MS"/>
              </a:rPr>
              <a:t>a very </a:t>
            </a:r>
            <a:r>
              <a:rPr sz="2600" spc="-5" dirty="0">
                <a:latin typeface="Trebuchet MS"/>
                <a:cs typeface="Trebuchet MS"/>
              </a:rPr>
              <a:t>good </a:t>
            </a:r>
            <a:r>
              <a:rPr sz="2600" dirty="0">
                <a:latin typeface="Trebuchet MS"/>
                <a:cs typeface="Trebuchet MS"/>
              </a:rPr>
              <a:t>oxidising agent and </a:t>
            </a:r>
            <a:r>
              <a:rPr sz="2600" spc="-5" dirty="0">
                <a:latin typeface="Trebuchet MS"/>
                <a:cs typeface="Trebuchet MS"/>
              </a:rPr>
              <a:t>is </a:t>
            </a:r>
            <a:r>
              <a:rPr sz="2600" dirty="0">
                <a:latin typeface="Trebuchet MS"/>
                <a:cs typeface="Trebuchet MS"/>
              </a:rPr>
              <a:t>used  </a:t>
            </a:r>
            <a:r>
              <a:rPr sz="2600" spc="-5" dirty="0">
                <a:latin typeface="Trebuchet MS"/>
                <a:cs typeface="Trebuchet MS"/>
              </a:rPr>
              <a:t>in the estimation </a:t>
            </a:r>
            <a:r>
              <a:rPr sz="2600" dirty="0">
                <a:latin typeface="Trebuchet MS"/>
                <a:cs typeface="Trebuchet MS"/>
              </a:rPr>
              <a:t>of </a:t>
            </a:r>
            <a:r>
              <a:rPr sz="2600" spc="-5" dirty="0">
                <a:latin typeface="Trebuchet MS"/>
                <a:cs typeface="Trebuchet MS"/>
              </a:rPr>
              <a:t>carbon</a:t>
            </a:r>
            <a:r>
              <a:rPr sz="2600" spc="-30" dirty="0">
                <a:latin typeface="Trebuchet MS"/>
                <a:cs typeface="Trebuchet MS"/>
              </a:rPr>
              <a:t> </a:t>
            </a:r>
            <a:r>
              <a:rPr sz="2600" spc="-5" dirty="0">
                <a:latin typeface="Trebuchet MS"/>
                <a:cs typeface="Trebuchet MS"/>
              </a:rPr>
              <a:t>monoxide.</a:t>
            </a:r>
            <a:endParaRPr sz="2600">
              <a:latin typeface="Trebuchet MS"/>
              <a:cs typeface="Trebuchet M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540" y="556006"/>
            <a:ext cx="6950709" cy="2952750"/>
          </a:xfrm>
          <a:prstGeom prst="rect">
            <a:avLst/>
          </a:prstGeom>
        </p:spPr>
        <p:txBody>
          <a:bodyPr vert="horz" wrap="square" lIns="0" tIns="13335" rIns="0" bIns="0" rtlCol="0">
            <a:spAutoFit/>
          </a:bodyPr>
          <a:lstStyle/>
          <a:p>
            <a:pPr marL="311785" marR="1209675" indent="-274320">
              <a:lnSpc>
                <a:spcPct val="100000"/>
              </a:lnSpc>
              <a:spcBef>
                <a:spcPts val="105"/>
              </a:spcBef>
              <a:buClr>
                <a:srgbClr val="B03E9A"/>
              </a:buClr>
              <a:buSzPct val="73076"/>
              <a:buFont typeface="Wingdings 2"/>
              <a:buChar char=""/>
              <a:tabLst>
                <a:tab pos="312420" algn="l"/>
              </a:tabLst>
            </a:pPr>
            <a:r>
              <a:rPr sz="2600" spc="-15" dirty="0">
                <a:latin typeface="Trebuchet MS"/>
                <a:cs typeface="Trebuchet MS"/>
              </a:rPr>
              <a:t>Reactivity </a:t>
            </a:r>
            <a:r>
              <a:rPr sz="2600" dirty="0">
                <a:latin typeface="Trebuchet MS"/>
                <a:cs typeface="Trebuchet MS"/>
              </a:rPr>
              <a:t>of </a:t>
            </a:r>
            <a:r>
              <a:rPr sz="2600" spc="-5" dirty="0">
                <a:latin typeface="Trebuchet MS"/>
                <a:cs typeface="Trebuchet MS"/>
              </a:rPr>
              <a:t>halogens towards other  halogens:</a:t>
            </a:r>
            <a:endParaRPr sz="2600">
              <a:latin typeface="Trebuchet MS"/>
              <a:cs typeface="Trebuchet MS"/>
            </a:endParaRPr>
          </a:p>
          <a:p>
            <a:pPr marL="311785" marR="466090" indent="-274320">
              <a:lnSpc>
                <a:spcPct val="100000"/>
              </a:lnSpc>
              <a:spcBef>
                <a:spcPts val="595"/>
              </a:spcBef>
              <a:buClr>
                <a:srgbClr val="B03E9A"/>
              </a:buClr>
              <a:buSzPct val="73076"/>
              <a:buFont typeface="Wingdings 2"/>
              <a:buChar char=""/>
              <a:tabLst>
                <a:tab pos="312420" algn="l"/>
              </a:tabLst>
            </a:pPr>
            <a:r>
              <a:rPr sz="2600" spc="-5" dirty="0">
                <a:latin typeface="Trebuchet MS"/>
                <a:cs typeface="Trebuchet MS"/>
              </a:rPr>
              <a:t>Halogens combine amongst themselves to  form </a:t>
            </a:r>
            <a:r>
              <a:rPr sz="2600" dirty="0">
                <a:latin typeface="Trebuchet MS"/>
                <a:cs typeface="Trebuchet MS"/>
              </a:rPr>
              <a:t>a </a:t>
            </a:r>
            <a:r>
              <a:rPr sz="2600" spc="-5" dirty="0">
                <a:latin typeface="Trebuchet MS"/>
                <a:cs typeface="Trebuchet MS"/>
              </a:rPr>
              <a:t>number </a:t>
            </a:r>
            <a:r>
              <a:rPr sz="2600" dirty="0">
                <a:latin typeface="Trebuchet MS"/>
                <a:cs typeface="Trebuchet MS"/>
              </a:rPr>
              <a:t>of </a:t>
            </a:r>
            <a:r>
              <a:rPr sz="2600" spc="-5" dirty="0">
                <a:latin typeface="Trebuchet MS"/>
                <a:cs typeface="Trebuchet MS"/>
              </a:rPr>
              <a:t>compounds known as  interhalogens </a:t>
            </a:r>
            <a:r>
              <a:rPr sz="2600" dirty="0">
                <a:latin typeface="Trebuchet MS"/>
                <a:cs typeface="Trebuchet MS"/>
              </a:rPr>
              <a:t>of the </a:t>
            </a:r>
            <a:r>
              <a:rPr sz="2600" spc="-5" dirty="0">
                <a:latin typeface="Trebuchet MS"/>
                <a:cs typeface="Trebuchet MS"/>
              </a:rPr>
              <a:t>types </a:t>
            </a:r>
            <a:r>
              <a:rPr sz="2600" dirty="0">
                <a:latin typeface="Trebuchet MS"/>
                <a:cs typeface="Trebuchet MS"/>
              </a:rPr>
              <a:t>XX ′ , XX</a:t>
            </a:r>
            <a:r>
              <a:rPr sz="2550" baseline="-21241" dirty="0">
                <a:latin typeface="Trebuchet MS"/>
                <a:cs typeface="Trebuchet MS"/>
              </a:rPr>
              <a:t>3</a:t>
            </a:r>
            <a:r>
              <a:rPr sz="2600" dirty="0">
                <a:latin typeface="Trebuchet MS"/>
                <a:cs typeface="Trebuchet MS"/>
              </a:rPr>
              <a:t>′,</a:t>
            </a:r>
            <a:r>
              <a:rPr sz="2600" spc="-65" dirty="0">
                <a:latin typeface="Trebuchet MS"/>
                <a:cs typeface="Trebuchet MS"/>
              </a:rPr>
              <a:t> </a:t>
            </a:r>
            <a:r>
              <a:rPr sz="2600" spc="5" dirty="0">
                <a:latin typeface="Trebuchet MS"/>
                <a:cs typeface="Trebuchet MS"/>
              </a:rPr>
              <a:t>XX</a:t>
            </a:r>
            <a:r>
              <a:rPr sz="2550" spc="7" baseline="-21241" dirty="0">
                <a:latin typeface="Trebuchet MS"/>
                <a:cs typeface="Trebuchet MS"/>
              </a:rPr>
              <a:t>5</a:t>
            </a:r>
            <a:r>
              <a:rPr sz="2600" spc="5" dirty="0">
                <a:latin typeface="Trebuchet MS"/>
                <a:cs typeface="Trebuchet MS"/>
              </a:rPr>
              <a:t>′</a:t>
            </a:r>
            <a:endParaRPr sz="2600">
              <a:latin typeface="Trebuchet MS"/>
              <a:cs typeface="Trebuchet MS"/>
            </a:endParaRPr>
          </a:p>
          <a:p>
            <a:pPr marL="311785" marR="30480" indent="-274320">
              <a:lnSpc>
                <a:spcPct val="100000"/>
              </a:lnSpc>
              <a:spcBef>
                <a:spcPts val="605"/>
              </a:spcBef>
              <a:buClr>
                <a:srgbClr val="B03E9A"/>
              </a:buClr>
              <a:buSzPct val="73076"/>
              <a:buFont typeface="Wingdings 2"/>
              <a:buChar char=""/>
              <a:tabLst>
                <a:tab pos="312420" algn="l"/>
              </a:tabLst>
            </a:pPr>
            <a:r>
              <a:rPr sz="2600" spc="-5" dirty="0">
                <a:latin typeface="Trebuchet MS"/>
                <a:cs typeface="Trebuchet MS"/>
              </a:rPr>
              <a:t>and </a:t>
            </a:r>
            <a:r>
              <a:rPr sz="2600" spc="5" dirty="0">
                <a:latin typeface="Trebuchet MS"/>
                <a:cs typeface="Trebuchet MS"/>
              </a:rPr>
              <a:t>XX</a:t>
            </a:r>
            <a:r>
              <a:rPr sz="2550" spc="7" baseline="-21241" dirty="0">
                <a:latin typeface="Trebuchet MS"/>
                <a:cs typeface="Trebuchet MS"/>
              </a:rPr>
              <a:t>7</a:t>
            </a:r>
            <a:r>
              <a:rPr sz="2600" spc="5" dirty="0">
                <a:latin typeface="Trebuchet MS"/>
                <a:cs typeface="Trebuchet MS"/>
              </a:rPr>
              <a:t>′ </a:t>
            </a:r>
            <a:r>
              <a:rPr sz="2600" spc="-5" dirty="0">
                <a:latin typeface="Trebuchet MS"/>
                <a:cs typeface="Trebuchet MS"/>
              </a:rPr>
              <a:t>where </a:t>
            </a:r>
            <a:r>
              <a:rPr sz="2600" dirty="0">
                <a:latin typeface="Trebuchet MS"/>
                <a:cs typeface="Trebuchet MS"/>
              </a:rPr>
              <a:t>X </a:t>
            </a:r>
            <a:r>
              <a:rPr sz="2600" spc="-5" dirty="0">
                <a:latin typeface="Trebuchet MS"/>
                <a:cs typeface="Trebuchet MS"/>
              </a:rPr>
              <a:t>is </a:t>
            </a:r>
            <a:r>
              <a:rPr sz="2600" dirty="0">
                <a:latin typeface="Trebuchet MS"/>
                <a:cs typeface="Trebuchet MS"/>
              </a:rPr>
              <a:t>a </a:t>
            </a:r>
            <a:r>
              <a:rPr sz="2600" spc="-5" dirty="0">
                <a:latin typeface="Trebuchet MS"/>
                <a:cs typeface="Trebuchet MS"/>
              </a:rPr>
              <a:t>larger </a:t>
            </a:r>
            <a:r>
              <a:rPr sz="2600" dirty="0">
                <a:latin typeface="Trebuchet MS"/>
                <a:cs typeface="Trebuchet MS"/>
              </a:rPr>
              <a:t>size </a:t>
            </a:r>
            <a:r>
              <a:rPr sz="2600" spc="-5" dirty="0">
                <a:latin typeface="Trebuchet MS"/>
                <a:cs typeface="Trebuchet MS"/>
              </a:rPr>
              <a:t>halogen and  </a:t>
            </a:r>
            <a:r>
              <a:rPr sz="2600" dirty="0">
                <a:latin typeface="Trebuchet MS"/>
                <a:cs typeface="Trebuchet MS"/>
              </a:rPr>
              <a:t>X’ </a:t>
            </a:r>
            <a:r>
              <a:rPr sz="2600" spc="-5" dirty="0">
                <a:latin typeface="Trebuchet MS"/>
                <a:cs typeface="Trebuchet MS"/>
              </a:rPr>
              <a:t>is </a:t>
            </a:r>
            <a:r>
              <a:rPr sz="2600" dirty="0">
                <a:latin typeface="Trebuchet MS"/>
                <a:cs typeface="Trebuchet MS"/>
              </a:rPr>
              <a:t>smaller size</a:t>
            </a:r>
            <a:r>
              <a:rPr sz="2600" spc="-135" dirty="0">
                <a:latin typeface="Trebuchet MS"/>
                <a:cs typeface="Trebuchet MS"/>
              </a:rPr>
              <a:t> </a:t>
            </a:r>
            <a:r>
              <a:rPr sz="2600" spc="-5" dirty="0">
                <a:latin typeface="Trebuchet MS"/>
                <a:cs typeface="Trebuchet MS"/>
              </a:rPr>
              <a:t>halogen.</a:t>
            </a:r>
            <a:endParaRPr sz="2600">
              <a:latin typeface="Trebuchet MS"/>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540" y="592963"/>
            <a:ext cx="2590800" cy="299720"/>
          </a:xfrm>
          <a:prstGeom prst="rect">
            <a:avLst/>
          </a:prstGeom>
        </p:spPr>
        <p:txBody>
          <a:bodyPr vert="horz" wrap="square" lIns="0" tIns="12700" rIns="0" bIns="0" rtlCol="0">
            <a:spAutoFit/>
          </a:bodyPr>
          <a:lstStyle/>
          <a:p>
            <a:pPr marL="38100">
              <a:lnSpc>
                <a:spcPct val="100000"/>
              </a:lnSpc>
              <a:spcBef>
                <a:spcPts val="100"/>
              </a:spcBef>
            </a:pPr>
            <a:r>
              <a:rPr sz="1800" spc="-10" dirty="0">
                <a:latin typeface="Trebuchet MS"/>
                <a:cs typeface="Trebuchet MS"/>
              </a:rPr>
              <a:t>Action </a:t>
            </a:r>
            <a:r>
              <a:rPr sz="1800" spc="-5" dirty="0">
                <a:latin typeface="Trebuchet MS"/>
                <a:cs typeface="Trebuchet MS"/>
              </a:rPr>
              <a:t>of hot conc</a:t>
            </a:r>
            <a:r>
              <a:rPr sz="1800" spc="-55" dirty="0">
                <a:latin typeface="Trebuchet MS"/>
                <a:cs typeface="Trebuchet MS"/>
              </a:rPr>
              <a:t> </a:t>
            </a:r>
            <a:r>
              <a:rPr sz="1800" spc="-5" dirty="0">
                <a:latin typeface="Trebuchet MS"/>
                <a:cs typeface="Trebuchet MS"/>
              </a:rPr>
              <a:t>H</a:t>
            </a:r>
            <a:r>
              <a:rPr sz="1800" spc="-7" baseline="-20833" dirty="0">
                <a:latin typeface="Trebuchet MS"/>
                <a:cs typeface="Trebuchet MS"/>
              </a:rPr>
              <a:t>2</a:t>
            </a:r>
            <a:r>
              <a:rPr sz="1800" spc="-5" dirty="0">
                <a:latin typeface="Trebuchet MS"/>
                <a:cs typeface="Trebuchet MS"/>
              </a:rPr>
              <a:t>SO</a:t>
            </a:r>
            <a:r>
              <a:rPr sz="1800" spc="-7" baseline="-20833" dirty="0">
                <a:latin typeface="Trebuchet MS"/>
                <a:cs typeface="Trebuchet MS"/>
              </a:rPr>
              <a:t>4</a:t>
            </a:r>
            <a:endParaRPr sz="1800" baseline="-20833">
              <a:latin typeface="Trebuchet MS"/>
              <a:cs typeface="Trebuchet MS"/>
            </a:endParaRPr>
          </a:p>
        </p:txBody>
      </p:sp>
      <p:sp>
        <p:nvSpPr>
          <p:cNvPr id="3" name="object 3"/>
          <p:cNvSpPr txBox="1"/>
          <p:nvPr/>
        </p:nvSpPr>
        <p:spPr>
          <a:xfrm>
            <a:off x="933196" y="1184275"/>
            <a:ext cx="1340485" cy="299720"/>
          </a:xfrm>
          <a:prstGeom prst="rect">
            <a:avLst/>
          </a:prstGeom>
        </p:spPr>
        <p:txBody>
          <a:bodyPr vert="horz" wrap="square" lIns="0" tIns="12700" rIns="0" bIns="0" rtlCol="0">
            <a:spAutoFit/>
          </a:bodyPr>
          <a:lstStyle/>
          <a:p>
            <a:pPr marL="25400">
              <a:lnSpc>
                <a:spcPct val="100000"/>
              </a:lnSpc>
              <a:spcBef>
                <a:spcPts val="100"/>
              </a:spcBef>
            </a:pPr>
            <a:r>
              <a:rPr sz="1800" dirty="0">
                <a:latin typeface="Trebuchet MS"/>
                <a:cs typeface="Trebuchet MS"/>
              </a:rPr>
              <a:t>P</a:t>
            </a:r>
            <a:r>
              <a:rPr sz="1800" baseline="-20833" dirty="0">
                <a:latin typeface="Trebuchet MS"/>
                <a:cs typeface="Trebuchet MS"/>
              </a:rPr>
              <a:t>4 </a:t>
            </a:r>
            <a:r>
              <a:rPr sz="1800" dirty="0">
                <a:latin typeface="Trebuchet MS"/>
                <a:cs typeface="Trebuchet MS"/>
              </a:rPr>
              <a:t>+10</a:t>
            </a:r>
            <a:r>
              <a:rPr sz="1800" spc="-280" dirty="0">
                <a:latin typeface="Trebuchet MS"/>
                <a:cs typeface="Trebuchet MS"/>
              </a:rPr>
              <a:t> </a:t>
            </a:r>
            <a:r>
              <a:rPr sz="1800" spc="-5" dirty="0">
                <a:latin typeface="Trebuchet MS"/>
                <a:cs typeface="Trebuchet MS"/>
              </a:rPr>
              <a:t>H</a:t>
            </a:r>
            <a:r>
              <a:rPr sz="1800" spc="-7" baseline="-20833" dirty="0">
                <a:latin typeface="Trebuchet MS"/>
                <a:cs typeface="Trebuchet MS"/>
              </a:rPr>
              <a:t>2</a:t>
            </a:r>
            <a:r>
              <a:rPr sz="1800" spc="-5" dirty="0">
                <a:latin typeface="Trebuchet MS"/>
                <a:cs typeface="Trebuchet MS"/>
              </a:rPr>
              <a:t>SO</a:t>
            </a:r>
            <a:r>
              <a:rPr sz="1800" spc="-7" baseline="-20833" dirty="0">
                <a:latin typeface="Trebuchet MS"/>
                <a:cs typeface="Trebuchet MS"/>
              </a:rPr>
              <a:t>4</a:t>
            </a:r>
            <a:endParaRPr sz="1800" baseline="-20833">
              <a:latin typeface="Trebuchet MS"/>
              <a:cs typeface="Trebuchet MS"/>
            </a:endParaRPr>
          </a:p>
        </p:txBody>
      </p:sp>
      <p:sp>
        <p:nvSpPr>
          <p:cNvPr id="4" name="object 4"/>
          <p:cNvSpPr txBox="1"/>
          <p:nvPr/>
        </p:nvSpPr>
        <p:spPr>
          <a:xfrm>
            <a:off x="3574922" y="1184275"/>
            <a:ext cx="962660" cy="299720"/>
          </a:xfrm>
          <a:prstGeom prst="rect">
            <a:avLst/>
          </a:prstGeom>
        </p:spPr>
        <p:txBody>
          <a:bodyPr vert="horz" wrap="square" lIns="0" tIns="12700" rIns="0" bIns="0" rtlCol="0">
            <a:spAutoFit/>
          </a:bodyPr>
          <a:lstStyle/>
          <a:p>
            <a:pPr marL="25400">
              <a:lnSpc>
                <a:spcPct val="100000"/>
              </a:lnSpc>
              <a:spcBef>
                <a:spcPts val="100"/>
              </a:spcBef>
            </a:pPr>
            <a:r>
              <a:rPr sz="1800" spc="-5" dirty="0">
                <a:latin typeface="Trebuchet MS"/>
                <a:cs typeface="Trebuchet MS"/>
              </a:rPr>
              <a:t>4H</a:t>
            </a:r>
            <a:r>
              <a:rPr sz="1800" spc="-7" baseline="-20833" dirty="0">
                <a:latin typeface="Trebuchet MS"/>
                <a:cs typeface="Trebuchet MS"/>
              </a:rPr>
              <a:t>3</a:t>
            </a:r>
            <a:r>
              <a:rPr sz="1800" spc="-5" dirty="0">
                <a:latin typeface="Trebuchet MS"/>
                <a:cs typeface="Trebuchet MS"/>
              </a:rPr>
              <a:t>PO</a:t>
            </a:r>
            <a:r>
              <a:rPr sz="1800" spc="-7" baseline="-20833" dirty="0">
                <a:latin typeface="Trebuchet MS"/>
                <a:cs typeface="Trebuchet MS"/>
              </a:rPr>
              <a:t>4</a:t>
            </a:r>
            <a:r>
              <a:rPr sz="1800" spc="165" baseline="-20833" dirty="0">
                <a:latin typeface="Trebuchet MS"/>
                <a:cs typeface="Trebuchet MS"/>
              </a:rPr>
              <a:t> </a:t>
            </a:r>
            <a:r>
              <a:rPr sz="1800" dirty="0">
                <a:latin typeface="Trebuchet MS"/>
                <a:cs typeface="Trebuchet MS"/>
              </a:rPr>
              <a:t>+</a:t>
            </a:r>
            <a:endParaRPr sz="1800">
              <a:latin typeface="Trebuchet MS"/>
              <a:cs typeface="Trebuchet MS"/>
            </a:endParaRPr>
          </a:p>
        </p:txBody>
      </p:sp>
      <p:sp>
        <p:nvSpPr>
          <p:cNvPr id="5" name="object 5"/>
          <p:cNvSpPr txBox="1"/>
          <p:nvPr/>
        </p:nvSpPr>
        <p:spPr>
          <a:xfrm>
            <a:off x="3785615" y="1808988"/>
            <a:ext cx="2658110" cy="467995"/>
          </a:xfrm>
          <a:prstGeom prst="rect">
            <a:avLst/>
          </a:prstGeom>
          <a:ln w="39624">
            <a:solidFill>
              <a:srgbClr val="852A49"/>
            </a:solidFill>
          </a:ln>
        </p:spPr>
        <p:txBody>
          <a:bodyPr vert="horz" wrap="square" lIns="0" tIns="0" rIns="0" bIns="0" rtlCol="0">
            <a:spAutoFit/>
          </a:bodyPr>
          <a:lstStyle/>
          <a:p>
            <a:pPr marL="177165">
              <a:lnSpc>
                <a:spcPts val="2000"/>
              </a:lnSpc>
            </a:pPr>
            <a:r>
              <a:rPr sz="1800" spc="-5" dirty="0">
                <a:latin typeface="Trebuchet MS"/>
                <a:cs typeface="Trebuchet MS"/>
              </a:rPr>
              <a:t>10 SO</a:t>
            </a:r>
            <a:r>
              <a:rPr sz="1800" spc="-7" baseline="-20833" dirty="0">
                <a:latin typeface="Trebuchet MS"/>
                <a:cs typeface="Trebuchet MS"/>
              </a:rPr>
              <a:t>2</a:t>
            </a:r>
            <a:r>
              <a:rPr sz="1800" spc="-5" dirty="0">
                <a:latin typeface="Trebuchet MS"/>
                <a:cs typeface="Trebuchet MS"/>
              </a:rPr>
              <a:t>+4</a:t>
            </a:r>
            <a:r>
              <a:rPr sz="1800" spc="5" dirty="0">
                <a:latin typeface="Trebuchet MS"/>
                <a:cs typeface="Trebuchet MS"/>
              </a:rPr>
              <a:t> </a:t>
            </a:r>
            <a:r>
              <a:rPr sz="1800" spc="-5" dirty="0">
                <a:latin typeface="Trebuchet MS"/>
                <a:cs typeface="Trebuchet MS"/>
              </a:rPr>
              <a:t>H</a:t>
            </a:r>
            <a:r>
              <a:rPr sz="1800" spc="-7" baseline="-20833" dirty="0">
                <a:latin typeface="Trebuchet MS"/>
                <a:cs typeface="Trebuchet MS"/>
              </a:rPr>
              <a:t>2</a:t>
            </a:r>
            <a:r>
              <a:rPr sz="1800" spc="-5" dirty="0">
                <a:latin typeface="Trebuchet MS"/>
                <a:cs typeface="Trebuchet MS"/>
              </a:rPr>
              <a:t>0</a:t>
            </a:r>
            <a:endParaRPr sz="1800">
              <a:latin typeface="Trebuchet MS"/>
              <a:cs typeface="Trebuchet MS"/>
            </a:endParaRPr>
          </a:p>
        </p:txBody>
      </p:sp>
      <p:sp>
        <p:nvSpPr>
          <p:cNvPr id="6" name="object 6"/>
          <p:cNvSpPr txBox="1"/>
          <p:nvPr/>
        </p:nvSpPr>
        <p:spPr>
          <a:xfrm>
            <a:off x="919480" y="2367153"/>
            <a:ext cx="1442720" cy="299720"/>
          </a:xfrm>
          <a:prstGeom prst="rect">
            <a:avLst/>
          </a:prstGeom>
        </p:spPr>
        <p:txBody>
          <a:bodyPr vert="horz" wrap="square" lIns="0" tIns="12700" rIns="0" bIns="0" rtlCol="0">
            <a:spAutoFit/>
          </a:bodyPr>
          <a:lstStyle/>
          <a:p>
            <a:pPr marL="25400">
              <a:lnSpc>
                <a:spcPct val="100000"/>
              </a:lnSpc>
              <a:spcBef>
                <a:spcPts val="100"/>
              </a:spcBef>
            </a:pPr>
            <a:r>
              <a:rPr sz="1800" spc="-5" dirty="0">
                <a:latin typeface="Trebuchet MS"/>
                <a:cs typeface="Trebuchet MS"/>
              </a:rPr>
              <a:t>As</a:t>
            </a:r>
            <a:r>
              <a:rPr sz="1800" spc="-7" baseline="-20833" dirty="0">
                <a:latin typeface="Trebuchet MS"/>
                <a:cs typeface="Trebuchet MS"/>
              </a:rPr>
              <a:t>4 </a:t>
            </a:r>
            <a:r>
              <a:rPr sz="1800" dirty="0">
                <a:latin typeface="Trebuchet MS"/>
                <a:cs typeface="Trebuchet MS"/>
              </a:rPr>
              <a:t>+10</a:t>
            </a:r>
            <a:r>
              <a:rPr sz="1800" spc="-240" dirty="0">
                <a:latin typeface="Trebuchet MS"/>
                <a:cs typeface="Trebuchet MS"/>
              </a:rPr>
              <a:t> </a:t>
            </a:r>
            <a:r>
              <a:rPr sz="1800" spc="-5" dirty="0">
                <a:latin typeface="Trebuchet MS"/>
                <a:cs typeface="Trebuchet MS"/>
              </a:rPr>
              <a:t>H</a:t>
            </a:r>
            <a:r>
              <a:rPr sz="1800" spc="-7" baseline="-20833" dirty="0">
                <a:latin typeface="Trebuchet MS"/>
                <a:cs typeface="Trebuchet MS"/>
              </a:rPr>
              <a:t>2</a:t>
            </a:r>
            <a:r>
              <a:rPr sz="1800" spc="-5" dirty="0">
                <a:latin typeface="Trebuchet MS"/>
                <a:cs typeface="Trebuchet MS"/>
              </a:rPr>
              <a:t>SO</a:t>
            </a:r>
            <a:r>
              <a:rPr sz="1800" spc="-7" baseline="-20833" dirty="0">
                <a:latin typeface="Trebuchet MS"/>
                <a:cs typeface="Trebuchet MS"/>
              </a:rPr>
              <a:t>4</a:t>
            </a:r>
            <a:endParaRPr sz="1800" baseline="-20833">
              <a:latin typeface="Trebuchet MS"/>
              <a:cs typeface="Trebuchet MS"/>
            </a:endParaRPr>
          </a:p>
        </p:txBody>
      </p:sp>
      <p:sp>
        <p:nvSpPr>
          <p:cNvPr id="7" name="object 7"/>
          <p:cNvSpPr txBox="1"/>
          <p:nvPr/>
        </p:nvSpPr>
        <p:spPr>
          <a:xfrm>
            <a:off x="4003166" y="2367153"/>
            <a:ext cx="1061720" cy="299720"/>
          </a:xfrm>
          <a:prstGeom prst="rect">
            <a:avLst/>
          </a:prstGeom>
        </p:spPr>
        <p:txBody>
          <a:bodyPr vert="horz" wrap="square" lIns="0" tIns="12700" rIns="0" bIns="0" rtlCol="0">
            <a:spAutoFit/>
          </a:bodyPr>
          <a:lstStyle/>
          <a:p>
            <a:pPr marL="25400">
              <a:lnSpc>
                <a:spcPct val="100000"/>
              </a:lnSpc>
              <a:spcBef>
                <a:spcPts val="100"/>
              </a:spcBef>
            </a:pPr>
            <a:r>
              <a:rPr sz="1800" spc="-5" dirty="0">
                <a:latin typeface="Trebuchet MS"/>
                <a:cs typeface="Trebuchet MS"/>
              </a:rPr>
              <a:t>4H</a:t>
            </a:r>
            <a:r>
              <a:rPr sz="1800" spc="-7" baseline="-20833" dirty="0">
                <a:latin typeface="Trebuchet MS"/>
                <a:cs typeface="Trebuchet MS"/>
              </a:rPr>
              <a:t>3</a:t>
            </a:r>
            <a:r>
              <a:rPr sz="1800" spc="-5" dirty="0">
                <a:latin typeface="Trebuchet MS"/>
                <a:cs typeface="Trebuchet MS"/>
              </a:rPr>
              <a:t>AsO</a:t>
            </a:r>
            <a:r>
              <a:rPr sz="1800" spc="-7" baseline="-20833" dirty="0">
                <a:latin typeface="Trebuchet MS"/>
                <a:cs typeface="Trebuchet MS"/>
              </a:rPr>
              <a:t>4</a:t>
            </a:r>
            <a:r>
              <a:rPr sz="1800" spc="165" baseline="-20833" dirty="0">
                <a:latin typeface="Trebuchet MS"/>
                <a:cs typeface="Trebuchet MS"/>
              </a:rPr>
              <a:t> </a:t>
            </a:r>
            <a:r>
              <a:rPr sz="1800" dirty="0">
                <a:latin typeface="Trebuchet MS"/>
                <a:cs typeface="Trebuchet MS"/>
              </a:rPr>
              <a:t>+</a:t>
            </a:r>
            <a:endParaRPr sz="1800">
              <a:latin typeface="Trebuchet MS"/>
              <a:cs typeface="Trebuchet MS"/>
            </a:endParaRPr>
          </a:p>
        </p:txBody>
      </p:sp>
      <p:sp>
        <p:nvSpPr>
          <p:cNvPr id="8" name="object 8"/>
          <p:cNvSpPr txBox="1"/>
          <p:nvPr/>
        </p:nvSpPr>
        <p:spPr>
          <a:xfrm>
            <a:off x="727455" y="2958160"/>
            <a:ext cx="1508125" cy="300355"/>
          </a:xfrm>
          <a:prstGeom prst="rect">
            <a:avLst/>
          </a:prstGeom>
        </p:spPr>
        <p:txBody>
          <a:bodyPr vert="horz" wrap="square" lIns="0" tIns="12700" rIns="0" bIns="0" rtlCol="0">
            <a:spAutoFit/>
          </a:bodyPr>
          <a:lstStyle/>
          <a:p>
            <a:pPr marL="25400">
              <a:lnSpc>
                <a:spcPct val="100000"/>
              </a:lnSpc>
              <a:spcBef>
                <a:spcPts val="100"/>
              </a:spcBef>
            </a:pPr>
            <a:r>
              <a:rPr sz="1800" dirty="0">
                <a:latin typeface="Trebuchet MS"/>
                <a:cs typeface="Trebuchet MS"/>
              </a:rPr>
              <a:t>4 </a:t>
            </a:r>
            <a:r>
              <a:rPr sz="1800" spc="-5" dirty="0">
                <a:latin typeface="Trebuchet MS"/>
                <a:cs typeface="Trebuchet MS"/>
              </a:rPr>
              <a:t>Sb </a:t>
            </a:r>
            <a:r>
              <a:rPr sz="1800" dirty="0">
                <a:latin typeface="Trebuchet MS"/>
                <a:cs typeface="Trebuchet MS"/>
              </a:rPr>
              <a:t>+ 6</a:t>
            </a:r>
            <a:r>
              <a:rPr sz="1800" spc="-90" dirty="0">
                <a:latin typeface="Trebuchet MS"/>
                <a:cs typeface="Trebuchet MS"/>
              </a:rPr>
              <a:t> </a:t>
            </a:r>
            <a:r>
              <a:rPr sz="1800" spc="-5" dirty="0">
                <a:latin typeface="Trebuchet MS"/>
                <a:cs typeface="Trebuchet MS"/>
              </a:rPr>
              <a:t>H</a:t>
            </a:r>
            <a:r>
              <a:rPr sz="1800" spc="-7" baseline="-20833" dirty="0">
                <a:latin typeface="Trebuchet MS"/>
                <a:cs typeface="Trebuchet MS"/>
              </a:rPr>
              <a:t>2</a:t>
            </a:r>
            <a:r>
              <a:rPr sz="1800" spc="-5" dirty="0">
                <a:latin typeface="Trebuchet MS"/>
                <a:cs typeface="Trebuchet MS"/>
              </a:rPr>
              <a:t>SO</a:t>
            </a:r>
            <a:r>
              <a:rPr sz="1800" spc="-7" baseline="-20833" dirty="0">
                <a:latin typeface="Trebuchet MS"/>
                <a:cs typeface="Trebuchet MS"/>
              </a:rPr>
              <a:t>4</a:t>
            </a:r>
            <a:endParaRPr sz="1800" baseline="-20833">
              <a:latin typeface="Trebuchet MS"/>
              <a:cs typeface="Trebuchet MS"/>
            </a:endParaRPr>
          </a:p>
        </p:txBody>
      </p:sp>
      <p:sp>
        <p:nvSpPr>
          <p:cNvPr id="9" name="object 9"/>
          <p:cNvSpPr txBox="1"/>
          <p:nvPr/>
        </p:nvSpPr>
        <p:spPr>
          <a:xfrm>
            <a:off x="4082415" y="2958160"/>
            <a:ext cx="1159510" cy="300355"/>
          </a:xfrm>
          <a:prstGeom prst="rect">
            <a:avLst/>
          </a:prstGeom>
        </p:spPr>
        <p:txBody>
          <a:bodyPr vert="horz" wrap="square" lIns="0" tIns="12700" rIns="0" bIns="0" rtlCol="0">
            <a:spAutoFit/>
          </a:bodyPr>
          <a:lstStyle/>
          <a:p>
            <a:pPr marL="25400">
              <a:lnSpc>
                <a:spcPct val="100000"/>
              </a:lnSpc>
              <a:spcBef>
                <a:spcPts val="100"/>
              </a:spcBef>
            </a:pPr>
            <a:r>
              <a:rPr sz="1800" spc="-5" dirty="0">
                <a:latin typeface="Trebuchet MS"/>
                <a:cs typeface="Trebuchet MS"/>
              </a:rPr>
              <a:t>Sb</a:t>
            </a:r>
            <a:r>
              <a:rPr sz="1800" spc="-7" baseline="-20833" dirty="0">
                <a:latin typeface="Trebuchet MS"/>
                <a:cs typeface="Trebuchet MS"/>
              </a:rPr>
              <a:t>2</a:t>
            </a:r>
            <a:r>
              <a:rPr sz="1800" spc="-5" dirty="0">
                <a:latin typeface="Trebuchet MS"/>
                <a:cs typeface="Trebuchet MS"/>
              </a:rPr>
              <a:t>(SO</a:t>
            </a:r>
            <a:r>
              <a:rPr sz="1800" spc="-7" baseline="-20833" dirty="0">
                <a:latin typeface="Trebuchet MS"/>
                <a:cs typeface="Trebuchet MS"/>
              </a:rPr>
              <a:t>4</a:t>
            </a:r>
            <a:r>
              <a:rPr sz="1800" spc="-5" dirty="0">
                <a:latin typeface="Trebuchet MS"/>
                <a:cs typeface="Trebuchet MS"/>
              </a:rPr>
              <a:t>)</a:t>
            </a:r>
            <a:r>
              <a:rPr sz="1800" spc="-7" baseline="-20833" dirty="0">
                <a:latin typeface="Trebuchet MS"/>
                <a:cs typeface="Trebuchet MS"/>
              </a:rPr>
              <a:t>3</a:t>
            </a:r>
            <a:r>
              <a:rPr sz="1800" spc="172" baseline="-20833" dirty="0">
                <a:latin typeface="Trebuchet MS"/>
                <a:cs typeface="Trebuchet MS"/>
              </a:rPr>
              <a:t> </a:t>
            </a:r>
            <a:r>
              <a:rPr sz="1800" dirty="0">
                <a:latin typeface="Trebuchet MS"/>
                <a:cs typeface="Trebuchet MS"/>
              </a:rPr>
              <a:t>+</a:t>
            </a:r>
            <a:endParaRPr sz="1800">
              <a:latin typeface="Trebuchet MS"/>
              <a:cs typeface="Trebuchet MS"/>
            </a:endParaRPr>
          </a:p>
        </p:txBody>
      </p:sp>
      <p:sp>
        <p:nvSpPr>
          <p:cNvPr id="10" name="object 10"/>
          <p:cNvSpPr txBox="1"/>
          <p:nvPr/>
        </p:nvSpPr>
        <p:spPr>
          <a:xfrm>
            <a:off x="4500371" y="3392423"/>
            <a:ext cx="1943100" cy="541020"/>
          </a:xfrm>
          <a:prstGeom prst="rect">
            <a:avLst/>
          </a:prstGeom>
          <a:ln w="39624">
            <a:solidFill>
              <a:srgbClr val="852A49"/>
            </a:solidFill>
          </a:ln>
        </p:spPr>
        <p:txBody>
          <a:bodyPr vert="horz" wrap="square" lIns="0" tIns="170180" rIns="0" bIns="0" rtlCol="0">
            <a:spAutoFit/>
          </a:bodyPr>
          <a:lstStyle/>
          <a:p>
            <a:pPr marL="212090">
              <a:lnSpc>
                <a:spcPct val="100000"/>
              </a:lnSpc>
              <a:spcBef>
                <a:spcPts val="1340"/>
              </a:spcBef>
            </a:pPr>
            <a:r>
              <a:rPr sz="1800" dirty="0">
                <a:latin typeface="Trebuchet MS"/>
                <a:cs typeface="Trebuchet MS"/>
              </a:rPr>
              <a:t>3 </a:t>
            </a:r>
            <a:r>
              <a:rPr sz="1800" spc="-5" dirty="0">
                <a:latin typeface="Trebuchet MS"/>
                <a:cs typeface="Trebuchet MS"/>
              </a:rPr>
              <a:t>SO</a:t>
            </a:r>
            <a:r>
              <a:rPr sz="1800" spc="-7" baseline="-20833" dirty="0">
                <a:latin typeface="Trebuchet MS"/>
                <a:cs typeface="Trebuchet MS"/>
              </a:rPr>
              <a:t>2</a:t>
            </a:r>
            <a:r>
              <a:rPr sz="1800" spc="-5" dirty="0">
                <a:latin typeface="Trebuchet MS"/>
                <a:cs typeface="Trebuchet MS"/>
              </a:rPr>
              <a:t>+6</a:t>
            </a:r>
            <a:r>
              <a:rPr sz="1800" spc="-20" dirty="0">
                <a:latin typeface="Trebuchet MS"/>
                <a:cs typeface="Trebuchet MS"/>
              </a:rPr>
              <a:t> </a:t>
            </a:r>
            <a:r>
              <a:rPr sz="1800" spc="-5" dirty="0">
                <a:latin typeface="Trebuchet MS"/>
                <a:cs typeface="Trebuchet MS"/>
              </a:rPr>
              <a:t>H</a:t>
            </a:r>
            <a:r>
              <a:rPr sz="1800" spc="-7" baseline="-20833" dirty="0">
                <a:latin typeface="Trebuchet MS"/>
                <a:cs typeface="Trebuchet MS"/>
              </a:rPr>
              <a:t>2</a:t>
            </a:r>
            <a:r>
              <a:rPr sz="1800" spc="-5" dirty="0">
                <a:latin typeface="Trebuchet MS"/>
                <a:cs typeface="Trebuchet MS"/>
              </a:rPr>
              <a:t>0</a:t>
            </a:r>
            <a:endParaRPr sz="1800">
              <a:latin typeface="Trebuchet MS"/>
              <a:cs typeface="Trebuchet MS"/>
            </a:endParaRPr>
          </a:p>
        </p:txBody>
      </p:sp>
      <p:sp>
        <p:nvSpPr>
          <p:cNvPr id="11" name="object 11"/>
          <p:cNvSpPr txBox="1"/>
          <p:nvPr/>
        </p:nvSpPr>
        <p:spPr>
          <a:xfrm>
            <a:off x="796036" y="4141470"/>
            <a:ext cx="1465580" cy="299720"/>
          </a:xfrm>
          <a:prstGeom prst="rect">
            <a:avLst/>
          </a:prstGeom>
        </p:spPr>
        <p:txBody>
          <a:bodyPr vert="horz" wrap="square" lIns="0" tIns="12700" rIns="0" bIns="0" rtlCol="0">
            <a:spAutoFit/>
          </a:bodyPr>
          <a:lstStyle/>
          <a:p>
            <a:pPr marL="25400">
              <a:lnSpc>
                <a:spcPct val="100000"/>
              </a:lnSpc>
              <a:spcBef>
                <a:spcPts val="100"/>
              </a:spcBef>
              <a:tabLst>
                <a:tab pos="475615" algn="l"/>
              </a:tabLst>
            </a:pPr>
            <a:r>
              <a:rPr sz="1800" spc="-5" dirty="0">
                <a:latin typeface="Trebuchet MS"/>
                <a:cs typeface="Trebuchet MS"/>
              </a:rPr>
              <a:t>2Bi	</a:t>
            </a:r>
            <a:r>
              <a:rPr sz="1800" dirty="0">
                <a:latin typeface="Trebuchet MS"/>
                <a:cs typeface="Trebuchet MS"/>
              </a:rPr>
              <a:t>+ 6</a:t>
            </a:r>
            <a:r>
              <a:rPr sz="1800" spc="-75" dirty="0">
                <a:latin typeface="Trebuchet MS"/>
                <a:cs typeface="Trebuchet MS"/>
              </a:rPr>
              <a:t> </a:t>
            </a:r>
            <a:r>
              <a:rPr sz="1800" spc="-5" dirty="0">
                <a:latin typeface="Trebuchet MS"/>
                <a:cs typeface="Trebuchet MS"/>
              </a:rPr>
              <a:t>H</a:t>
            </a:r>
            <a:r>
              <a:rPr sz="1800" spc="-7" baseline="-20833" dirty="0">
                <a:latin typeface="Trebuchet MS"/>
                <a:cs typeface="Trebuchet MS"/>
              </a:rPr>
              <a:t>2</a:t>
            </a:r>
            <a:r>
              <a:rPr sz="1800" spc="-5" dirty="0">
                <a:latin typeface="Trebuchet MS"/>
                <a:cs typeface="Trebuchet MS"/>
              </a:rPr>
              <a:t>SO</a:t>
            </a:r>
            <a:r>
              <a:rPr sz="1800" spc="-7" baseline="-20833" dirty="0">
                <a:latin typeface="Trebuchet MS"/>
                <a:cs typeface="Trebuchet MS"/>
              </a:rPr>
              <a:t>4</a:t>
            </a:r>
            <a:endParaRPr sz="1800" baseline="-20833">
              <a:latin typeface="Trebuchet MS"/>
              <a:cs typeface="Trebuchet MS"/>
            </a:endParaRPr>
          </a:p>
        </p:txBody>
      </p:sp>
      <p:sp>
        <p:nvSpPr>
          <p:cNvPr id="12" name="object 12"/>
          <p:cNvSpPr txBox="1"/>
          <p:nvPr/>
        </p:nvSpPr>
        <p:spPr>
          <a:xfrm>
            <a:off x="4039742" y="4141470"/>
            <a:ext cx="1252220" cy="299720"/>
          </a:xfrm>
          <a:prstGeom prst="rect">
            <a:avLst/>
          </a:prstGeom>
        </p:spPr>
        <p:txBody>
          <a:bodyPr vert="horz" wrap="square" lIns="0" tIns="12700" rIns="0" bIns="0" rtlCol="0">
            <a:spAutoFit/>
          </a:bodyPr>
          <a:lstStyle/>
          <a:p>
            <a:pPr marL="25400">
              <a:lnSpc>
                <a:spcPct val="100000"/>
              </a:lnSpc>
              <a:spcBef>
                <a:spcPts val="100"/>
              </a:spcBef>
            </a:pPr>
            <a:r>
              <a:rPr sz="1800" dirty="0">
                <a:latin typeface="Trebuchet MS"/>
                <a:cs typeface="Trebuchet MS"/>
              </a:rPr>
              <a:t>Bi </a:t>
            </a:r>
            <a:r>
              <a:rPr sz="1800" spc="-7" baseline="-20833" dirty="0">
                <a:latin typeface="Trebuchet MS"/>
                <a:cs typeface="Trebuchet MS"/>
              </a:rPr>
              <a:t>2</a:t>
            </a:r>
            <a:r>
              <a:rPr sz="1800" spc="-5" dirty="0">
                <a:latin typeface="Trebuchet MS"/>
                <a:cs typeface="Trebuchet MS"/>
              </a:rPr>
              <a:t>( SO</a:t>
            </a:r>
            <a:r>
              <a:rPr sz="1800" spc="-7" baseline="-20833" dirty="0">
                <a:latin typeface="Trebuchet MS"/>
                <a:cs typeface="Trebuchet MS"/>
              </a:rPr>
              <a:t>4</a:t>
            </a:r>
            <a:r>
              <a:rPr sz="1800" spc="-5" dirty="0">
                <a:latin typeface="Trebuchet MS"/>
                <a:cs typeface="Trebuchet MS"/>
              </a:rPr>
              <a:t>)</a:t>
            </a:r>
            <a:r>
              <a:rPr sz="1800" spc="-7" baseline="-20833" dirty="0">
                <a:latin typeface="Trebuchet MS"/>
                <a:cs typeface="Trebuchet MS"/>
              </a:rPr>
              <a:t>3</a:t>
            </a:r>
            <a:r>
              <a:rPr sz="1800" spc="120" baseline="-20833" dirty="0">
                <a:latin typeface="Trebuchet MS"/>
                <a:cs typeface="Trebuchet MS"/>
              </a:rPr>
              <a:t> </a:t>
            </a:r>
            <a:r>
              <a:rPr sz="1800" dirty="0">
                <a:latin typeface="Trebuchet MS"/>
                <a:cs typeface="Trebuchet MS"/>
              </a:rPr>
              <a:t>+</a:t>
            </a:r>
            <a:endParaRPr sz="1800">
              <a:latin typeface="Trebuchet MS"/>
              <a:cs typeface="Trebuchet MS"/>
            </a:endParaRPr>
          </a:p>
        </p:txBody>
      </p:sp>
      <p:sp>
        <p:nvSpPr>
          <p:cNvPr id="13" name="object 13"/>
          <p:cNvSpPr txBox="1"/>
          <p:nvPr/>
        </p:nvSpPr>
        <p:spPr>
          <a:xfrm>
            <a:off x="702563" y="4711700"/>
            <a:ext cx="2174875" cy="617220"/>
          </a:xfrm>
          <a:prstGeom prst="rect">
            <a:avLst/>
          </a:prstGeom>
        </p:spPr>
        <p:txBody>
          <a:bodyPr vert="horz" wrap="square" lIns="0" tIns="33655" rIns="0" bIns="0" rtlCol="0">
            <a:spAutoFit/>
          </a:bodyPr>
          <a:lstStyle/>
          <a:p>
            <a:pPr marL="38100">
              <a:lnSpc>
                <a:spcPct val="100000"/>
              </a:lnSpc>
              <a:spcBef>
                <a:spcPts val="265"/>
              </a:spcBef>
            </a:pPr>
            <a:r>
              <a:rPr sz="1800" spc="-10" dirty="0">
                <a:latin typeface="Trebuchet MS"/>
                <a:cs typeface="Trebuchet MS"/>
              </a:rPr>
              <a:t>Action </a:t>
            </a:r>
            <a:r>
              <a:rPr sz="1800" spc="-5" dirty="0">
                <a:latin typeface="Trebuchet MS"/>
                <a:cs typeface="Trebuchet MS"/>
              </a:rPr>
              <a:t>of</a:t>
            </a:r>
            <a:r>
              <a:rPr sz="1800" spc="-15" dirty="0">
                <a:latin typeface="Trebuchet MS"/>
                <a:cs typeface="Trebuchet MS"/>
              </a:rPr>
              <a:t> </a:t>
            </a:r>
            <a:r>
              <a:rPr sz="1800" spc="-5" dirty="0">
                <a:latin typeface="Trebuchet MS"/>
                <a:cs typeface="Trebuchet MS"/>
              </a:rPr>
              <a:t>alkali</a:t>
            </a:r>
            <a:endParaRPr sz="1800">
              <a:latin typeface="Trebuchet MS"/>
              <a:cs typeface="Trebuchet MS"/>
            </a:endParaRPr>
          </a:p>
          <a:p>
            <a:pPr marL="187325">
              <a:lnSpc>
                <a:spcPct val="100000"/>
              </a:lnSpc>
              <a:spcBef>
                <a:spcPts val="170"/>
              </a:spcBef>
              <a:tabLst>
                <a:tab pos="1666875" algn="l"/>
              </a:tabLst>
            </a:pPr>
            <a:r>
              <a:rPr sz="1800" dirty="0">
                <a:latin typeface="Trebuchet MS"/>
                <a:cs typeface="Trebuchet MS"/>
              </a:rPr>
              <a:t>P</a:t>
            </a:r>
            <a:r>
              <a:rPr sz="1800" baseline="-20833" dirty="0">
                <a:latin typeface="Trebuchet MS"/>
                <a:cs typeface="Trebuchet MS"/>
              </a:rPr>
              <a:t>4  </a:t>
            </a:r>
            <a:r>
              <a:rPr sz="1800" dirty="0">
                <a:latin typeface="Trebuchet MS"/>
                <a:cs typeface="Trebuchet MS"/>
              </a:rPr>
              <a:t>+3</a:t>
            </a:r>
            <a:r>
              <a:rPr sz="1800" spc="-200" dirty="0">
                <a:latin typeface="Trebuchet MS"/>
                <a:cs typeface="Trebuchet MS"/>
              </a:rPr>
              <a:t> </a:t>
            </a:r>
            <a:r>
              <a:rPr sz="1800" dirty="0">
                <a:latin typeface="Trebuchet MS"/>
                <a:cs typeface="Trebuchet MS"/>
              </a:rPr>
              <a:t>NaOH</a:t>
            </a:r>
            <a:r>
              <a:rPr sz="1800" spc="-5" dirty="0">
                <a:latin typeface="Trebuchet MS"/>
                <a:cs typeface="Trebuchet MS"/>
              </a:rPr>
              <a:t> </a:t>
            </a:r>
            <a:r>
              <a:rPr sz="1800" dirty="0">
                <a:latin typeface="Trebuchet MS"/>
                <a:cs typeface="Trebuchet MS"/>
              </a:rPr>
              <a:t>+	</a:t>
            </a:r>
            <a:r>
              <a:rPr sz="1800" spc="-5" dirty="0">
                <a:latin typeface="Trebuchet MS"/>
                <a:cs typeface="Trebuchet MS"/>
              </a:rPr>
              <a:t>3H</a:t>
            </a:r>
            <a:r>
              <a:rPr sz="1800" spc="-7" baseline="-20833" dirty="0">
                <a:latin typeface="Trebuchet MS"/>
                <a:cs typeface="Trebuchet MS"/>
              </a:rPr>
              <a:t>2</a:t>
            </a:r>
            <a:r>
              <a:rPr sz="1800" spc="-5" dirty="0">
                <a:latin typeface="Trebuchet MS"/>
                <a:cs typeface="Trebuchet MS"/>
              </a:rPr>
              <a:t>0</a:t>
            </a:r>
            <a:endParaRPr sz="1800">
              <a:latin typeface="Trebuchet MS"/>
              <a:cs typeface="Trebuchet MS"/>
            </a:endParaRPr>
          </a:p>
        </p:txBody>
      </p:sp>
      <p:sp>
        <p:nvSpPr>
          <p:cNvPr id="14" name="object 14"/>
          <p:cNvSpPr txBox="1"/>
          <p:nvPr/>
        </p:nvSpPr>
        <p:spPr>
          <a:xfrm>
            <a:off x="3962406" y="5028691"/>
            <a:ext cx="1598930" cy="299720"/>
          </a:xfrm>
          <a:prstGeom prst="rect">
            <a:avLst/>
          </a:prstGeom>
        </p:spPr>
        <p:txBody>
          <a:bodyPr vert="horz" wrap="square" lIns="0" tIns="12700" rIns="0" bIns="0" rtlCol="0">
            <a:spAutoFit/>
          </a:bodyPr>
          <a:lstStyle/>
          <a:p>
            <a:pPr marL="38100">
              <a:lnSpc>
                <a:spcPct val="100000"/>
              </a:lnSpc>
              <a:spcBef>
                <a:spcPts val="100"/>
              </a:spcBef>
            </a:pPr>
            <a:r>
              <a:rPr sz="1800" dirty="0">
                <a:latin typeface="Trebuchet MS"/>
                <a:cs typeface="Trebuchet MS"/>
              </a:rPr>
              <a:t>PH</a:t>
            </a:r>
            <a:r>
              <a:rPr sz="1800" baseline="-20833" dirty="0">
                <a:latin typeface="Trebuchet MS"/>
                <a:cs typeface="Trebuchet MS"/>
              </a:rPr>
              <a:t>3</a:t>
            </a:r>
            <a:r>
              <a:rPr sz="1800" spc="179" baseline="-20833" dirty="0">
                <a:latin typeface="Trebuchet MS"/>
                <a:cs typeface="Trebuchet MS"/>
              </a:rPr>
              <a:t> </a:t>
            </a:r>
            <a:r>
              <a:rPr sz="1800" spc="-5" dirty="0">
                <a:latin typeface="Trebuchet MS"/>
                <a:cs typeface="Trebuchet MS"/>
              </a:rPr>
              <a:t>+3NaH</a:t>
            </a:r>
            <a:r>
              <a:rPr sz="1800" spc="-7" baseline="-20833" dirty="0">
                <a:latin typeface="Trebuchet MS"/>
                <a:cs typeface="Trebuchet MS"/>
              </a:rPr>
              <a:t>2</a:t>
            </a:r>
            <a:r>
              <a:rPr sz="1800" spc="-5" dirty="0">
                <a:latin typeface="Trebuchet MS"/>
                <a:cs typeface="Trebuchet MS"/>
              </a:rPr>
              <a:t>PO</a:t>
            </a:r>
            <a:r>
              <a:rPr sz="1800" spc="-7" baseline="-20833" dirty="0">
                <a:latin typeface="Trebuchet MS"/>
                <a:cs typeface="Trebuchet MS"/>
              </a:rPr>
              <a:t>2</a:t>
            </a:r>
            <a:endParaRPr sz="1800" baseline="-20833">
              <a:latin typeface="Trebuchet MS"/>
              <a:cs typeface="Trebuchet MS"/>
            </a:endParaRPr>
          </a:p>
        </p:txBody>
      </p:sp>
      <p:sp>
        <p:nvSpPr>
          <p:cNvPr id="15" name="object 15"/>
          <p:cNvSpPr txBox="1"/>
          <p:nvPr/>
        </p:nvSpPr>
        <p:spPr>
          <a:xfrm>
            <a:off x="510540" y="5598667"/>
            <a:ext cx="1755775" cy="913130"/>
          </a:xfrm>
          <a:prstGeom prst="rect">
            <a:avLst/>
          </a:prstGeom>
        </p:spPr>
        <p:txBody>
          <a:bodyPr vert="horz" wrap="square" lIns="0" tIns="12700" rIns="0" bIns="0" rtlCol="0">
            <a:spAutoFit/>
          </a:bodyPr>
          <a:lstStyle/>
          <a:p>
            <a:pPr marL="38100" marR="30480">
              <a:lnSpc>
                <a:spcPct val="107800"/>
              </a:lnSpc>
              <a:spcBef>
                <a:spcPts val="100"/>
              </a:spcBef>
            </a:pPr>
            <a:r>
              <a:rPr sz="1800" spc="-10" dirty="0">
                <a:latin typeface="Trebuchet MS"/>
                <a:cs typeface="Trebuchet MS"/>
              </a:rPr>
              <a:t>Action </a:t>
            </a:r>
            <a:r>
              <a:rPr sz="1800" spc="-5" dirty="0">
                <a:latin typeface="Trebuchet MS"/>
                <a:cs typeface="Trebuchet MS"/>
              </a:rPr>
              <a:t>of metals  3Mg </a:t>
            </a:r>
            <a:r>
              <a:rPr sz="1800" dirty="0">
                <a:latin typeface="Trebuchet MS"/>
                <a:cs typeface="Trebuchet MS"/>
              </a:rPr>
              <a:t>+</a:t>
            </a:r>
            <a:r>
              <a:rPr sz="1800" spc="-20" dirty="0">
                <a:latin typeface="Trebuchet MS"/>
                <a:cs typeface="Trebuchet MS"/>
              </a:rPr>
              <a:t> </a:t>
            </a:r>
            <a:r>
              <a:rPr sz="1800" dirty="0">
                <a:latin typeface="Trebuchet MS"/>
                <a:cs typeface="Trebuchet MS"/>
              </a:rPr>
              <a:t>N</a:t>
            </a:r>
            <a:r>
              <a:rPr sz="1800" baseline="-20833" dirty="0">
                <a:latin typeface="Trebuchet MS"/>
                <a:cs typeface="Trebuchet MS"/>
              </a:rPr>
              <a:t>2</a:t>
            </a:r>
            <a:endParaRPr sz="1800" baseline="-20833">
              <a:latin typeface="Trebuchet MS"/>
              <a:cs typeface="Trebuchet MS"/>
            </a:endParaRPr>
          </a:p>
          <a:p>
            <a:pPr marL="106045">
              <a:lnSpc>
                <a:spcPct val="100000"/>
              </a:lnSpc>
              <a:spcBef>
                <a:spcPts val="170"/>
              </a:spcBef>
            </a:pPr>
            <a:r>
              <a:rPr sz="1800" spc="-5" dirty="0">
                <a:latin typeface="Trebuchet MS"/>
                <a:cs typeface="Trebuchet MS"/>
              </a:rPr>
              <a:t>Mg </a:t>
            </a:r>
            <a:r>
              <a:rPr sz="1800" dirty="0">
                <a:latin typeface="Trebuchet MS"/>
                <a:cs typeface="Trebuchet MS"/>
              </a:rPr>
              <a:t>+</a:t>
            </a:r>
            <a:r>
              <a:rPr sz="1800" spc="-100" dirty="0">
                <a:latin typeface="Trebuchet MS"/>
                <a:cs typeface="Trebuchet MS"/>
              </a:rPr>
              <a:t> </a:t>
            </a:r>
            <a:r>
              <a:rPr sz="1800" dirty="0">
                <a:latin typeface="Trebuchet MS"/>
                <a:cs typeface="Trebuchet MS"/>
              </a:rPr>
              <a:t>P</a:t>
            </a:r>
            <a:r>
              <a:rPr sz="1800" baseline="-20833" dirty="0">
                <a:latin typeface="Trebuchet MS"/>
                <a:cs typeface="Trebuchet MS"/>
              </a:rPr>
              <a:t>4</a:t>
            </a:r>
            <a:endParaRPr sz="1800" baseline="-20833">
              <a:latin typeface="Trebuchet MS"/>
              <a:cs typeface="Trebuchet MS"/>
            </a:endParaRPr>
          </a:p>
        </p:txBody>
      </p:sp>
      <p:sp>
        <p:nvSpPr>
          <p:cNvPr id="16" name="object 16"/>
          <p:cNvSpPr txBox="1"/>
          <p:nvPr/>
        </p:nvSpPr>
        <p:spPr>
          <a:xfrm>
            <a:off x="3025775" y="5894019"/>
            <a:ext cx="798195" cy="617855"/>
          </a:xfrm>
          <a:prstGeom prst="rect">
            <a:avLst/>
          </a:prstGeom>
        </p:spPr>
        <p:txBody>
          <a:bodyPr vert="horz" wrap="square" lIns="0" tIns="12700" rIns="0" bIns="0" rtlCol="0">
            <a:spAutoFit/>
          </a:bodyPr>
          <a:lstStyle/>
          <a:p>
            <a:pPr marL="38100" marR="30480" indent="71120">
              <a:lnSpc>
                <a:spcPct val="107900"/>
              </a:lnSpc>
              <a:spcBef>
                <a:spcPts val="100"/>
              </a:spcBef>
            </a:pPr>
            <a:r>
              <a:rPr sz="1800" spc="-5" dirty="0">
                <a:latin typeface="Trebuchet MS"/>
                <a:cs typeface="Trebuchet MS"/>
              </a:rPr>
              <a:t>Mg</a:t>
            </a:r>
            <a:r>
              <a:rPr sz="1800" spc="-7" baseline="-20833" dirty="0">
                <a:latin typeface="Trebuchet MS"/>
                <a:cs typeface="Trebuchet MS"/>
              </a:rPr>
              <a:t>3 </a:t>
            </a:r>
            <a:r>
              <a:rPr sz="1800" dirty="0">
                <a:latin typeface="Trebuchet MS"/>
                <a:cs typeface="Trebuchet MS"/>
              </a:rPr>
              <a:t>N</a:t>
            </a:r>
            <a:r>
              <a:rPr sz="1800" baseline="-20833" dirty="0">
                <a:latin typeface="Trebuchet MS"/>
                <a:cs typeface="Trebuchet MS"/>
              </a:rPr>
              <a:t>2  </a:t>
            </a:r>
            <a:r>
              <a:rPr sz="1800" spc="-5" dirty="0">
                <a:latin typeface="Trebuchet MS"/>
                <a:cs typeface="Trebuchet MS"/>
              </a:rPr>
              <a:t>Mg</a:t>
            </a:r>
            <a:r>
              <a:rPr sz="1800" spc="-7" baseline="-20833" dirty="0">
                <a:latin typeface="Trebuchet MS"/>
                <a:cs typeface="Trebuchet MS"/>
              </a:rPr>
              <a:t>3</a:t>
            </a:r>
            <a:r>
              <a:rPr sz="1800" spc="187" baseline="-20833" dirty="0">
                <a:latin typeface="Trebuchet MS"/>
                <a:cs typeface="Trebuchet MS"/>
              </a:rPr>
              <a:t> </a:t>
            </a:r>
            <a:r>
              <a:rPr sz="1800" dirty="0">
                <a:latin typeface="Trebuchet MS"/>
                <a:cs typeface="Trebuchet MS"/>
              </a:rPr>
              <a:t>P</a:t>
            </a:r>
            <a:r>
              <a:rPr sz="1800" baseline="-20833" dirty="0">
                <a:latin typeface="Trebuchet MS"/>
                <a:cs typeface="Trebuchet MS"/>
              </a:rPr>
              <a:t>2</a:t>
            </a:r>
            <a:endParaRPr sz="1800" baseline="-20833">
              <a:latin typeface="Trebuchet MS"/>
              <a:cs typeface="Trebuchet MS"/>
            </a:endParaRPr>
          </a:p>
        </p:txBody>
      </p:sp>
      <p:sp>
        <p:nvSpPr>
          <p:cNvPr id="17" name="object 17"/>
          <p:cNvSpPr/>
          <p:nvPr/>
        </p:nvSpPr>
        <p:spPr>
          <a:xfrm>
            <a:off x="2195322" y="1274699"/>
            <a:ext cx="762000" cy="134620"/>
          </a:xfrm>
          <a:custGeom>
            <a:avLst/>
            <a:gdLst/>
            <a:ahLst/>
            <a:cxnLst/>
            <a:rect l="l" t="t" r="r" b="b"/>
            <a:pathLst>
              <a:path w="762000" h="134619">
                <a:moveTo>
                  <a:pt x="704596" y="67183"/>
                </a:moveTo>
                <a:lnTo>
                  <a:pt x="639063" y="105410"/>
                </a:lnTo>
                <a:lnTo>
                  <a:pt x="632078" y="109347"/>
                </a:lnTo>
                <a:lnTo>
                  <a:pt x="629792" y="118237"/>
                </a:lnTo>
                <a:lnTo>
                  <a:pt x="633857" y="125095"/>
                </a:lnTo>
                <a:lnTo>
                  <a:pt x="637794" y="132079"/>
                </a:lnTo>
                <a:lnTo>
                  <a:pt x="646683" y="134365"/>
                </a:lnTo>
                <a:lnTo>
                  <a:pt x="737049" y="81661"/>
                </a:lnTo>
                <a:lnTo>
                  <a:pt x="733170" y="81661"/>
                </a:lnTo>
                <a:lnTo>
                  <a:pt x="733170" y="79628"/>
                </a:lnTo>
                <a:lnTo>
                  <a:pt x="725932" y="79628"/>
                </a:lnTo>
                <a:lnTo>
                  <a:pt x="704596" y="67183"/>
                </a:lnTo>
                <a:close/>
              </a:path>
              <a:path w="762000" h="134619">
                <a:moveTo>
                  <a:pt x="679776" y="52704"/>
                </a:moveTo>
                <a:lnTo>
                  <a:pt x="0" y="52704"/>
                </a:lnTo>
                <a:lnTo>
                  <a:pt x="0" y="81661"/>
                </a:lnTo>
                <a:lnTo>
                  <a:pt x="679776" y="81661"/>
                </a:lnTo>
                <a:lnTo>
                  <a:pt x="704595" y="67183"/>
                </a:lnTo>
                <a:lnTo>
                  <a:pt x="679776" y="52704"/>
                </a:lnTo>
                <a:close/>
              </a:path>
              <a:path w="762000" h="134619">
                <a:moveTo>
                  <a:pt x="737053" y="52704"/>
                </a:moveTo>
                <a:lnTo>
                  <a:pt x="733170" y="52704"/>
                </a:lnTo>
                <a:lnTo>
                  <a:pt x="733170" y="81661"/>
                </a:lnTo>
                <a:lnTo>
                  <a:pt x="737049" y="81661"/>
                </a:lnTo>
                <a:lnTo>
                  <a:pt x="761872" y="67183"/>
                </a:lnTo>
                <a:lnTo>
                  <a:pt x="737053" y="52704"/>
                </a:lnTo>
                <a:close/>
              </a:path>
              <a:path w="762000" h="134619">
                <a:moveTo>
                  <a:pt x="725932" y="54737"/>
                </a:moveTo>
                <a:lnTo>
                  <a:pt x="704596" y="67183"/>
                </a:lnTo>
                <a:lnTo>
                  <a:pt x="725932" y="79628"/>
                </a:lnTo>
                <a:lnTo>
                  <a:pt x="725932" y="54737"/>
                </a:lnTo>
                <a:close/>
              </a:path>
              <a:path w="762000" h="134619">
                <a:moveTo>
                  <a:pt x="733170" y="54737"/>
                </a:moveTo>
                <a:lnTo>
                  <a:pt x="725932" y="54737"/>
                </a:lnTo>
                <a:lnTo>
                  <a:pt x="725932" y="79628"/>
                </a:lnTo>
                <a:lnTo>
                  <a:pt x="733170" y="79628"/>
                </a:lnTo>
                <a:lnTo>
                  <a:pt x="733170" y="54737"/>
                </a:lnTo>
                <a:close/>
              </a:path>
              <a:path w="762000" h="134619">
                <a:moveTo>
                  <a:pt x="646683" y="0"/>
                </a:moveTo>
                <a:lnTo>
                  <a:pt x="637794" y="2286"/>
                </a:lnTo>
                <a:lnTo>
                  <a:pt x="633857" y="9271"/>
                </a:lnTo>
                <a:lnTo>
                  <a:pt x="629792" y="16128"/>
                </a:lnTo>
                <a:lnTo>
                  <a:pt x="632078" y="25018"/>
                </a:lnTo>
                <a:lnTo>
                  <a:pt x="639063" y="28955"/>
                </a:lnTo>
                <a:lnTo>
                  <a:pt x="704596" y="67183"/>
                </a:lnTo>
                <a:lnTo>
                  <a:pt x="725932" y="54737"/>
                </a:lnTo>
                <a:lnTo>
                  <a:pt x="733170" y="54737"/>
                </a:lnTo>
                <a:lnTo>
                  <a:pt x="733170" y="52704"/>
                </a:lnTo>
                <a:lnTo>
                  <a:pt x="737053" y="52704"/>
                </a:lnTo>
                <a:lnTo>
                  <a:pt x="646683" y="0"/>
                </a:lnTo>
                <a:close/>
              </a:path>
            </a:pathLst>
          </a:custGeom>
          <a:solidFill>
            <a:srgbClr val="B83C68"/>
          </a:solidFill>
        </p:spPr>
        <p:txBody>
          <a:bodyPr wrap="square" lIns="0" tIns="0" rIns="0" bIns="0" rtlCol="0"/>
          <a:lstStyle/>
          <a:p>
            <a:endParaRPr/>
          </a:p>
        </p:txBody>
      </p:sp>
      <p:sp>
        <p:nvSpPr>
          <p:cNvPr id="18" name="object 18"/>
          <p:cNvSpPr/>
          <p:nvPr/>
        </p:nvSpPr>
        <p:spPr>
          <a:xfrm>
            <a:off x="2500122" y="2477135"/>
            <a:ext cx="1369695" cy="134620"/>
          </a:xfrm>
          <a:custGeom>
            <a:avLst/>
            <a:gdLst/>
            <a:ahLst/>
            <a:cxnLst/>
            <a:rect l="l" t="t" r="r" b="b"/>
            <a:pathLst>
              <a:path w="1369695" h="134619">
                <a:moveTo>
                  <a:pt x="1312418" y="67183"/>
                </a:moveTo>
                <a:lnTo>
                  <a:pt x="1246886" y="105410"/>
                </a:lnTo>
                <a:lnTo>
                  <a:pt x="1239901" y="109347"/>
                </a:lnTo>
                <a:lnTo>
                  <a:pt x="1237614" y="118237"/>
                </a:lnTo>
                <a:lnTo>
                  <a:pt x="1241678" y="125094"/>
                </a:lnTo>
                <a:lnTo>
                  <a:pt x="1245615" y="132079"/>
                </a:lnTo>
                <a:lnTo>
                  <a:pt x="1254505" y="134365"/>
                </a:lnTo>
                <a:lnTo>
                  <a:pt x="1344846" y="81661"/>
                </a:lnTo>
                <a:lnTo>
                  <a:pt x="1340992" y="81661"/>
                </a:lnTo>
                <a:lnTo>
                  <a:pt x="1340992" y="79628"/>
                </a:lnTo>
                <a:lnTo>
                  <a:pt x="1333753" y="79628"/>
                </a:lnTo>
                <a:lnTo>
                  <a:pt x="1312418" y="67183"/>
                </a:lnTo>
                <a:close/>
              </a:path>
              <a:path w="1369695" h="134619">
                <a:moveTo>
                  <a:pt x="1287598" y="52704"/>
                </a:moveTo>
                <a:lnTo>
                  <a:pt x="0" y="52704"/>
                </a:lnTo>
                <a:lnTo>
                  <a:pt x="0" y="81661"/>
                </a:lnTo>
                <a:lnTo>
                  <a:pt x="1287598" y="81661"/>
                </a:lnTo>
                <a:lnTo>
                  <a:pt x="1312418" y="67183"/>
                </a:lnTo>
                <a:lnTo>
                  <a:pt x="1287598" y="52704"/>
                </a:lnTo>
                <a:close/>
              </a:path>
              <a:path w="1369695" h="134619">
                <a:moveTo>
                  <a:pt x="1344846" y="52704"/>
                </a:moveTo>
                <a:lnTo>
                  <a:pt x="1340992" y="52704"/>
                </a:lnTo>
                <a:lnTo>
                  <a:pt x="1340992" y="81661"/>
                </a:lnTo>
                <a:lnTo>
                  <a:pt x="1344846" y="81661"/>
                </a:lnTo>
                <a:lnTo>
                  <a:pt x="1369694" y="67183"/>
                </a:lnTo>
                <a:lnTo>
                  <a:pt x="1344846" y="52704"/>
                </a:lnTo>
                <a:close/>
              </a:path>
              <a:path w="1369695" h="134619">
                <a:moveTo>
                  <a:pt x="1333753" y="54737"/>
                </a:moveTo>
                <a:lnTo>
                  <a:pt x="1312418" y="67183"/>
                </a:lnTo>
                <a:lnTo>
                  <a:pt x="1333753" y="79628"/>
                </a:lnTo>
                <a:lnTo>
                  <a:pt x="1333753" y="54737"/>
                </a:lnTo>
                <a:close/>
              </a:path>
              <a:path w="1369695" h="134619">
                <a:moveTo>
                  <a:pt x="1340992" y="54737"/>
                </a:moveTo>
                <a:lnTo>
                  <a:pt x="1333753" y="54737"/>
                </a:lnTo>
                <a:lnTo>
                  <a:pt x="1333753" y="79628"/>
                </a:lnTo>
                <a:lnTo>
                  <a:pt x="1340992" y="79628"/>
                </a:lnTo>
                <a:lnTo>
                  <a:pt x="1340992" y="54737"/>
                </a:lnTo>
                <a:close/>
              </a:path>
              <a:path w="1369695" h="134619">
                <a:moveTo>
                  <a:pt x="1254505" y="0"/>
                </a:moveTo>
                <a:lnTo>
                  <a:pt x="1245615" y="2286"/>
                </a:lnTo>
                <a:lnTo>
                  <a:pt x="1241678" y="9270"/>
                </a:lnTo>
                <a:lnTo>
                  <a:pt x="1237614" y="16128"/>
                </a:lnTo>
                <a:lnTo>
                  <a:pt x="1239901" y="25018"/>
                </a:lnTo>
                <a:lnTo>
                  <a:pt x="1246886" y="28955"/>
                </a:lnTo>
                <a:lnTo>
                  <a:pt x="1312418" y="67183"/>
                </a:lnTo>
                <a:lnTo>
                  <a:pt x="1333753" y="54737"/>
                </a:lnTo>
                <a:lnTo>
                  <a:pt x="1340992" y="54737"/>
                </a:lnTo>
                <a:lnTo>
                  <a:pt x="1340992" y="52704"/>
                </a:lnTo>
                <a:lnTo>
                  <a:pt x="1344846" y="52704"/>
                </a:lnTo>
                <a:lnTo>
                  <a:pt x="1254505" y="0"/>
                </a:lnTo>
                <a:close/>
              </a:path>
            </a:pathLst>
          </a:custGeom>
          <a:solidFill>
            <a:srgbClr val="B83C68"/>
          </a:solidFill>
        </p:spPr>
        <p:txBody>
          <a:bodyPr wrap="square" lIns="0" tIns="0" rIns="0" bIns="0" rtlCol="0"/>
          <a:lstStyle/>
          <a:p>
            <a:endParaRPr/>
          </a:p>
        </p:txBody>
      </p:sp>
      <p:sp>
        <p:nvSpPr>
          <p:cNvPr id="19" name="object 19"/>
          <p:cNvSpPr/>
          <p:nvPr/>
        </p:nvSpPr>
        <p:spPr>
          <a:xfrm>
            <a:off x="1814322" y="6026505"/>
            <a:ext cx="762000" cy="134620"/>
          </a:xfrm>
          <a:custGeom>
            <a:avLst/>
            <a:gdLst/>
            <a:ahLst/>
            <a:cxnLst/>
            <a:rect l="l" t="t" r="r" b="b"/>
            <a:pathLst>
              <a:path w="762000" h="134620">
                <a:moveTo>
                  <a:pt x="704487" y="67208"/>
                </a:moveTo>
                <a:lnTo>
                  <a:pt x="632078" y="109397"/>
                </a:lnTo>
                <a:lnTo>
                  <a:pt x="629792" y="118275"/>
                </a:lnTo>
                <a:lnTo>
                  <a:pt x="633857" y="125171"/>
                </a:lnTo>
                <a:lnTo>
                  <a:pt x="637794" y="132079"/>
                </a:lnTo>
                <a:lnTo>
                  <a:pt x="646683" y="134416"/>
                </a:lnTo>
                <a:lnTo>
                  <a:pt x="737078" y="81686"/>
                </a:lnTo>
                <a:lnTo>
                  <a:pt x="733170" y="81686"/>
                </a:lnTo>
                <a:lnTo>
                  <a:pt x="733170" y="79717"/>
                </a:lnTo>
                <a:lnTo>
                  <a:pt x="725932" y="79717"/>
                </a:lnTo>
                <a:lnTo>
                  <a:pt x="704487" y="67208"/>
                </a:lnTo>
                <a:close/>
              </a:path>
              <a:path w="762000" h="134620">
                <a:moveTo>
                  <a:pt x="679667" y="52730"/>
                </a:moveTo>
                <a:lnTo>
                  <a:pt x="0" y="52730"/>
                </a:lnTo>
                <a:lnTo>
                  <a:pt x="0" y="81686"/>
                </a:lnTo>
                <a:lnTo>
                  <a:pt x="679667" y="81686"/>
                </a:lnTo>
                <a:lnTo>
                  <a:pt x="704487" y="67208"/>
                </a:lnTo>
                <a:lnTo>
                  <a:pt x="679667" y="52730"/>
                </a:lnTo>
                <a:close/>
              </a:path>
              <a:path w="762000" h="134620">
                <a:moveTo>
                  <a:pt x="737078" y="52730"/>
                </a:moveTo>
                <a:lnTo>
                  <a:pt x="733170" y="52730"/>
                </a:lnTo>
                <a:lnTo>
                  <a:pt x="733170" y="81686"/>
                </a:lnTo>
                <a:lnTo>
                  <a:pt x="737078" y="81686"/>
                </a:lnTo>
                <a:lnTo>
                  <a:pt x="761872" y="67208"/>
                </a:lnTo>
                <a:lnTo>
                  <a:pt x="737078" y="52730"/>
                </a:lnTo>
                <a:close/>
              </a:path>
              <a:path w="762000" h="134620">
                <a:moveTo>
                  <a:pt x="725932" y="54698"/>
                </a:moveTo>
                <a:lnTo>
                  <a:pt x="704487" y="67208"/>
                </a:lnTo>
                <a:lnTo>
                  <a:pt x="725932" y="79717"/>
                </a:lnTo>
                <a:lnTo>
                  <a:pt x="725932" y="54698"/>
                </a:lnTo>
                <a:close/>
              </a:path>
              <a:path w="762000" h="134620">
                <a:moveTo>
                  <a:pt x="733170" y="54698"/>
                </a:moveTo>
                <a:lnTo>
                  <a:pt x="725932" y="54698"/>
                </a:lnTo>
                <a:lnTo>
                  <a:pt x="725932" y="79717"/>
                </a:lnTo>
                <a:lnTo>
                  <a:pt x="733170" y="79717"/>
                </a:lnTo>
                <a:lnTo>
                  <a:pt x="733170" y="54698"/>
                </a:lnTo>
                <a:close/>
              </a:path>
              <a:path w="762000" h="134620">
                <a:moveTo>
                  <a:pt x="646683" y="0"/>
                </a:moveTo>
                <a:lnTo>
                  <a:pt x="637794" y="2336"/>
                </a:lnTo>
                <a:lnTo>
                  <a:pt x="633857" y="9245"/>
                </a:lnTo>
                <a:lnTo>
                  <a:pt x="629792" y="16141"/>
                </a:lnTo>
                <a:lnTo>
                  <a:pt x="632078" y="25006"/>
                </a:lnTo>
                <a:lnTo>
                  <a:pt x="704487" y="67208"/>
                </a:lnTo>
                <a:lnTo>
                  <a:pt x="725932" y="54698"/>
                </a:lnTo>
                <a:lnTo>
                  <a:pt x="733170" y="54698"/>
                </a:lnTo>
                <a:lnTo>
                  <a:pt x="733170" y="52730"/>
                </a:lnTo>
                <a:lnTo>
                  <a:pt x="737078" y="52730"/>
                </a:lnTo>
                <a:lnTo>
                  <a:pt x="646683" y="0"/>
                </a:lnTo>
                <a:close/>
              </a:path>
            </a:pathLst>
          </a:custGeom>
          <a:solidFill>
            <a:srgbClr val="B83C68"/>
          </a:solidFill>
        </p:spPr>
        <p:txBody>
          <a:bodyPr wrap="square" lIns="0" tIns="0" rIns="0" bIns="0" rtlCol="0"/>
          <a:lstStyle/>
          <a:p>
            <a:endParaRPr/>
          </a:p>
        </p:txBody>
      </p:sp>
      <p:sp>
        <p:nvSpPr>
          <p:cNvPr id="20" name="object 20"/>
          <p:cNvSpPr/>
          <p:nvPr/>
        </p:nvSpPr>
        <p:spPr>
          <a:xfrm>
            <a:off x="2972561" y="5116576"/>
            <a:ext cx="914400" cy="134620"/>
          </a:xfrm>
          <a:custGeom>
            <a:avLst/>
            <a:gdLst/>
            <a:ahLst/>
            <a:cxnLst/>
            <a:rect l="l" t="t" r="r" b="b"/>
            <a:pathLst>
              <a:path w="914400" h="134620">
                <a:moveTo>
                  <a:pt x="832035" y="81695"/>
                </a:moveTo>
                <a:lnTo>
                  <a:pt x="791337" y="105282"/>
                </a:lnTo>
                <a:lnTo>
                  <a:pt x="784478" y="109347"/>
                </a:lnTo>
                <a:lnTo>
                  <a:pt x="782065" y="118237"/>
                </a:lnTo>
                <a:lnTo>
                  <a:pt x="786129" y="125095"/>
                </a:lnTo>
                <a:lnTo>
                  <a:pt x="790066" y="132080"/>
                </a:lnTo>
                <a:lnTo>
                  <a:pt x="798957" y="134365"/>
                </a:lnTo>
                <a:lnTo>
                  <a:pt x="889375" y="81787"/>
                </a:lnTo>
                <a:lnTo>
                  <a:pt x="832035" y="81695"/>
                </a:lnTo>
                <a:close/>
              </a:path>
              <a:path w="914400" h="134620">
                <a:moveTo>
                  <a:pt x="856905" y="67281"/>
                </a:moveTo>
                <a:lnTo>
                  <a:pt x="832035" y="81695"/>
                </a:lnTo>
                <a:lnTo>
                  <a:pt x="885571" y="81787"/>
                </a:lnTo>
                <a:lnTo>
                  <a:pt x="885571" y="79756"/>
                </a:lnTo>
                <a:lnTo>
                  <a:pt x="878204" y="79756"/>
                </a:lnTo>
                <a:lnTo>
                  <a:pt x="856905" y="67281"/>
                </a:lnTo>
                <a:close/>
              </a:path>
              <a:path w="914400" h="134620">
                <a:moveTo>
                  <a:pt x="799211" y="0"/>
                </a:moveTo>
                <a:lnTo>
                  <a:pt x="790321" y="2286"/>
                </a:lnTo>
                <a:lnTo>
                  <a:pt x="786257" y="9143"/>
                </a:lnTo>
                <a:lnTo>
                  <a:pt x="782320" y="16129"/>
                </a:lnTo>
                <a:lnTo>
                  <a:pt x="784605" y="24892"/>
                </a:lnTo>
                <a:lnTo>
                  <a:pt x="832075" y="52739"/>
                </a:lnTo>
                <a:lnTo>
                  <a:pt x="885571" y="52831"/>
                </a:lnTo>
                <a:lnTo>
                  <a:pt x="885571" y="81787"/>
                </a:lnTo>
                <a:lnTo>
                  <a:pt x="889375" y="81787"/>
                </a:lnTo>
                <a:lnTo>
                  <a:pt x="914273" y="67310"/>
                </a:lnTo>
                <a:lnTo>
                  <a:pt x="799211" y="0"/>
                </a:lnTo>
                <a:close/>
              </a:path>
              <a:path w="914400" h="134620">
                <a:moveTo>
                  <a:pt x="0" y="51307"/>
                </a:moveTo>
                <a:lnTo>
                  <a:pt x="0" y="80263"/>
                </a:lnTo>
                <a:lnTo>
                  <a:pt x="832035" y="81695"/>
                </a:lnTo>
                <a:lnTo>
                  <a:pt x="856905" y="67281"/>
                </a:lnTo>
                <a:lnTo>
                  <a:pt x="832075" y="52739"/>
                </a:lnTo>
                <a:lnTo>
                  <a:pt x="0" y="51307"/>
                </a:lnTo>
                <a:close/>
              </a:path>
              <a:path w="914400" h="134620">
                <a:moveTo>
                  <a:pt x="878332" y="54863"/>
                </a:moveTo>
                <a:lnTo>
                  <a:pt x="856905" y="67281"/>
                </a:lnTo>
                <a:lnTo>
                  <a:pt x="878204" y="79756"/>
                </a:lnTo>
                <a:lnTo>
                  <a:pt x="878332" y="54863"/>
                </a:lnTo>
                <a:close/>
              </a:path>
              <a:path w="914400" h="134620">
                <a:moveTo>
                  <a:pt x="885571" y="54863"/>
                </a:moveTo>
                <a:lnTo>
                  <a:pt x="878332" y="54863"/>
                </a:lnTo>
                <a:lnTo>
                  <a:pt x="878204" y="79756"/>
                </a:lnTo>
                <a:lnTo>
                  <a:pt x="885571" y="79756"/>
                </a:lnTo>
                <a:lnTo>
                  <a:pt x="885571" y="54863"/>
                </a:lnTo>
                <a:close/>
              </a:path>
              <a:path w="914400" h="134620">
                <a:moveTo>
                  <a:pt x="832075" y="52739"/>
                </a:moveTo>
                <a:lnTo>
                  <a:pt x="856905" y="67281"/>
                </a:lnTo>
                <a:lnTo>
                  <a:pt x="878332" y="54863"/>
                </a:lnTo>
                <a:lnTo>
                  <a:pt x="885571" y="54863"/>
                </a:lnTo>
                <a:lnTo>
                  <a:pt x="885571" y="52831"/>
                </a:lnTo>
                <a:lnTo>
                  <a:pt x="832075" y="52739"/>
                </a:lnTo>
                <a:close/>
              </a:path>
            </a:pathLst>
          </a:custGeom>
          <a:solidFill>
            <a:srgbClr val="B83C68"/>
          </a:solidFill>
        </p:spPr>
        <p:txBody>
          <a:bodyPr wrap="square" lIns="0" tIns="0" rIns="0" bIns="0" rtlCol="0"/>
          <a:lstStyle/>
          <a:p>
            <a:endParaRPr/>
          </a:p>
        </p:txBody>
      </p:sp>
      <p:sp>
        <p:nvSpPr>
          <p:cNvPr id="21" name="object 21"/>
          <p:cNvSpPr/>
          <p:nvPr/>
        </p:nvSpPr>
        <p:spPr>
          <a:xfrm>
            <a:off x="2338577" y="3074542"/>
            <a:ext cx="1447165" cy="134620"/>
          </a:xfrm>
          <a:custGeom>
            <a:avLst/>
            <a:gdLst/>
            <a:ahLst/>
            <a:cxnLst/>
            <a:rect l="l" t="t" r="r" b="b"/>
            <a:pathLst>
              <a:path w="1447164" h="134619">
                <a:moveTo>
                  <a:pt x="1389379" y="67183"/>
                </a:moveTo>
                <a:lnTo>
                  <a:pt x="1316989" y="109347"/>
                </a:lnTo>
                <a:lnTo>
                  <a:pt x="1314577" y="118237"/>
                </a:lnTo>
                <a:lnTo>
                  <a:pt x="1318641" y="125095"/>
                </a:lnTo>
                <a:lnTo>
                  <a:pt x="1322705" y="132080"/>
                </a:lnTo>
                <a:lnTo>
                  <a:pt x="1331595" y="134366"/>
                </a:lnTo>
                <a:lnTo>
                  <a:pt x="1421935" y="81661"/>
                </a:lnTo>
                <a:lnTo>
                  <a:pt x="1417955" y="81661"/>
                </a:lnTo>
                <a:lnTo>
                  <a:pt x="1417955" y="79629"/>
                </a:lnTo>
                <a:lnTo>
                  <a:pt x="1410716" y="79629"/>
                </a:lnTo>
                <a:lnTo>
                  <a:pt x="1389379" y="67183"/>
                </a:lnTo>
                <a:close/>
              </a:path>
              <a:path w="1447164" h="134619">
                <a:moveTo>
                  <a:pt x="1364560" y="52705"/>
                </a:moveTo>
                <a:lnTo>
                  <a:pt x="0" y="52705"/>
                </a:lnTo>
                <a:lnTo>
                  <a:pt x="0" y="81661"/>
                </a:lnTo>
                <a:lnTo>
                  <a:pt x="1364560" y="81661"/>
                </a:lnTo>
                <a:lnTo>
                  <a:pt x="1389379" y="67183"/>
                </a:lnTo>
                <a:lnTo>
                  <a:pt x="1364560" y="52705"/>
                </a:lnTo>
                <a:close/>
              </a:path>
              <a:path w="1447164" h="134619">
                <a:moveTo>
                  <a:pt x="1421935" y="52705"/>
                </a:moveTo>
                <a:lnTo>
                  <a:pt x="1417955" y="52705"/>
                </a:lnTo>
                <a:lnTo>
                  <a:pt x="1417955" y="81661"/>
                </a:lnTo>
                <a:lnTo>
                  <a:pt x="1421935" y="81661"/>
                </a:lnTo>
                <a:lnTo>
                  <a:pt x="1446784" y="67183"/>
                </a:lnTo>
                <a:lnTo>
                  <a:pt x="1421935" y="52705"/>
                </a:lnTo>
                <a:close/>
              </a:path>
              <a:path w="1447164" h="134619">
                <a:moveTo>
                  <a:pt x="1410716" y="54737"/>
                </a:moveTo>
                <a:lnTo>
                  <a:pt x="1389379" y="67183"/>
                </a:lnTo>
                <a:lnTo>
                  <a:pt x="1410716" y="79629"/>
                </a:lnTo>
                <a:lnTo>
                  <a:pt x="1410716" y="54737"/>
                </a:lnTo>
                <a:close/>
              </a:path>
              <a:path w="1447164" h="134619">
                <a:moveTo>
                  <a:pt x="1417955" y="54737"/>
                </a:moveTo>
                <a:lnTo>
                  <a:pt x="1410716" y="54737"/>
                </a:lnTo>
                <a:lnTo>
                  <a:pt x="1410716" y="79629"/>
                </a:lnTo>
                <a:lnTo>
                  <a:pt x="1417955" y="79629"/>
                </a:lnTo>
                <a:lnTo>
                  <a:pt x="1417955" y="54737"/>
                </a:lnTo>
                <a:close/>
              </a:path>
              <a:path w="1447164" h="134619">
                <a:moveTo>
                  <a:pt x="1331595" y="0"/>
                </a:moveTo>
                <a:lnTo>
                  <a:pt x="1322705" y="2286"/>
                </a:lnTo>
                <a:lnTo>
                  <a:pt x="1318641" y="9271"/>
                </a:lnTo>
                <a:lnTo>
                  <a:pt x="1314577" y="16129"/>
                </a:lnTo>
                <a:lnTo>
                  <a:pt x="1316989" y="25019"/>
                </a:lnTo>
                <a:lnTo>
                  <a:pt x="1389379" y="67183"/>
                </a:lnTo>
                <a:lnTo>
                  <a:pt x="1410716" y="54737"/>
                </a:lnTo>
                <a:lnTo>
                  <a:pt x="1417955" y="54737"/>
                </a:lnTo>
                <a:lnTo>
                  <a:pt x="1417955" y="52705"/>
                </a:lnTo>
                <a:lnTo>
                  <a:pt x="1421935" y="52705"/>
                </a:lnTo>
                <a:lnTo>
                  <a:pt x="1331595" y="0"/>
                </a:lnTo>
                <a:close/>
              </a:path>
            </a:pathLst>
          </a:custGeom>
          <a:solidFill>
            <a:srgbClr val="B83C68"/>
          </a:solidFill>
        </p:spPr>
        <p:txBody>
          <a:bodyPr wrap="square" lIns="0" tIns="0" rIns="0" bIns="0" rtlCol="0"/>
          <a:lstStyle/>
          <a:p>
            <a:endParaRPr/>
          </a:p>
        </p:txBody>
      </p:sp>
      <p:sp>
        <p:nvSpPr>
          <p:cNvPr id="22" name="object 22"/>
          <p:cNvSpPr/>
          <p:nvPr/>
        </p:nvSpPr>
        <p:spPr>
          <a:xfrm>
            <a:off x="2719577" y="4226686"/>
            <a:ext cx="762000" cy="134620"/>
          </a:xfrm>
          <a:custGeom>
            <a:avLst/>
            <a:gdLst/>
            <a:ahLst/>
            <a:cxnLst/>
            <a:rect l="l" t="t" r="r" b="b"/>
            <a:pathLst>
              <a:path w="762000" h="134620">
                <a:moveTo>
                  <a:pt x="704596" y="67183"/>
                </a:moveTo>
                <a:lnTo>
                  <a:pt x="639063" y="105410"/>
                </a:lnTo>
                <a:lnTo>
                  <a:pt x="632079" y="109346"/>
                </a:lnTo>
                <a:lnTo>
                  <a:pt x="629793" y="118237"/>
                </a:lnTo>
                <a:lnTo>
                  <a:pt x="633857" y="125094"/>
                </a:lnTo>
                <a:lnTo>
                  <a:pt x="637794" y="132080"/>
                </a:lnTo>
                <a:lnTo>
                  <a:pt x="646684" y="134365"/>
                </a:lnTo>
                <a:lnTo>
                  <a:pt x="737049" y="81661"/>
                </a:lnTo>
                <a:lnTo>
                  <a:pt x="733171" y="81661"/>
                </a:lnTo>
                <a:lnTo>
                  <a:pt x="733171" y="79629"/>
                </a:lnTo>
                <a:lnTo>
                  <a:pt x="725932" y="79629"/>
                </a:lnTo>
                <a:lnTo>
                  <a:pt x="704596" y="67183"/>
                </a:lnTo>
                <a:close/>
              </a:path>
              <a:path w="762000" h="134620">
                <a:moveTo>
                  <a:pt x="679776" y="52705"/>
                </a:moveTo>
                <a:lnTo>
                  <a:pt x="0" y="52705"/>
                </a:lnTo>
                <a:lnTo>
                  <a:pt x="0" y="81661"/>
                </a:lnTo>
                <a:lnTo>
                  <a:pt x="679776" y="81661"/>
                </a:lnTo>
                <a:lnTo>
                  <a:pt x="704596" y="67183"/>
                </a:lnTo>
                <a:lnTo>
                  <a:pt x="679776" y="52705"/>
                </a:lnTo>
                <a:close/>
              </a:path>
              <a:path w="762000" h="134620">
                <a:moveTo>
                  <a:pt x="737053" y="52705"/>
                </a:moveTo>
                <a:lnTo>
                  <a:pt x="733171" y="52705"/>
                </a:lnTo>
                <a:lnTo>
                  <a:pt x="733171" y="81661"/>
                </a:lnTo>
                <a:lnTo>
                  <a:pt x="737049" y="81661"/>
                </a:lnTo>
                <a:lnTo>
                  <a:pt x="761872" y="67183"/>
                </a:lnTo>
                <a:lnTo>
                  <a:pt x="737053" y="52705"/>
                </a:lnTo>
                <a:close/>
              </a:path>
              <a:path w="762000" h="134620">
                <a:moveTo>
                  <a:pt x="725932" y="54737"/>
                </a:moveTo>
                <a:lnTo>
                  <a:pt x="704596" y="67183"/>
                </a:lnTo>
                <a:lnTo>
                  <a:pt x="725932" y="79629"/>
                </a:lnTo>
                <a:lnTo>
                  <a:pt x="725932" y="54737"/>
                </a:lnTo>
                <a:close/>
              </a:path>
              <a:path w="762000" h="134620">
                <a:moveTo>
                  <a:pt x="733171" y="54737"/>
                </a:moveTo>
                <a:lnTo>
                  <a:pt x="725932" y="54737"/>
                </a:lnTo>
                <a:lnTo>
                  <a:pt x="725932" y="79629"/>
                </a:lnTo>
                <a:lnTo>
                  <a:pt x="733171" y="79629"/>
                </a:lnTo>
                <a:lnTo>
                  <a:pt x="733171" y="54737"/>
                </a:lnTo>
                <a:close/>
              </a:path>
              <a:path w="762000" h="134620">
                <a:moveTo>
                  <a:pt x="646684" y="0"/>
                </a:moveTo>
                <a:lnTo>
                  <a:pt x="637794" y="2286"/>
                </a:lnTo>
                <a:lnTo>
                  <a:pt x="633857" y="9270"/>
                </a:lnTo>
                <a:lnTo>
                  <a:pt x="629793" y="16129"/>
                </a:lnTo>
                <a:lnTo>
                  <a:pt x="632079" y="25018"/>
                </a:lnTo>
                <a:lnTo>
                  <a:pt x="639063" y="28956"/>
                </a:lnTo>
                <a:lnTo>
                  <a:pt x="704596" y="67183"/>
                </a:lnTo>
                <a:lnTo>
                  <a:pt x="725932" y="54737"/>
                </a:lnTo>
                <a:lnTo>
                  <a:pt x="733171" y="54737"/>
                </a:lnTo>
                <a:lnTo>
                  <a:pt x="733171" y="52705"/>
                </a:lnTo>
                <a:lnTo>
                  <a:pt x="737053" y="52705"/>
                </a:lnTo>
                <a:lnTo>
                  <a:pt x="646684" y="0"/>
                </a:lnTo>
                <a:close/>
              </a:path>
            </a:pathLst>
          </a:custGeom>
          <a:solidFill>
            <a:srgbClr val="B83C68"/>
          </a:solidFill>
        </p:spPr>
        <p:txBody>
          <a:bodyPr wrap="square" lIns="0" tIns="0" rIns="0" bIns="0" rtlCol="0"/>
          <a:lstStyle/>
          <a:p>
            <a:endParaRPr/>
          </a:p>
        </p:txBody>
      </p:sp>
      <p:sp>
        <p:nvSpPr>
          <p:cNvPr id="23" name="object 23"/>
          <p:cNvSpPr/>
          <p:nvPr/>
        </p:nvSpPr>
        <p:spPr>
          <a:xfrm>
            <a:off x="685800" y="1066800"/>
            <a:ext cx="6248400" cy="1905000"/>
          </a:xfrm>
          <a:custGeom>
            <a:avLst/>
            <a:gdLst/>
            <a:ahLst/>
            <a:cxnLst/>
            <a:rect l="l" t="t" r="r" b="b"/>
            <a:pathLst>
              <a:path w="6248400" h="1905000">
                <a:moveTo>
                  <a:pt x="0" y="1905000"/>
                </a:moveTo>
                <a:lnTo>
                  <a:pt x="6248400" y="1905000"/>
                </a:lnTo>
                <a:lnTo>
                  <a:pt x="6248400" y="0"/>
                </a:lnTo>
                <a:lnTo>
                  <a:pt x="0" y="0"/>
                </a:lnTo>
                <a:lnTo>
                  <a:pt x="0" y="1905000"/>
                </a:lnTo>
                <a:close/>
              </a:path>
            </a:pathLst>
          </a:custGeom>
          <a:ln w="39624">
            <a:solidFill>
              <a:srgbClr val="852A49"/>
            </a:solidFill>
          </a:ln>
        </p:spPr>
        <p:txBody>
          <a:bodyPr wrap="square" lIns="0" tIns="0" rIns="0" bIns="0" rtlCol="0"/>
          <a:lstStyle/>
          <a:p>
            <a:endParaRPr/>
          </a:p>
        </p:txBody>
      </p:sp>
      <p:sp>
        <p:nvSpPr>
          <p:cNvPr id="24" name="object 24"/>
          <p:cNvSpPr/>
          <p:nvPr/>
        </p:nvSpPr>
        <p:spPr>
          <a:xfrm>
            <a:off x="685800" y="2971800"/>
            <a:ext cx="6248400" cy="1676400"/>
          </a:xfrm>
          <a:custGeom>
            <a:avLst/>
            <a:gdLst/>
            <a:ahLst/>
            <a:cxnLst/>
            <a:rect l="l" t="t" r="r" b="b"/>
            <a:pathLst>
              <a:path w="6248400" h="1676400">
                <a:moveTo>
                  <a:pt x="0" y="1676400"/>
                </a:moveTo>
                <a:lnTo>
                  <a:pt x="6248400" y="1676400"/>
                </a:lnTo>
                <a:lnTo>
                  <a:pt x="6248400" y="0"/>
                </a:lnTo>
                <a:lnTo>
                  <a:pt x="0" y="0"/>
                </a:lnTo>
                <a:lnTo>
                  <a:pt x="0" y="1676400"/>
                </a:lnTo>
                <a:close/>
              </a:path>
            </a:pathLst>
          </a:custGeom>
          <a:ln w="39624">
            <a:solidFill>
              <a:srgbClr val="852A49"/>
            </a:solidFill>
          </a:ln>
        </p:spPr>
        <p:txBody>
          <a:bodyPr wrap="square" lIns="0" tIns="0" rIns="0" bIns="0" rtlCol="0"/>
          <a:lstStyle/>
          <a:p>
            <a:endParaRPr/>
          </a:p>
        </p:txBody>
      </p:sp>
      <p:sp>
        <p:nvSpPr>
          <p:cNvPr id="25" name="object 25"/>
          <p:cNvSpPr/>
          <p:nvPr/>
        </p:nvSpPr>
        <p:spPr>
          <a:xfrm>
            <a:off x="1753361" y="6334353"/>
            <a:ext cx="762000" cy="134620"/>
          </a:xfrm>
          <a:custGeom>
            <a:avLst/>
            <a:gdLst/>
            <a:ahLst/>
            <a:cxnLst/>
            <a:rect l="l" t="t" r="r" b="b"/>
            <a:pathLst>
              <a:path w="762000" h="134620">
                <a:moveTo>
                  <a:pt x="704487" y="67208"/>
                </a:moveTo>
                <a:lnTo>
                  <a:pt x="632079" y="109397"/>
                </a:lnTo>
                <a:lnTo>
                  <a:pt x="629793" y="118262"/>
                </a:lnTo>
                <a:lnTo>
                  <a:pt x="633857" y="125171"/>
                </a:lnTo>
                <a:lnTo>
                  <a:pt x="637794" y="132079"/>
                </a:lnTo>
                <a:lnTo>
                  <a:pt x="646683" y="134416"/>
                </a:lnTo>
                <a:lnTo>
                  <a:pt x="737078" y="81686"/>
                </a:lnTo>
                <a:lnTo>
                  <a:pt x="733170" y="81686"/>
                </a:lnTo>
                <a:lnTo>
                  <a:pt x="733170" y="79717"/>
                </a:lnTo>
                <a:lnTo>
                  <a:pt x="725932" y="79717"/>
                </a:lnTo>
                <a:lnTo>
                  <a:pt x="704487" y="67208"/>
                </a:lnTo>
                <a:close/>
              </a:path>
              <a:path w="762000" h="134620">
                <a:moveTo>
                  <a:pt x="679667" y="52730"/>
                </a:moveTo>
                <a:lnTo>
                  <a:pt x="0" y="52730"/>
                </a:lnTo>
                <a:lnTo>
                  <a:pt x="0" y="81686"/>
                </a:lnTo>
                <a:lnTo>
                  <a:pt x="679667" y="81686"/>
                </a:lnTo>
                <a:lnTo>
                  <a:pt x="704487" y="67208"/>
                </a:lnTo>
                <a:lnTo>
                  <a:pt x="679667" y="52730"/>
                </a:lnTo>
                <a:close/>
              </a:path>
              <a:path w="762000" h="134620">
                <a:moveTo>
                  <a:pt x="737078" y="52730"/>
                </a:moveTo>
                <a:lnTo>
                  <a:pt x="733170" y="52730"/>
                </a:lnTo>
                <a:lnTo>
                  <a:pt x="733170" y="81686"/>
                </a:lnTo>
                <a:lnTo>
                  <a:pt x="737078" y="81686"/>
                </a:lnTo>
                <a:lnTo>
                  <a:pt x="761873" y="67208"/>
                </a:lnTo>
                <a:lnTo>
                  <a:pt x="737078" y="52730"/>
                </a:lnTo>
                <a:close/>
              </a:path>
              <a:path w="762000" h="134620">
                <a:moveTo>
                  <a:pt x="725932" y="54698"/>
                </a:moveTo>
                <a:lnTo>
                  <a:pt x="704487" y="67208"/>
                </a:lnTo>
                <a:lnTo>
                  <a:pt x="725932" y="79717"/>
                </a:lnTo>
                <a:lnTo>
                  <a:pt x="725932" y="54698"/>
                </a:lnTo>
                <a:close/>
              </a:path>
              <a:path w="762000" h="134620">
                <a:moveTo>
                  <a:pt x="733170" y="54698"/>
                </a:moveTo>
                <a:lnTo>
                  <a:pt x="725932" y="54698"/>
                </a:lnTo>
                <a:lnTo>
                  <a:pt x="725932" y="79717"/>
                </a:lnTo>
                <a:lnTo>
                  <a:pt x="733170" y="79717"/>
                </a:lnTo>
                <a:lnTo>
                  <a:pt x="733170" y="54698"/>
                </a:lnTo>
                <a:close/>
              </a:path>
              <a:path w="762000" h="134620">
                <a:moveTo>
                  <a:pt x="646683" y="0"/>
                </a:moveTo>
                <a:lnTo>
                  <a:pt x="637794" y="2336"/>
                </a:lnTo>
                <a:lnTo>
                  <a:pt x="633857" y="9245"/>
                </a:lnTo>
                <a:lnTo>
                  <a:pt x="629793" y="16141"/>
                </a:lnTo>
                <a:lnTo>
                  <a:pt x="632079" y="25006"/>
                </a:lnTo>
                <a:lnTo>
                  <a:pt x="704487" y="67208"/>
                </a:lnTo>
                <a:lnTo>
                  <a:pt x="725932" y="54698"/>
                </a:lnTo>
                <a:lnTo>
                  <a:pt x="733170" y="54698"/>
                </a:lnTo>
                <a:lnTo>
                  <a:pt x="733170" y="52730"/>
                </a:lnTo>
                <a:lnTo>
                  <a:pt x="737078" y="52730"/>
                </a:lnTo>
                <a:lnTo>
                  <a:pt x="646683" y="0"/>
                </a:lnTo>
                <a:close/>
              </a:path>
            </a:pathLst>
          </a:custGeom>
          <a:solidFill>
            <a:srgbClr val="B83C68"/>
          </a:solidFill>
        </p:spPr>
        <p:txBody>
          <a:bodyPr wrap="square" lIns="0" tIns="0" rIns="0" bIns="0" rtlCol="0"/>
          <a:lstStyle/>
          <a:p>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4504" y="531876"/>
            <a:ext cx="6881025"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90232" y="627380"/>
            <a:ext cx="74295" cy="114300"/>
          </a:xfrm>
          <a:custGeom>
            <a:avLst/>
            <a:gdLst/>
            <a:ahLst/>
            <a:cxnLst/>
            <a:rect l="l" t="t" r="r" b="b"/>
            <a:pathLst>
              <a:path w="74295"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4" name="object 4"/>
          <p:cNvSpPr/>
          <p:nvPr/>
        </p:nvSpPr>
        <p:spPr>
          <a:xfrm>
            <a:off x="4370704" y="627380"/>
            <a:ext cx="74295" cy="114300"/>
          </a:xfrm>
          <a:custGeom>
            <a:avLst/>
            <a:gdLst/>
            <a:ahLst/>
            <a:cxnLst/>
            <a:rect l="l" t="t" r="r" b="b"/>
            <a:pathLst>
              <a:path w="74295"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5" name="object 5"/>
          <p:cNvSpPr/>
          <p:nvPr/>
        </p:nvSpPr>
        <p:spPr>
          <a:xfrm>
            <a:off x="3185032" y="627380"/>
            <a:ext cx="74295" cy="114300"/>
          </a:xfrm>
          <a:custGeom>
            <a:avLst/>
            <a:gdLst/>
            <a:ahLst/>
            <a:cxnLst/>
            <a:rect l="l" t="t" r="r" b="b"/>
            <a:pathLst>
              <a:path w="74295"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6" name="object 6"/>
          <p:cNvSpPr/>
          <p:nvPr/>
        </p:nvSpPr>
        <p:spPr>
          <a:xfrm>
            <a:off x="1675510" y="582802"/>
            <a:ext cx="91185" cy="8991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855083" y="579627"/>
            <a:ext cx="157606" cy="22364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719703" y="579627"/>
            <a:ext cx="157607" cy="22364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357502" y="579627"/>
            <a:ext cx="157606" cy="22364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153147" y="537337"/>
            <a:ext cx="262890" cy="308610"/>
          </a:xfrm>
          <a:custGeom>
            <a:avLst/>
            <a:gdLst/>
            <a:ahLst/>
            <a:cxnLst/>
            <a:rect l="l" t="t" r="r" b="b"/>
            <a:pathLst>
              <a:path w="262890" h="308609">
                <a:moveTo>
                  <a:pt x="0" y="0"/>
                </a:moveTo>
                <a:lnTo>
                  <a:pt x="58166" y="0"/>
                </a:lnTo>
                <a:lnTo>
                  <a:pt x="131191" y="131572"/>
                </a:lnTo>
                <a:lnTo>
                  <a:pt x="204470" y="0"/>
                </a:lnTo>
                <a:lnTo>
                  <a:pt x="262381" y="0"/>
                </a:lnTo>
                <a:lnTo>
                  <a:pt x="158876" y="181863"/>
                </a:lnTo>
                <a:lnTo>
                  <a:pt x="158876" y="308483"/>
                </a:lnTo>
                <a:lnTo>
                  <a:pt x="104012" y="308483"/>
                </a:lnTo>
                <a:lnTo>
                  <a:pt x="104012" y="181863"/>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6895718" y="537337"/>
            <a:ext cx="224790" cy="313055"/>
          </a:xfrm>
          <a:custGeom>
            <a:avLst/>
            <a:gdLst/>
            <a:ahLst/>
            <a:cxnLst/>
            <a:rect l="l" t="t" r="r" b="b"/>
            <a:pathLst>
              <a:path w="224790" h="313055">
                <a:moveTo>
                  <a:pt x="0" y="0"/>
                </a:moveTo>
                <a:lnTo>
                  <a:pt x="26288" y="0"/>
                </a:lnTo>
                <a:lnTo>
                  <a:pt x="171957" y="186182"/>
                </a:lnTo>
                <a:lnTo>
                  <a:pt x="171957" y="0"/>
                </a:lnTo>
                <a:lnTo>
                  <a:pt x="224662" y="0"/>
                </a:lnTo>
                <a:lnTo>
                  <a:pt x="224662" y="312674"/>
                </a:lnTo>
                <a:lnTo>
                  <a:pt x="202310"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6273927" y="537337"/>
            <a:ext cx="315595" cy="313055"/>
          </a:xfrm>
          <a:custGeom>
            <a:avLst/>
            <a:gdLst/>
            <a:ahLst/>
            <a:cxnLst/>
            <a:rect l="l" t="t" r="r" b="b"/>
            <a:pathLst>
              <a:path w="315595" h="313055">
                <a:moveTo>
                  <a:pt x="62102" y="0"/>
                </a:moveTo>
                <a:lnTo>
                  <a:pt x="91186" y="0"/>
                </a:lnTo>
                <a:lnTo>
                  <a:pt x="157987" y="207772"/>
                </a:lnTo>
                <a:lnTo>
                  <a:pt x="223265" y="0"/>
                </a:lnTo>
                <a:lnTo>
                  <a:pt x="252095" y="0"/>
                </a:lnTo>
                <a:lnTo>
                  <a:pt x="315087" y="308737"/>
                </a:lnTo>
                <a:lnTo>
                  <a:pt x="262000" y="308737"/>
                </a:lnTo>
                <a:lnTo>
                  <a:pt x="229997" y="142366"/>
                </a:lnTo>
                <a:lnTo>
                  <a:pt x="167894" y="312674"/>
                </a:lnTo>
                <a:lnTo>
                  <a:pt x="148336" y="312674"/>
                </a:lnTo>
                <a:lnTo>
                  <a:pt x="86106" y="142366"/>
                </a:lnTo>
                <a:lnTo>
                  <a:pt x="52832" y="308737"/>
                </a:lnTo>
                <a:lnTo>
                  <a:pt x="0" y="308737"/>
                </a:lnTo>
                <a:lnTo>
                  <a:pt x="62102"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882259" y="537337"/>
            <a:ext cx="224790" cy="313055"/>
          </a:xfrm>
          <a:custGeom>
            <a:avLst/>
            <a:gdLst/>
            <a:ahLst/>
            <a:cxnLst/>
            <a:rect l="l" t="t" r="r" b="b"/>
            <a:pathLst>
              <a:path w="224789" h="313055">
                <a:moveTo>
                  <a:pt x="0" y="0"/>
                </a:moveTo>
                <a:lnTo>
                  <a:pt x="26288" y="0"/>
                </a:lnTo>
                <a:lnTo>
                  <a:pt x="171957" y="186182"/>
                </a:lnTo>
                <a:lnTo>
                  <a:pt x="171957" y="0"/>
                </a:lnTo>
                <a:lnTo>
                  <a:pt x="224662" y="0"/>
                </a:lnTo>
                <a:lnTo>
                  <a:pt x="224662" y="312674"/>
                </a:lnTo>
                <a:lnTo>
                  <a:pt x="202311"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5762878"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5117210" y="537337"/>
            <a:ext cx="229235" cy="313690"/>
          </a:xfrm>
          <a:custGeom>
            <a:avLst/>
            <a:gdLst/>
            <a:ahLst/>
            <a:cxnLst/>
            <a:rect l="l" t="t" r="r" b="b"/>
            <a:pathLst>
              <a:path w="229235" h="313690">
                <a:moveTo>
                  <a:pt x="0" y="0"/>
                </a:moveTo>
                <a:lnTo>
                  <a:pt x="54737" y="0"/>
                </a:lnTo>
                <a:lnTo>
                  <a:pt x="54737" y="209041"/>
                </a:lnTo>
                <a:lnTo>
                  <a:pt x="55687" y="220926"/>
                </a:lnTo>
                <a:lnTo>
                  <a:pt x="78164" y="256369"/>
                </a:lnTo>
                <a:lnTo>
                  <a:pt x="111633" y="265049"/>
                </a:lnTo>
                <a:lnTo>
                  <a:pt x="125606" y="264096"/>
                </a:lnTo>
                <a:lnTo>
                  <a:pt x="165048" y="241476"/>
                </a:lnTo>
                <a:lnTo>
                  <a:pt x="174371" y="208025"/>
                </a:lnTo>
                <a:lnTo>
                  <a:pt x="174371" y="0"/>
                </a:lnTo>
                <a:lnTo>
                  <a:pt x="229108" y="0"/>
                </a:lnTo>
                <a:lnTo>
                  <a:pt x="229108" y="212216"/>
                </a:lnTo>
                <a:lnTo>
                  <a:pt x="227109" y="234741"/>
                </a:lnTo>
                <a:lnTo>
                  <a:pt x="211159" y="272028"/>
                </a:lnTo>
                <a:lnTo>
                  <a:pt x="179915" y="298580"/>
                </a:lnTo>
                <a:lnTo>
                  <a:pt x="137330" y="312019"/>
                </a:lnTo>
                <a:lnTo>
                  <a:pt x="112013" y="313689"/>
                </a:lnTo>
                <a:lnTo>
                  <a:pt x="86679" y="312046"/>
                </a:lnTo>
                <a:lnTo>
                  <a:pt x="45202"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4576190" y="537337"/>
            <a:ext cx="194310" cy="308610"/>
          </a:xfrm>
          <a:custGeom>
            <a:avLst/>
            <a:gdLst/>
            <a:ahLst/>
            <a:cxnLst/>
            <a:rect l="l" t="t" r="r" b="b"/>
            <a:pathLst>
              <a:path w="194310" h="308609">
                <a:moveTo>
                  <a:pt x="0" y="0"/>
                </a:moveTo>
                <a:lnTo>
                  <a:pt x="54737" y="0"/>
                </a:lnTo>
                <a:lnTo>
                  <a:pt x="54737" y="259841"/>
                </a:lnTo>
                <a:lnTo>
                  <a:pt x="194183" y="259841"/>
                </a:lnTo>
                <a:lnTo>
                  <a:pt x="194183" y="308483"/>
                </a:lnTo>
                <a:lnTo>
                  <a:pt x="0" y="308483"/>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3954398" y="537337"/>
            <a:ext cx="315595" cy="313055"/>
          </a:xfrm>
          <a:custGeom>
            <a:avLst/>
            <a:gdLst/>
            <a:ahLst/>
            <a:cxnLst/>
            <a:rect l="l" t="t" r="r" b="b"/>
            <a:pathLst>
              <a:path w="315595" h="313055">
                <a:moveTo>
                  <a:pt x="62102" y="0"/>
                </a:moveTo>
                <a:lnTo>
                  <a:pt x="91186" y="0"/>
                </a:lnTo>
                <a:lnTo>
                  <a:pt x="157987" y="207772"/>
                </a:lnTo>
                <a:lnTo>
                  <a:pt x="223265" y="0"/>
                </a:lnTo>
                <a:lnTo>
                  <a:pt x="252095" y="0"/>
                </a:lnTo>
                <a:lnTo>
                  <a:pt x="315087" y="308737"/>
                </a:lnTo>
                <a:lnTo>
                  <a:pt x="262000" y="308737"/>
                </a:lnTo>
                <a:lnTo>
                  <a:pt x="229997" y="142366"/>
                </a:lnTo>
                <a:lnTo>
                  <a:pt x="167893" y="312674"/>
                </a:lnTo>
                <a:lnTo>
                  <a:pt x="148336" y="312674"/>
                </a:lnTo>
                <a:lnTo>
                  <a:pt x="86105" y="142366"/>
                </a:lnTo>
                <a:lnTo>
                  <a:pt x="52831" y="308737"/>
                </a:lnTo>
                <a:lnTo>
                  <a:pt x="0" y="308737"/>
                </a:lnTo>
                <a:lnTo>
                  <a:pt x="62102"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390519" y="537337"/>
            <a:ext cx="224790" cy="313055"/>
          </a:xfrm>
          <a:custGeom>
            <a:avLst/>
            <a:gdLst/>
            <a:ahLst/>
            <a:cxnLst/>
            <a:rect l="l" t="t" r="r" b="b"/>
            <a:pathLst>
              <a:path w="224789" h="313055">
                <a:moveTo>
                  <a:pt x="0" y="0"/>
                </a:moveTo>
                <a:lnTo>
                  <a:pt x="26288" y="0"/>
                </a:lnTo>
                <a:lnTo>
                  <a:pt x="171957" y="186182"/>
                </a:lnTo>
                <a:lnTo>
                  <a:pt x="171957" y="0"/>
                </a:lnTo>
                <a:lnTo>
                  <a:pt x="224662" y="0"/>
                </a:lnTo>
                <a:lnTo>
                  <a:pt x="224662" y="312674"/>
                </a:lnTo>
                <a:lnTo>
                  <a:pt x="202310"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670682" y="537337"/>
            <a:ext cx="55244" cy="308610"/>
          </a:xfrm>
          <a:custGeom>
            <a:avLst/>
            <a:gdLst/>
            <a:ahLst/>
            <a:cxnLst/>
            <a:rect l="l" t="t" r="r" b="b"/>
            <a:pathLst>
              <a:path w="55244"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2291714"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1" y="120903"/>
                </a:lnTo>
                <a:lnTo>
                  <a:pt x="156591" y="167386"/>
                </a:lnTo>
                <a:lnTo>
                  <a:pt x="54737" y="167386"/>
                </a:lnTo>
                <a:lnTo>
                  <a:pt x="54737" y="259841"/>
                </a:lnTo>
                <a:lnTo>
                  <a:pt x="194564" y="259841"/>
                </a:lnTo>
                <a:lnTo>
                  <a:pt x="194564" y="308483"/>
                </a:lnTo>
                <a:lnTo>
                  <a:pt x="0" y="308483"/>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2003679" y="537337"/>
            <a:ext cx="224790" cy="313055"/>
          </a:xfrm>
          <a:custGeom>
            <a:avLst/>
            <a:gdLst/>
            <a:ahLst/>
            <a:cxnLst/>
            <a:rect l="l" t="t" r="r" b="b"/>
            <a:pathLst>
              <a:path w="224789" h="313055">
                <a:moveTo>
                  <a:pt x="0" y="0"/>
                </a:moveTo>
                <a:lnTo>
                  <a:pt x="26288" y="0"/>
                </a:lnTo>
                <a:lnTo>
                  <a:pt x="171957" y="186182"/>
                </a:lnTo>
                <a:lnTo>
                  <a:pt x="171957" y="0"/>
                </a:lnTo>
                <a:lnTo>
                  <a:pt x="224662" y="0"/>
                </a:lnTo>
                <a:lnTo>
                  <a:pt x="224662" y="312674"/>
                </a:lnTo>
                <a:lnTo>
                  <a:pt x="202310"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1884298" y="537337"/>
            <a:ext cx="55244" cy="308610"/>
          </a:xfrm>
          <a:custGeom>
            <a:avLst/>
            <a:gdLst/>
            <a:ahLst/>
            <a:cxnLst/>
            <a:rect l="l" t="t" r="r" b="b"/>
            <a:pathLst>
              <a:path w="55244"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1023708" y="537337"/>
            <a:ext cx="229235" cy="313690"/>
          </a:xfrm>
          <a:custGeom>
            <a:avLst/>
            <a:gdLst/>
            <a:ahLst/>
            <a:cxnLst/>
            <a:rect l="l" t="t" r="r" b="b"/>
            <a:pathLst>
              <a:path w="229234" h="313690">
                <a:moveTo>
                  <a:pt x="0" y="0"/>
                </a:moveTo>
                <a:lnTo>
                  <a:pt x="54762" y="0"/>
                </a:lnTo>
                <a:lnTo>
                  <a:pt x="54762" y="209041"/>
                </a:lnTo>
                <a:lnTo>
                  <a:pt x="55710" y="220926"/>
                </a:lnTo>
                <a:lnTo>
                  <a:pt x="78212" y="256369"/>
                </a:lnTo>
                <a:lnTo>
                  <a:pt x="111620" y="265049"/>
                </a:lnTo>
                <a:lnTo>
                  <a:pt x="125646" y="264096"/>
                </a:lnTo>
                <a:lnTo>
                  <a:pt x="165075" y="241476"/>
                </a:lnTo>
                <a:lnTo>
                  <a:pt x="174371" y="208025"/>
                </a:lnTo>
                <a:lnTo>
                  <a:pt x="174371" y="0"/>
                </a:lnTo>
                <a:lnTo>
                  <a:pt x="229133" y="0"/>
                </a:lnTo>
                <a:lnTo>
                  <a:pt x="229133" y="212216"/>
                </a:lnTo>
                <a:lnTo>
                  <a:pt x="227138" y="234741"/>
                </a:lnTo>
                <a:lnTo>
                  <a:pt x="211179" y="272028"/>
                </a:lnTo>
                <a:lnTo>
                  <a:pt x="179935" y="298580"/>
                </a:lnTo>
                <a:lnTo>
                  <a:pt x="137344" y="312019"/>
                </a:lnTo>
                <a:lnTo>
                  <a:pt x="112039" y="313689"/>
                </a:lnTo>
                <a:lnTo>
                  <a:pt x="86721" y="312046"/>
                </a:lnTo>
                <a:lnTo>
                  <a:pt x="45288" y="298902"/>
                </a:lnTo>
                <a:lnTo>
                  <a:pt x="16410" y="272829"/>
                </a:lnTo>
                <a:lnTo>
                  <a:pt x="1823" y="235162"/>
                </a:lnTo>
                <a:lnTo>
                  <a:pt x="0" y="212089"/>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785964" y="537337"/>
            <a:ext cx="194310" cy="308610"/>
          </a:xfrm>
          <a:custGeom>
            <a:avLst/>
            <a:gdLst/>
            <a:ahLst/>
            <a:cxnLst/>
            <a:rect l="l" t="t" r="r" b="b"/>
            <a:pathLst>
              <a:path w="194309" h="308609">
                <a:moveTo>
                  <a:pt x="0" y="0"/>
                </a:moveTo>
                <a:lnTo>
                  <a:pt x="54762" y="0"/>
                </a:lnTo>
                <a:lnTo>
                  <a:pt x="54762" y="259841"/>
                </a:lnTo>
                <a:lnTo>
                  <a:pt x="194170" y="259841"/>
                </a:lnTo>
                <a:lnTo>
                  <a:pt x="194170" y="308483"/>
                </a:lnTo>
                <a:lnTo>
                  <a:pt x="0" y="308483"/>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34504" y="537337"/>
            <a:ext cx="203835" cy="308610"/>
          </a:xfrm>
          <a:custGeom>
            <a:avLst/>
            <a:gdLst/>
            <a:ahLst/>
            <a:cxnLst/>
            <a:rect l="l" t="t" r="r" b="b"/>
            <a:pathLst>
              <a:path w="203834" h="308609">
                <a:moveTo>
                  <a:pt x="0" y="0"/>
                </a:moveTo>
                <a:lnTo>
                  <a:pt x="203225" y="0"/>
                </a:lnTo>
                <a:lnTo>
                  <a:pt x="203225" y="48640"/>
                </a:lnTo>
                <a:lnTo>
                  <a:pt x="54762" y="48640"/>
                </a:lnTo>
                <a:lnTo>
                  <a:pt x="54762" y="120903"/>
                </a:lnTo>
                <a:lnTo>
                  <a:pt x="163207" y="120903"/>
                </a:lnTo>
                <a:lnTo>
                  <a:pt x="163207" y="167386"/>
                </a:lnTo>
                <a:lnTo>
                  <a:pt x="54762" y="167386"/>
                </a:lnTo>
                <a:lnTo>
                  <a:pt x="54762" y="308483"/>
                </a:lnTo>
                <a:lnTo>
                  <a:pt x="0" y="308483"/>
                </a:lnTo>
                <a:lnTo>
                  <a:pt x="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1619630" y="534162"/>
            <a:ext cx="237490" cy="311785"/>
          </a:xfrm>
          <a:custGeom>
            <a:avLst/>
            <a:gdLst/>
            <a:ahLst/>
            <a:cxnLst/>
            <a:rect l="l" t="t" r="r" b="b"/>
            <a:pathLst>
              <a:path w="237489" h="311784">
                <a:moveTo>
                  <a:pt x="85470" y="0"/>
                </a:moveTo>
                <a:lnTo>
                  <a:pt x="136884" y="5689"/>
                </a:lnTo>
                <a:lnTo>
                  <a:pt x="173593" y="22748"/>
                </a:lnTo>
                <a:lnTo>
                  <a:pt x="195609" y="51167"/>
                </a:lnTo>
                <a:lnTo>
                  <a:pt x="202945" y="90932"/>
                </a:lnTo>
                <a:lnTo>
                  <a:pt x="201943" y="104338"/>
                </a:lnTo>
                <a:lnTo>
                  <a:pt x="186817" y="140842"/>
                </a:lnTo>
                <a:lnTo>
                  <a:pt x="157688" y="167221"/>
                </a:lnTo>
                <a:lnTo>
                  <a:pt x="145923" y="172720"/>
                </a:lnTo>
                <a:lnTo>
                  <a:pt x="237108" y="311658"/>
                </a:lnTo>
                <a:lnTo>
                  <a:pt x="173862" y="311658"/>
                </a:lnTo>
                <a:lnTo>
                  <a:pt x="91567"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60"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6592316" y="533145"/>
            <a:ext cx="271145" cy="313055"/>
          </a:xfrm>
          <a:custGeom>
            <a:avLst/>
            <a:gdLst/>
            <a:ahLst/>
            <a:cxnLst/>
            <a:rect l="l" t="t" r="r" b="b"/>
            <a:pathLst>
              <a:path w="271145" h="313055">
                <a:moveTo>
                  <a:pt x="123062" y="0"/>
                </a:moveTo>
                <a:lnTo>
                  <a:pt x="147065" y="0"/>
                </a:lnTo>
                <a:lnTo>
                  <a:pt x="271017" y="312674"/>
                </a:lnTo>
                <a:lnTo>
                  <a:pt x="210565" y="312674"/>
                </a:lnTo>
                <a:lnTo>
                  <a:pt x="188086" y="250189"/>
                </a:lnTo>
                <a:lnTo>
                  <a:pt x="82423" y="250189"/>
                </a:lnTo>
                <a:lnTo>
                  <a:pt x="60959"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4272788" y="533145"/>
            <a:ext cx="271145" cy="313055"/>
          </a:xfrm>
          <a:custGeom>
            <a:avLst/>
            <a:gdLst/>
            <a:ahLst/>
            <a:cxnLst/>
            <a:rect l="l" t="t" r="r" b="b"/>
            <a:pathLst>
              <a:path w="271145" h="313055">
                <a:moveTo>
                  <a:pt x="123062" y="0"/>
                </a:moveTo>
                <a:lnTo>
                  <a:pt x="147065" y="0"/>
                </a:lnTo>
                <a:lnTo>
                  <a:pt x="271017" y="312674"/>
                </a:lnTo>
                <a:lnTo>
                  <a:pt x="210565"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3087116" y="533145"/>
            <a:ext cx="271145" cy="313055"/>
          </a:xfrm>
          <a:custGeom>
            <a:avLst/>
            <a:gdLst/>
            <a:ahLst/>
            <a:cxnLst/>
            <a:rect l="l" t="t" r="r" b="b"/>
            <a:pathLst>
              <a:path w="271145" h="313055">
                <a:moveTo>
                  <a:pt x="123062" y="0"/>
                </a:moveTo>
                <a:lnTo>
                  <a:pt x="147065" y="0"/>
                </a:lnTo>
                <a:lnTo>
                  <a:pt x="271018" y="312674"/>
                </a:lnTo>
                <a:lnTo>
                  <a:pt x="210566" y="312674"/>
                </a:lnTo>
                <a:lnTo>
                  <a:pt x="188086" y="250189"/>
                </a:lnTo>
                <a:lnTo>
                  <a:pt x="82422" y="250189"/>
                </a:lnTo>
                <a:lnTo>
                  <a:pt x="60959"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5395086" y="532002"/>
            <a:ext cx="186690" cy="319405"/>
          </a:xfrm>
          <a:custGeom>
            <a:avLst/>
            <a:gdLst/>
            <a:ahLst/>
            <a:cxnLst/>
            <a:rect l="l" t="t" r="r" b="b"/>
            <a:pathLst>
              <a:path w="186689" h="319405">
                <a:moveTo>
                  <a:pt x="94107" y="0"/>
                </a:moveTo>
                <a:lnTo>
                  <a:pt x="119086" y="1260"/>
                </a:lnTo>
                <a:lnTo>
                  <a:pt x="140493" y="5032"/>
                </a:lnTo>
                <a:lnTo>
                  <a:pt x="158329" y="11304"/>
                </a:lnTo>
                <a:lnTo>
                  <a:pt x="172592" y="20066"/>
                </a:lnTo>
                <a:lnTo>
                  <a:pt x="155955" y="67183"/>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6" y="137795"/>
                </a:lnTo>
                <a:lnTo>
                  <a:pt x="128478" y="145194"/>
                </a:lnTo>
                <a:lnTo>
                  <a:pt x="140731" y="152320"/>
                </a:lnTo>
                <a:lnTo>
                  <a:pt x="170830" y="179419"/>
                </a:lnTo>
                <a:lnTo>
                  <a:pt x="186257" y="222954"/>
                </a:lnTo>
                <a:lnTo>
                  <a:pt x="186689" y="233172"/>
                </a:lnTo>
                <a:lnTo>
                  <a:pt x="184854" y="251102"/>
                </a:lnTo>
                <a:lnTo>
                  <a:pt x="157225" y="294894"/>
                </a:lnTo>
                <a:lnTo>
                  <a:pt x="122539" y="313007"/>
                </a:lnTo>
                <a:lnTo>
                  <a:pt x="77850" y="319024"/>
                </a:lnTo>
                <a:lnTo>
                  <a:pt x="56828" y="317640"/>
                </a:lnTo>
                <a:lnTo>
                  <a:pt x="36830" y="313483"/>
                </a:lnTo>
                <a:lnTo>
                  <a:pt x="17879" y="306540"/>
                </a:lnTo>
                <a:lnTo>
                  <a:pt x="0" y="296799"/>
                </a:lnTo>
                <a:lnTo>
                  <a:pt x="20192" y="247650"/>
                </a:lnTo>
                <a:lnTo>
                  <a:pt x="36333" y="257631"/>
                </a:lnTo>
                <a:lnTo>
                  <a:pt x="52355" y="264731"/>
                </a:lnTo>
                <a:lnTo>
                  <a:pt x="68234" y="268974"/>
                </a:lnTo>
                <a:lnTo>
                  <a:pt x="83947" y="270383"/>
                </a:lnTo>
                <a:lnTo>
                  <a:pt x="105042" y="268285"/>
                </a:lnTo>
                <a:lnTo>
                  <a:pt x="120126" y="261985"/>
                </a:lnTo>
                <a:lnTo>
                  <a:pt x="129184" y="251469"/>
                </a:lnTo>
                <a:lnTo>
                  <a:pt x="132207" y="236727"/>
                </a:lnTo>
                <a:lnTo>
                  <a:pt x="131492" y="228917"/>
                </a:lnTo>
                <a:lnTo>
                  <a:pt x="103457" y="191468"/>
                </a:lnTo>
                <a:lnTo>
                  <a:pt x="57701" y="166022"/>
                </a:lnTo>
                <a:lnTo>
                  <a:pt x="44291" y="158321"/>
                </a:lnTo>
                <a:lnTo>
                  <a:pt x="15271" y="132683"/>
                </a:lnTo>
                <a:lnTo>
                  <a:pt x="1041" y="92390"/>
                </a:lnTo>
                <a:lnTo>
                  <a:pt x="635" y="83058"/>
                </a:lnTo>
                <a:lnTo>
                  <a:pt x="2258" y="65912"/>
                </a:lnTo>
                <a:lnTo>
                  <a:pt x="26797" y="23622"/>
                </a:lnTo>
                <a:lnTo>
                  <a:pt x="74481" y="1476"/>
                </a:lnTo>
                <a:lnTo>
                  <a:pt x="94107"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2775330" y="532002"/>
            <a:ext cx="186690" cy="319405"/>
          </a:xfrm>
          <a:custGeom>
            <a:avLst/>
            <a:gdLst/>
            <a:ahLst/>
            <a:cxnLst/>
            <a:rect l="l" t="t" r="r" b="b"/>
            <a:pathLst>
              <a:path w="186689" h="319405">
                <a:moveTo>
                  <a:pt x="94106" y="0"/>
                </a:moveTo>
                <a:lnTo>
                  <a:pt x="119086" y="1260"/>
                </a:lnTo>
                <a:lnTo>
                  <a:pt x="140493" y="5032"/>
                </a:lnTo>
                <a:lnTo>
                  <a:pt x="158329" y="11304"/>
                </a:lnTo>
                <a:lnTo>
                  <a:pt x="172593" y="20066"/>
                </a:lnTo>
                <a:lnTo>
                  <a:pt x="155956" y="67183"/>
                </a:lnTo>
                <a:lnTo>
                  <a:pt x="141360" y="58181"/>
                </a:lnTo>
                <a:lnTo>
                  <a:pt x="126349" y="51752"/>
                </a:lnTo>
                <a:lnTo>
                  <a:pt x="110932" y="47894"/>
                </a:lnTo>
                <a:lnTo>
                  <a:pt x="95123" y="46609"/>
                </a:lnTo>
                <a:lnTo>
                  <a:pt x="86217" y="47230"/>
                </a:lnTo>
                <a:lnTo>
                  <a:pt x="56016" y="74930"/>
                </a:lnTo>
                <a:lnTo>
                  <a:pt x="55371" y="82550"/>
                </a:lnTo>
                <a:lnTo>
                  <a:pt x="59039" y="95986"/>
                </a:lnTo>
                <a:lnTo>
                  <a:pt x="70040" y="109648"/>
                </a:lnTo>
                <a:lnTo>
                  <a:pt x="88376" y="123572"/>
                </a:lnTo>
                <a:lnTo>
                  <a:pt x="114045" y="137795"/>
                </a:lnTo>
                <a:lnTo>
                  <a:pt x="128478" y="145194"/>
                </a:lnTo>
                <a:lnTo>
                  <a:pt x="140731" y="152320"/>
                </a:lnTo>
                <a:lnTo>
                  <a:pt x="170830" y="179419"/>
                </a:lnTo>
                <a:lnTo>
                  <a:pt x="186257" y="222954"/>
                </a:lnTo>
                <a:lnTo>
                  <a:pt x="186689" y="233172"/>
                </a:lnTo>
                <a:lnTo>
                  <a:pt x="184854" y="251102"/>
                </a:lnTo>
                <a:lnTo>
                  <a:pt x="157225" y="294894"/>
                </a:lnTo>
                <a:lnTo>
                  <a:pt x="122539" y="313007"/>
                </a:lnTo>
                <a:lnTo>
                  <a:pt x="77850" y="319024"/>
                </a:lnTo>
                <a:lnTo>
                  <a:pt x="56828" y="317640"/>
                </a:lnTo>
                <a:lnTo>
                  <a:pt x="36829" y="313483"/>
                </a:lnTo>
                <a:lnTo>
                  <a:pt x="17879" y="306540"/>
                </a:lnTo>
                <a:lnTo>
                  <a:pt x="0" y="296799"/>
                </a:lnTo>
                <a:lnTo>
                  <a:pt x="20193" y="247650"/>
                </a:lnTo>
                <a:lnTo>
                  <a:pt x="36333" y="257631"/>
                </a:lnTo>
                <a:lnTo>
                  <a:pt x="52355" y="264731"/>
                </a:lnTo>
                <a:lnTo>
                  <a:pt x="68234" y="268974"/>
                </a:lnTo>
                <a:lnTo>
                  <a:pt x="83946"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5" y="83058"/>
                </a:lnTo>
                <a:lnTo>
                  <a:pt x="2258" y="65912"/>
                </a:lnTo>
                <a:lnTo>
                  <a:pt x="26796"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4799203" y="531876"/>
            <a:ext cx="269875" cy="319405"/>
          </a:xfrm>
          <a:custGeom>
            <a:avLst/>
            <a:gdLst/>
            <a:ahLst/>
            <a:cxnLst/>
            <a:rect l="l" t="t" r="r" b="b"/>
            <a:pathLst>
              <a:path w="269875" h="319405">
                <a:moveTo>
                  <a:pt x="132587" y="0"/>
                </a:moveTo>
                <a:lnTo>
                  <a:pt x="191357" y="10302"/>
                </a:lnTo>
                <a:lnTo>
                  <a:pt x="234314"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3663822" y="531876"/>
            <a:ext cx="269875" cy="319405"/>
          </a:xfrm>
          <a:custGeom>
            <a:avLst/>
            <a:gdLst/>
            <a:ahLst/>
            <a:cxnLst/>
            <a:rect l="l" t="t" r="r" b="b"/>
            <a:pathLst>
              <a:path w="269875" h="319405">
                <a:moveTo>
                  <a:pt x="132587" y="0"/>
                </a:moveTo>
                <a:lnTo>
                  <a:pt x="191357" y="10302"/>
                </a:lnTo>
                <a:lnTo>
                  <a:pt x="234314" y="41275"/>
                </a:lnTo>
                <a:lnTo>
                  <a:pt x="260715" y="90805"/>
                </a:lnTo>
                <a:lnTo>
                  <a:pt x="269493"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1301622" y="531876"/>
            <a:ext cx="269875" cy="319405"/>
          </a:xfrm>
          <a:custGeom>
            <a:avLst/>
            <a:gdLst/>
            <a:ahLst/>
            <a:cxnLst/>
            <a:rect l="l" t="t" r="r" b="b"/>
            <a:pathLst>
              <a:path w="269875" h="319405">
                <a:moveTo>
                  <a:pt x="132588" y="0"/>
                </a:moveTo>
                <a:lnTo>
                  <a:pt x="191357" y="10302"/>
                </a:lnTo>
                <a:lnTo>
                  <a:pt x="234315"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8"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534504" y="1050036"/>
            <a:ext cx="2366556" cy="319150"/>
          </a:xfrm>
          <a:prstGeom prst="rect">
            <a:avLst/>
          </a:prstGeom>
          <a:blipFill>
            <a:blip r:embed="rId6" cstate="print"/>
            <a:stretch>
              <a:fillRect/>
            </a:stretch>
          </a:blipFill>
        </p:spPr>
        <p:txBody>
          <a:bodyPr wrap="square" lIns="0" tIns="0" rIns="0" bIns="0" rtlCol="0"/>
          <a:lstStyle/>
          <a:p>
            <a:endParaRPr/>
          </a:p>
        </p:txBody>
      </p:sp>
      <p:sp>
        <p:nvSpPr>
          <p:cNvPr id="36" name="object 36"/>
          <p:cNvSpPr/>
          <p:nvPr/>
        </p:nvSpPr>
        <p:spPr>
          <a:xfrm>
            <a:off x="1408302" y="1101089"/>
            <a:ext cx="95630" cy="103124"/>
          </a:xfrm>
          <a:prstGeom prst="rect">
            <a:avLst/>
          </a:prstGeom>
          <a:blipFill>
            <a:blip r:embed="rId7" cstate="print"/>
            <a:stretch>
              <a:fillRect/>
            </a:stretch>
          </a:blipFill>
        </p:spPr>
        <p:txBody>
          <a:bodyPr wrap="square" lIns="0" tIns="0" rIns="0" bIns="0" rtlCol="0"/>
          <a:lstStyle/>
          <a:p>
            <a:endParaRPr/>
          </a:p>
        </p:txBody>
      </p:sp>
      <p:sp>
        <p:nvSpPr>
          <p:cNvPr id="37" name="object 37"/>
          <p:cNvSpPr/>
          <p:nvPr/>
        </p:nvSpPr>
        <p:spPr>
          <a:xfrm>
            <a:off x="588378" y="1101089"/>
            <a:ext cx="95694" cy="103124"/>
          </a:xfrm>
          <a:prstGeom prst="rect">
            <a:avLst/>
          </a:prstGeom>
          <a:blipFill>
            <a:blip r:embed="rId8" cstate="print"/>
            <a:stretch>
              <a:fillRect/>
            </a:stretch>
          </a:blipFill>
        </p:spPr>
        <p:txBody>
          <a:bodyPr wrap="square" lIns="0" tIns="0" rIns="0" bIns="0" rtlCol="0"/>
          <a:lstStyle/>
          <a:p>
            <a:endParaRPr/>
          </a:p>
        </p:txBody>
      </p:sp>
      <p:sp>
        <p:nvSpPr>
          <p:cNvPr id="38" name="object 38"/>
          <p:cNvSpPr/>
          <p:nvPr/>
        </p:nvSpPr>
        <p:spPr>
          <a:xfrm>
            <a:off x="1908682" y="1100963"/>
            <a:ext cx="91185" cy="89915"/>
          </a:xfrm>
          <a:prstGeom prst="rect">
            <a:avLst/>
          </a:prstGeom>
          <a:blipFill>
            <a:blip r:embed="rId3" cstate="print"/>
            <a:stretch>
              <a:fillRect/>
            </a:stretch>
          </a:blipFill>
        </p:spPr>
        <p:txBody>
          <a:bodyPr wrap="square" lIns="0" tIns="0" rIns="0" bIns="0" rtlCol="0"/>
          <a:lstStyle/>
          <a:p>
            <a:endParaRPr/>
          </a:p>
        </p:txBody>
      </p:sp>
      <p:sp>
        <p:nvSpPr>
          <p:cNvPr id="39" name="object 39"/>
          <p:cNvSpPr/>
          <p:nvPr/>
        </p:nvSpPr>
        <p:spPr>
          <a:xfrm>
            <a:off x="843457" y="1100963"/>
            <a:ext cx="91071" cy="89915"/>
          </a:xfrm>
          <a:prstGeom prst="rect">
            <a:avLst/>
          </a:prstGeom>
          <a:blipFill>
            <a:blip r:embed="rId9" cstate="print"/>
            <a:stretch>
              <a:fillRect/>
            </a:stretch>
          </a:blipFill>
        </p:spPr>
        <p:txBody>
          <a:bodyPr wrap="square" lIns="0" tIns="0" rIns="0" bIns="0" rtlCol="0"/>
          <a:lstStyle/>
          <a:p>
            <a:endParaRPr/>
          </a:p>
        </p:txBody>
      </p:sp>
      <p:sp>
        <p:nvSpPr>
          <p:cNvPr id="40" name="object 40"/>
          <p:cNvSpPr/>
          <p:nvPr/>
        </p:nvSpPr>
        <p:spPr>
          <a:xfrm>
            <a:off x="1092377" y="1097788"/>
            <a:ext cx="157606" cy="223647"/>
          </a:xfrm>
          <a:prstGeom prst="rect">
            <a:avLst/>
          </a:prstGeom>
          <a:blipFill>
            <a:blip r:embed="rId10" cstate="print"/>
            <a:stretch>
              <a:fillRect/>
            </a:stretch>
          </a:blipFill>
        </p:spPr>
        <p:txBody>
          <a:bodyPr wrap="square" lIns="0" tIns="0" rIns="0" bIns="0" rtlCol="0"/>
          <a:lstStyle/>
          <a:p>
            <a:endParaRPr/>
          </a:p>
        </p:txBody>
      </p:sp>
      <p:sp>
        <p:nvSpPr>
          <p:cNvPr id="41" name="object 41"/>
          <p:cNvSpPr/>
          <p:nvPr/>
        </p:nvSpPr>
        <p:spPr>
          <a:xfrm>
            <a:off x="2483739"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1" y="120903"/>
                </a:lnTo>
                <a:lnTo>
                  <a:pt x="156591"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42" name="object 42"/>
          <p:cNvSpPr/>
          <p:nvPr/>
        </p:nvSpPr>
        <p:spPr>
          <a:xfrm>
            <a:off x="2364358" y="1055497"/>
            <a:ext cx="55244" cy="308610"/>
          </a:xfrm>
          <a:custGeom>
            <a:avLst/>
            <a:gdLst/>
            <a:ahLst/>
            <a:cxnLst/>
            <a:rect l="l" t="t" r="r" b="b"/>
            <a:pathLst>
              <a:path w="55244"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43" name="object 43"/>
          <p:cNvSpPr/>
          <p:nvPr/>
        </p:nvSpPr>
        <p:spPr>
          <a:xfrm>
            <a:off x="2072258" y="1055497"/>
            <a:ext cx="255904" cy="308610"/>
          </a:xfrm>
          <a:custGeom>
            <a:avLst/>
            <a:gdLst/>
            <a:ahLst/>
            <a:cxnLst/>
            <a:rect l="l" t="t" r="r" b="b"/>
            <a:pathLst>
              <a:path w="255905" h="308609">
                <a:moveTo>
                  <a:pt x="0" y="0"/>
                </a:moveTo>
                <a:lnTo>
                  <a:pt x="255524" y="0"/>
                </a:lnTo>
                <a:lnTo>
                  <a:pt x="255524" y="48640"/>
                </a:lnTo>
                <a:lnTo>
                  <a:pt x="152908" y="48640"/>
                </a:lnTo>
                <a:lnTo>
                  <a:pt x="152908" y="308482"/>
                </a:lnTo>
                <a:lnTo>
                  <a:pt x="98171" y="308482"/>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44" name="object 44"/>
          <p:cNvSpPr/>
          <p:nvPr/>
        </p:nvSpPr>
        <p:spPr>
          <a:xfrm>
            <a:off x="1607438"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1" y="120903"/>
                </a:lnTo>
                <a:lnTo>
                  <a:pt x="156591"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45" name="object 45"/>
          <p:cNvSpPr/>
          <p:nvPr/>
        </p:nvSpPr>
        <p:spPr>
          <a:xfrm>
            <a:off x="1354455" y="1053338"/>
            <a:ext cx="205104" cy="311150"/>
          </a:xfrm>
          <a:custGeom>
            <a:avLst/>
            <a:gdLst/>
            <a:ahLst/>
            <a:cxnLst/>
            <a:rect l="l" t="t" r="r" b="b"/>
            <a:pathLst>
              <a:path w="205105" h="311150">
                <a:moveTo>
                  <a:pt x="64007" y="0"/>
                </a:moveTo>
                <a:lnTo>
                  <a:pt x="127222" y="5619"/>
                </a:lnTo>
                <a:lnTo>
                  <a:pt x="170814" y="22478"/>
                </a:lnTo>
                <a:lnTo>
                  <a:pt x="196246" y="51133"/>
                </a:lnTo>
                <a:lnTo>
                  <a:pt x="204723" y="92456"/>
                </a:lnTo>
                <a:lnTo>
                  <a:pt x="196893" y="138888"/>
                </a:lnTo>
                <a:lnTo>
                  <a:pt x="173418" y="172069"/>
                </a:lnTo>
                <a:lnTo>
                  <a:pt x="134322" y="191986"/>
                </a:lnTo>
                <a:lnTo>
                  <a:pt x="79628" y="198627"/>
                </a:lnTo>
                <a:lnTo>
                  <a:pt x="73406" y="198627"/>
                </a:lnTo>
                <a:lnTo>
                  <a:pt x="65150" y="198120"/>
                </a:lnTo>
                <a:lnTo>
                  <a:pt x="54736" y="197103"/>
                </a:lnTo>
                <a:lnTo>
                  <a:pt x="54736" y="310641"/>
                </a:lnTo>
                <a:lnTo>
                  <a:pt x="0" y="310641"/>
                </a:lnTo>
                <a:lnTo>
                  <a:pt x="0" y="2286"/>
                </a:lnTo>
                <a:lnTo>
                  <a:pt x="24503" y="1285"/>
                </a:lnTo>
                <a:lnTo>
                  <a:pt x="43338" y="571"/>
                </a:lnTo>
                <a:lnTo>
                  <a:pt x="56507" y="142"/>
                </a:lnTo>
                <a:lnTo>
                  <a:pt x="64007" y="0"/>
                </a:lnTo>
                <a:close/>
              </a:path>
            </a:pathLst>
          </a:custGeom>
          <a:ln w="3175">
            <a:solidFill>
              <a:srgbClr val="58134A"/>
            </a:solidFill>
          </a:ln>
        </p:spPr>
        <p:txBody>
          <a:bodyPr wrap="square" lIns="0" tIns="0" rIns="0" bIns="0" rtlCol="0"/>
          <a:lstStyle/>
          <a:p>
            <a:endParaRPr/>
          </a:p>
        </p:txBody>
      </p:sp>
      <p:sp>
        <p:nvSpPr>
          <p:cNvPr id="46" name="object 46"/>
          <p:cNvSpPr/>
          <p:nvPr/>
        </p:nvSpPr>
        <p:spPr>
          <a:xfrm>
            <a:off x="534504" y="1053338"/>
            <a:ext cx="205104" cy="311150"/>
          </a:xfrm>
          <a:custGeom>
            <a:avLst/>
            <a:gdLst/>
            <a:ahLst/>
            <a:cxnLst/>
            <a:rect l="l" t="t" r="r" b="b"/>
            <a:pathLst>
              <a:path w="205104" h="311150">
                <a:moveTo>
                  <a:pt x="64020" y="0"/>
                </a:moveTo>
                <a:lnTo>
                  <a:pt x="127277" y="5619"/>
                </a:lnTo>
                <a:lnTo>
                  <a:pt x="170903" y="22478"/>
                </a:lnTo>
                <a:lnTo>
                  <a:pt x="196249" y="51133"/>
                </a:lnTo>
                <a:lnTo>
                  <a:pt x="204698" y="92456"/>
                </a:lnTo>
                <a:lnTo>
                  <a:pt x="196880" y="138888"/>
                </a:lnTo>
                <a:lnTo>
                  <a:pt x="173426" y="172069"/>
                </a:lnTo>
                <a:lnTo>
                  <a:pt x="134334" y="191986"/>
                </a:lnTo>
                <a:lnTo>
                  <a:pt x="79603" y="198627"/>
                </a:lnTo>
                <a:lnTo>
                  <a:pt x="73431" y="198627"/>
                </a:lnTo>
                <a:lnTo>
                  <a:pt x="65150" y="198120"/>
                </a:lnTo>
                <a:lnTo>
                  <a:pt x="54762" y="197103"/>
                </a:lnTo>
                <a:lnTo>
                  <a:pt x="54762" y="310641"/>
                </a:lnTo>
                <a:lnTo>
                  <a:pt x="0" y="310641"/>
                </a:lnTo>
                <a:lnTo>
                  <a:pt x="0" y="2286"/>
                </a:lnTo>
                <a:lnTo>
                  <a:pt x="24538" y="1285"/>
                </a:lnTo>
                <a:lnTo>
                  <a:pt x="43387" y="571"/>
                </a:lnTo>
                <a:lnTo>
                  <a:pt x="56548" y="142"/>
                </a:lnTo>
                <a:lnTo>
                  <a:pt x="64020" y="0"/>
                </a:lnTo>
                <a:close/>
              </a:path>
            </a:pathLst>
          </a:custGeom>
          <a:ln w="3175">
            <a:solidFill>
              <a:srgbClr val="58134A"/>
            </a:solidFill>
          </a:ln>
        </p:spPr>
        <p:txBody>
          <a:bodyPr wrap="square" lIns="0" tIns="0" rIns="0" bIns="0" rtlCol="0"/>
          <a:lstStyle/>
          <a:p>
            <a:endParaRPr/>
          </a:p>
        </p:txBody>
      </p:sp>
      <p:sp>
        <p:nvSpPr>
          <p:cNvPr id="47" name="object 47"/>
          <p:cNvSpPr/>
          <p:nvPr/>
        </p:nvSpPr>
        <p:spPr>
          <a:xfrm>
            <a:off x="1852802" y="1052322"/>
            <a:ext cx="237490" cy="311785"/>
          </a:xfrm>
          <a:custGeom>
            <a:avLst/>
            <a:gdLst/>
            <a:ahLst/>
            <a:cxnLst/>
            <a:rect l="l" t="t" r="r" b="b"/>
            <a:pathLst>
              <a:path w="237489" h="311784">
                <a:moveTo>
                  <a:pt x="85471" y="0"/>
                </a:moveTo>
                <a:lnTo>
                  <a:pt x="136884" y="5689"/>
                </a:lnTo>
                <a:lnTo>
                  <a:pt x="173593" y="22748"/>
                </a:lnTo>
                <a:lnTo>
                  <a:pt x="195609" y="51167"/>
                </a:lnTo>
                <a:lnTo>
                  <a:pt x="202946" y="90931"/>
                </a:lnTo>
                <a:lnTo>
                  <a:pt x="201943" y="104338"/>
                </a:lnTo>
                <a:lnTo>
                  <a:pt x="186817" y="140842"/>
                </a:lnTo>
                <a:lnTo>
                  <a:pt x="157688" y="167221"/>
                </a:lnTo>
                <a:lnTo>
                  <a:pt x="145923" y="172719"/>
                </a:lnTo>
                <a:lnTo>
                  <a:pt x="237109" y="311657"/>
                </a:lnTo>
                <a:lnTo>
                  <a:pt x="173863" y="311657"/>
                </a:lnTo>
                <a:lnTo>
                  <a:pt x="91567" y="184276"/>
                </a:lnTo>
                <a:lnTo>
                  <a:pt x="84754" y="184110"/>
                </a:lnTo>
                <a:lnTo>
                  <a:pt x="76692" y="183800"/>
                </a:lnTo>
                <a:lnTo>
                  <a:pt x="67367" y="183348"/>
                </a:lnTo>
                <a:lnTo>
                  <a:pt x="56769" y="182752"/>
                </a:lnTo>
                <a:lnTo>
                  <a:pt x="56769" y="311657"/>
                </a:lnTo>
                <a:lnTo>
                  <a:pt x="0" y="311657"/>
                </a:lnTo>
                <a:lnTo>
                  <a:pt x="0" y="3175"/>
                </a:lnTo>
                <a:lnTo>
                  <a:pt x="3931" y="3077"/>
                </a:lnTo>
                <a:lnTo>
                  <a:pt x="11160" y="2778"/>
                </a:lnTo>
                <a:lnTo>
                  <a:pt x="21699" y="2264"/>
                </a:lnTo>
                <a:lnTo>
                  <a:pt x="35560" y="1524"/>
                </a:lnTo>
                <a:lnTo>
                  <a:pt x="50252" y="857"/>
                </a:lnTo>
                <a:lnTo>
                  <a:pt x="63468" y="380"/>
                </a:lnTo>
                <a:lnTo>
                  <a:pt x="75207" y="95"/>
                </a:lnTo>
                <a:lnTo>
                  <a:pt x="85471" y="0"/>
                </a:lnTo>
                <a:close/>
              </a:path>
            </a:pathLst>
          </a:custGeom>
          <a:ln w="3175">
            <a:solidFill>
              <a:srgbClr val="58134A"/>
            </a:solidFill>
          </a:ln>
        </p:spPr>
        <p:txBody>
          <a:bodyPr wrap="square" lIns="0" tIns="0" rIns="0" bIns="0" rtlCol="0"/>
          <a:lstStyle/>
          <a:p>
            <a:endParaRPr/>
          </a:p>
        </p:txBody>
      </p:sp>
      <p:sp>
        <p:nvSpPr>
          <p:cNvPr id="48" name="object 48"/>
          <p:cNvSpPr/>
          <p:nvPr/>
        </p:nvSpPr>
        <p:spPr>
          <a:xfrm>
            <a:off x="787488" y="1052322"/>
            <a:ext cx="237490" cy="311785"/>
          </a:xfrm>
          <a:custGeom>
            <a:avLst/>
            <a:gdLst/>
            <a:ahLst/>
            <a:cxnLst/>
            <a:rect l="l" t="t" r="r" b="b"/>
            <a:pathLst>
              <a:path w="237490" h="311784">
                <a:moveTo>
                  <a:pt x="85509" y="0"/>
                </a:moveTo>
                <a:lnTo>
                  <a:pt x="136915" y="5689"/>
                </a:lnTo>
                <a:lnTo>
                  <a:pt x="173634" y="22748"/>
                </a:lnTo>
                <a:lnTo>
                  <a:pt x="195665" y="51167"/>
                </a:lnTo>
                <a:lnTo>
                  <a:pt x="203009" y="90931"/>
                </a:lnTo>
                <a:lnTo>
                  <a:pt x="201997" y="104338"/>
                </a:lnTo>
                <a:lnTo>
                  <a:pt x="186804" y="140842"/>
                </a:lnTo>
                <a:lnTo>
                  <a:pt x="157738" y="167221"/>
                </a:lnTo>
                <a:lnTo>
                  <a:pt x="145948" y="172719"/>
                </a:lnTo>
                <a:lnTo>
                  <a:pt x="237134" y="311657"/>
                </a:lnTo>
                <a:lnTo>
                  <a:pt x="173951" y="311657"/>
                </a:lnTo>
                <a:lnTo>
                  <a:pt x="91605" y="184276"/>
                </a:lnTo>
                <a:lnTo>
                  <a:pt x="84775" y="184110"/>
                </a:lnTo>
                <a:lnTo>
                  <a:pt x="76707" y="183800"/>
                </a:lnTo>
                <a:lnTo>
                  <a:pt x="67402" y="183348"/>
                </a:lnTo>
                <a:lnTo>
                  <a:pt x="56857" y="182752"/>
                </a:lnTo>
                <a:lnTo>
                  <a:pt x="56857" y="311657"/>
                </a:lnTo>
                <a:lnTo>
                  <a:pt x="0" y="311657"/>
                </a:lnTo>
                <a:lnTo>
                  <a:pt x="0" y="3175"/>
                </a:lnTo>
                <a:lnTo>
                  <a:pt x="3967" y="3077"/>
                </a:lnTo>
                <a:lnTo>
                  <a:pt x="11222" y="2778"/>
                </a:lnTo>
                <a:lnTo>
                  <a:pt x="21765" y="2264"/>
                </a:lnTo>
                <a:lnTo>
                  <a:pt x="35598" y="1524"/>
                </a:lnTo>
                <a:lnTo>
                  <a:pt x="50326" y="857"/>
                </a:lnTo>
                <a:lnTo>
                  <a:pt x="63553" y="380"/>
                </a:lnTo>
                <a:lnTo>
                  <a:pt x="75281" y="95"/>
                </a:lnTo>
                <a:lnTo>
                  <a:pt x="85509" y="0"/>
                </a:lnTo>
                <a:close/>
              </a:path>
            </a:pathLst>
          </a:custGeom>
          <a:ln w="3175">
            <a:solidFill>
              <a:srgbClr val="58134A"/>
            </a:solidFill>
          </a:ln>
        </p:spPr>
        <p:txBody>
          <a:bodyPr wrap="square" lIns="0" tIns="0" rIns="0" bIns="0" rtlCol="0"/>
          <a:lstStyle/>
          <a:p>
            <a:endParaRPr/>
          </a:p>
        </p:txBody>
      </p:sp>
      <p:sp>
        <p:nvSpPr>
          <p:cNvPr id="49" name="object 49"/>
          <p:cNvSpPr/>
          <p:nvPr/>
        </p:nvSpPr>
        <p:spPr>
          <a:xfrm>
            <a:off x="2714370" y="1050163"/>
            <a:ext cx="186690" cy="319405"/>
          </a:xfrm>
          <a:custGeom>
            <a:avLst/>
            <a:gdLst/>
            <a:ahLst/>
            <a:cxnLst/>
            <a:rect l="l" t="t" r="r" b="b"/>
            <a:pathLst>
              <a:path w="186689" h="319405">
                <a:moveTo>
                  <a:pt x="94106" y="0"/>
                </a:moveTo>
                <a:lnTo>
                  <a:pt x="119086" y="1260"/>
                </a:lnTo>
                <a:lnTo>
                  <a:pt x="140493" y="5032"/>
                </a:lnTo>
                <a:lnTo>
                  <a:pt x="158329" y="11304"/>
                </a:lnTo>
                <a:lnTo>
                  <a:pt x="172593" y="20065"/>
                </a:lnTo>
                <a:lnTo>
                  <a:pt x="155956" y="67183"/>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6" y="137795"/>
                </a:lnTo>
                <a:lnTo>
                  <a:pt x="128478" y="145194"/>
                </a:lnTo>
                <a:lnTo>
                  <a:pt x="140731" y="152320"/>
                </a:lnTo>
                <a:lnTo>
                  <a:pt x="170830" y="179419"/>
                </a:lnTo>
                <a:lnTo>
                  <a:pt x="186257" y="222954"/>
                </a:lnTo>
                <a:lnTo>
                  <a:pt x="186690" y="233172"/>
                </a:lnTo>
                <a:lnTo>
                  <a:pt x="184854" y="251102"/>
                </a:lnTo>
                <a:lnTo>
                  <a:pt x="157226" y="294894"/>
                </a:lnTo>
                <a:lnTo>
                  <a:pt x="122539" y="313007"/>
                </a:lnTo>
                <a:lnTo>
                  <a:pt x="77851" y="319024"/>
                </a:lnTo>
                <a:lnTo>
                  <a:pt x="56828" y="317640"/>
                </a:lnTo>
                <a:lnTo>
                  <a:pt x="36830" y="313483"/>
                </a:lnTo>
                <a:lnTo>
                  <a:pt x="17879" y="306540"/>
                </a:lnTo>
                <a:lnTo>
                  <a:pt x="0" y="296799"/>
                </a:lnTo>
                <a:lnTo>
                  <a:pt x="20193" y="247650"/>
                </a:lnTo>
                <a:lnTo>
                  <a:pt x="36333" y="257631"/>
                </a:lnTo>
                <a:lnTo>
                  <a:pt x="52355" y="264731"/>
                </a:lnTo>
                <a:lnTo>
                  <a:pt x="68234" y="268974"/>
                </a:lnTo>
                <a:lnTo>
                  <a:pt x="83947"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5" y="83058"/>
                </a:lnTo>
                <a:lnTo>
                  <a:pt x="2258" y="65912"/>
                </a:lnTo>
                <a:lnTo>
                  <a:pt x="26797"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50" name="object 50"/>
          <p:cNvSpPr/>
          <p:nvPr/>
        </p:nvSpPr>
        <p:spPr>
          <a:xfrm>
            <a:off x="1036408" y="1050036"/>
            <a:ext cx="269875" cy="319405"/>
          </a:xfrm>
          <a:custGeom>
            <a:avLst/>
            <a:gdLst/>
            <a:ahLst/>
            <a:cxnLst/>
            <a:rect l="l" t="t" r="r" b="b"/>
            <a:pathLst>
              <a:path w="269875" h="319405">
                <a:moveTo>
                  <a:pt x="132664" y="0"/>
                </a:moveTo>
                <a:lnTo>
                  <a:pt x="191366" y="10302"/>
                </a:lnTo>
                <a:lnTo>
                  <a:pt x="234353" y="41275"/>
                </a:lnTo>
                <a:lnTo>
                  <a:pt x="260753" y="90804"/>
                </a:lnTo>
                <a:lnTo>
                  <a:pt x="269532" y="157099"/>
                </a:lnTo>
                <a:lnTo>
                  <a:pt x="267243" y="192434"/>
                </a:lnTo>
                <a:lnTo>
                  <a:pt x="248893" y="251628"/>
                </a:lnTo>
                <a:lnTo>
                  <a:pt x="212501" y="294558"/>
                </a:lnTo>
                <a:lnTo>
                  <a:pt x="160328" y="316414"/>
                </a:lnTo>
                <a:lnTo>
                  <a:pt x="128460" y="319150"/>
                </a:lnTo>
                <a:lnTo>
                  <a:pt x="99201" y="316456"/>
                </a:lnTo>
                <a:lnTo>
                  <a:pt x="51552" y="294826"/>
                </a:lnTo>
                <a:lnTo>
                  <a:pt x="18650" y="252128"/>
                </a:lnTo>
                <a:lnTo>
                  <a:pt x="2071" y="192744"/>
                </a:lnTo>
                <a:lnTo>
                  <a:pt x="0" y="157099"/>
                </a:lnTo>
                <a:lnTo>
                  <a:pt x="2257" y="125406"/>
                </a:lnTo>
                <a:lnTo>
                  <a:pt x="20311" y="69641"/>
                </a:lnTo>
                <a:lnTo>
                  <a:pt x="55686" y="25610"/>
                </a:lnTo>
                <a:lnTo>
                  <a:pt x="103968" y="2837"/>
                </a:lnTo>
                <a:lnTo>
                  <a:pt x="132664" y="0"/>
                </a:lnTo>
                <a:close/>
              </a:path>
            </a:pathLst>
          </a:custGeom>
          <a:ln w="3175">
            <a:solidFill>
              <a:srgbClr val="58134A"/>
            </a:solidFill>
          </a:ln>
        </p:spPr>
        <p:txBody>
          <a:bodyPr wrap="square" lIns="0" tIns="0" rIns="0" bIns="0" rtlCol="0"/>
          <a:lstStyle/>
          <a:p>
            <a:endParaRPr/>
          </a:p>
        </p:txBody>
      </p:sp>
      <p:sp>
        <p:nvSpPr>
          <p:cNvPr id="51" name="object 51"/>
          <p:cNvSpPr txBox="1"/>
          <p:nvPr/>
        </p:nvSpPr>
        <p:spPr>
          <a:xfrm>
            <a:off x="535940" y="1573733"/>
            <a:ext cx="7063740" cy="4294505"/>
          </a:xfrm>
          <a:prstGeom prst="rect">
            <a:avLst/>
          </a:prstGeom>
        </p:spPr>
        <p:txBody>
          <a:bodyPr vert="horz" wrap="square" lIns="0" tIns="74295" rIns="0" bIns="0" rtlCol="0">
            <a:spAutoFit/>
          </a:bodyPr>
          <a:lstStyle/>
          <a:p>
            <a:pPr marL="286385" marR="339725" indent="-274320">
              <a:lnSpc>
                <a:spcPct val="80100"/>
              </a:lnSpc>
              <a:spcBef>
                <a:spcPts val="585"/>
              </a:spcBef>
              <a:buClr>
                <a:srgbClr val="B03E9A"/>
              </a:buClr>
              <a:buSzPct val="72500"/>
              <a:buFont typeface="Wingdings 2"/>
              <a:buChar char=""/>
              <a:tabLst>
                <a:tab pos="362585" algn="l"/>
                <a:tab pos="363220" algn="l"/>
              </a:tabLst>
            </a:pPr>
            <a:r>
              <a:rPr dirty="0"/>
              <a:t>	</a:t>
            </a:r>
            <a:r>
              <a:rPr sz="2000" dirty="0">
                <a:latin typeface="Trebuchet MS"/>
                <a:cs typeface="Trebuchet MS"/>
              </a:rPr>
              <a:t>ionisation </a:t>
            </a:r>
            <a:r>
              <a:rPr sz="2000" spc="-30" dirty="0">
                <a:latin typeface="Trebuchet MS"/>
                <a:cs typeface="Trebuchet MS"/>
              </a:rPr>
              <a:t>enthalpy, </a:t>
            </a:r>
            <a:r>
              <a:rPr sz="2000" spc="-20" dirty="0">
                <a:latin typeface="Trebuchet MS"/>
                <a:cs typeface="Trebuchet MS"/>
              </a:rPr>
              <a:t>electronegativity, </a:t>
            </a:r>
            <a:r>
              <a:rPr sz="2000" dirty="0">
                <a:latin typeface="Trebuchet MS"/>
                <a:cs typeface="Trebuchet MS"/>
              </a:rPr>
              <a:t>and </a:t>
            </a:r>
            <a:r>
              <a:rPr sz="2000" spc="-5" dirty="0">
                <a:latin typeface="Trebuchet MS"/>
                <a:cs typeface="Trebuchet MS"/>
              </a:rPr>
              <a:t>electrode  potentials are all higher </a:t>
            </a:r>
            <a:r>
              <a:rPr sz="2000" dirty="0">
                <a:latin typeface="Trebuchet MS"/>
                <a:cs typeface="Trebuchet MS"/>
              </a:rPr>
              <a:t>for fluorine </a:t>
            </a:r>
            <a:r>
              <a:rPr sz="2000" spc="-5" dirty="0">
                <a:latin typeface="Trebuchet MS"/>
                <a:cs typeface="Trebuchet MS"/>
              </a:rPr>
              <a:t>than expected</a:t>
            </a:r>
            <a:r>
              <a:rPr sz="2000" spc="-180" dirty="0">
                <a:latin typeface="Trebuchet MS"/>
                <a:cs typeface="Trebuchet MS"/>
              </a:rPr>
              <a:t> </a:t>
            </a:r>
            <a:r>
              <a:rPr sz="2000" dirty="0">
                <a:latin typeface="Trebuchet MS"/>
                <a:cs typeface="Trebuchet MS"/>
              </a:rPr>
              <a:t>from  </a:t>
            </a:r>
            <a:r>
              <a:rPr sz="2000" spc="-5" dirty="0">
                <a:latin typeface="Trebuchet MS"/>
                <a:cs typeface="Trebuchet MS"/>
              </a:rPr>
              <a:t>the trends </a:t>
            </a:r>
            <a:r>
              <a:rPr sz="2000" dirty="0">
                <a:latin typeface="Trebuchet MS"/>
                <a:cs typeface="Trebuchet MS"/>
              </a:rPr>
              <a:t>set </a:t>
            </a:r>
            <a:r>
              <a:rPr sz="2000" spc="-5" dirty="0">
                <a:latin typeface="Trebuchet MS"/>
                <a:cs typeface="Trebuchet MS"/>
              </a:rPr>
              <a:t>by </a:t>
            </a:r>
            <a:r>
              <a:rPr sz="2000" dirty="0">
                <a:latin typeface="Trebuchet MS"/>
                <a:cs typeface="Trebuchet MS"/>
              </a:rPr>
              <a:t>other</a:t>
            </a:r>
            <a:r>
              <a:rPr sz="2000" spc="-95" dirty="0">
                <a:latin typeface="Trebuchet MS"/>
                <a:cs typeface="Trebuchet MS"/>
              </a:rPr>
              <a:t> </a:t>
            </a:r>
            <a:r>
              <a:rPr sz="2000" spc="-5" dirty="0">
                <a:latin typeface="Trebuchet MS"/>
                <a:cs typeface="Trebuchet MS"/>
              </a:rPr>
              <a:t>halogens.</a:t>
            </a:r>
            <a:endParaRPr sz="2000">
              <a:latin typeface="Trebuchet MS"/>
              <a:cs typeface="Trebuchet MS"/>
            </a:endParaRPr>
          </a:p>
          <a:p>
            <a:pPr marL="286385" marR="248285" indent="-274320">
              <a:lnSpc>
                <a:spcPts val="1920"/>
              </a:lnSpc>
              <a:spcBef>
                <a:spcPts val="580"/>
              </a:spcBef>
              <a:buClr>
                <a:srgbClr val="B03E9A"/>
              </a:buClr>
              <a:buSzPct val="72500"/>
              <a:buFont typeface="Wingdings 2"/>
              <a:buChar char=""/>
              <a:tabLst>
                <a:tab pos="287020" algn="l"/>
              </a:tabLst>
            </a:pPr>
            <a:r>
              <a:rPr sz="2000" dirty="0">
                <a:latin typeface="Trebuchet MS"/>
                <a:cs typeface="Trebuchet MS"/>
              </a:rPr>
              <a:t>Also, </a:t>
            </a:r>
            <a:r>
              <a:rPr sz="2000" spc="-5" dirty="0">
                <a:latin typeface="Trebuchet MS"/>
                <a:cs typeface="Trebuchet MS"/>
              </a:rPr>
              <a:t>ionic and </a:t>
            </a:r>
            <a:r>
              <a:rPr sz="2000" dirty="0">
                <a:latin typeface="Trebuchet MS"/>
                <a:cs typeface="Trebuchet MS"/>
              </a:rPr>
              <a:t>covalent radii, </a:t>
            </a:r>
            <a:r>
              <a:rPr sz="2000" spc="-5" dirty="0">
                <a:latin typeface="Trebuchet MS"/>
                <a:cs typeface="Trebuchet MS"/>
              </a:rPr>
              <a:t>m.p. </a:t>
            </a:r>
            <a:r>
              <a:rPr sz="2000" dirty="0">
                <a:latin typeface="Trebuchet MS"/>
                <a:cs typeface="Trebuchet MS"/>
              </a:rPr>
              <a:t>and </a:t>
            </a:r>
            <a:r>
              <a:rPr sz="2000" spc="-5" dirty="0">
                <a:latin typeface="Trebuchet MS"/>
                <a:cs typeface="Trebuchet MS"/>
              </a:rPr>
              <a:t>b.p., enthalpy</a:t>
            </a:r>
            <a:r>
              <a:rPr sz="2000" spc="-130" dirty="0">
                <a:latin typeface="Trebuchet MS"/>
                <a:cs typeface="Trebuchet MS"/>
              </a:rPr>
              <a:t> </a:t>
            </a:r>
            <a:r>
              <a:rPr sz="2000" dirty="0">
                <a:latin typeface="Trebuchet MS"/>
                <a:cs typeface="Trebuchet MS"/>
              </a:rPr>
              <a:t>of  </a:t>
            </a:r>
            <a:r>
              <a:rPr sz="2000" spc="-5" dirty="0">
                <a:latin typeface="Trebuchet MS"/>
                <a:cs typeface="Trebuchet MS"/>
              </a:rPr>
              <a:t>bond </a:t>
            </a:r>
            <a:r>
              <a:rPr sz="2000" dirty="0">
                <a:latin typeface="Trebuchet MS"/>
                <a:cs typeface="Trebuchet MS"/>
              </a:rPr>
              <a:t>dissociation </a:t>
            </a:r>
            <a:r>
              <a:rPr sz="2000" spc="-5" dirty="0">
                <a:latin typeface="Trebuchet MS"/>
                <a:cs typeface="Trebuchet MS"/>
              </a:rPr>
              <a:t>and electron </a:t>
            </a:r>
            <a:r>
              <a:rPr sz="2000" dirty="0">
                <a:latin typeface="Trebuchet MS"/>
                <a:cs typeface="Trebuchet MS"/>
              </a:rPr>
              <a:t>gain </a:t>
            </a:r>
            <a:r>
              <a:rPr sz="2000" spc="-5" dirty="0">
                <a:latin typeface="Trebuchet MS"/>
                <a:cs typeface="Trebuchet MS"/>
              </a:rPr>
              <a:t>enthalpy are quite  </a:t>
            </a:r>
            <a:r>
              <a:rPr sz="2000" dirty="0">
                <a:latin typeface="Trebuchet MS"/>
                <a:cs typeface="Trebuchet MS"/>
              </a:rPr>
              <a:t>lower </a:t>
            </a:r>
            <a:r>
              <a:rPr sz="2000" spc="-5" dirty="0">
                <a:latin typeface="Trebuchet MS"/>
                <a:cs typeface="Trebuchet MS"/>
              </a:rPr>
              <a:t>than</a:t>
            </a:r>
            <a:r>
              <a:rPr sz="2000" spc="-60" dirty="0">
                <a:latin typeface="Trebuchet MS"/>
                <a:cs typeface="Trebuchet MS"/>
              </a:rPr>
              <a:t> </a:t>
            </a:r>
            <a:r>
              <a:rPr sz="2000" spc="-5" dirty="0">
                <a:latin typeface="Trebuchet MS"/>
                <a:cs typeface="Trebuchet MS"/>
              </a:rPr>
              <a:t>expected.</a:t>
            </a:r>
            <a:endParaRPr sz="2000">
              <a:latin typeface="Trebuchet MS"/>
              <a:cs typeface="Trebuchet MS"/>
            </a:endParaRPr>
          </a:p>
          <a:p>
            <a:pPr marL="286385" marR="5080" indent="-274320">
              <a:lnSpc>
                <a:spcPct val="80000"/>
              </a:lnSpc>
              <a:spcBef>
                <a:spcPts val="615"/>
              </a:spcBef>
              <a:buClr>
                <a:srgbClr val="B03E9A"/>
              </a:buClr>
              <a:buSzPct val="72500"/>
              <a:buFont typeface="Wingdings 2"/>
              <a:buChar char=""/>
              <a:tabLst>
                <a:tab pos="287020" algn="l"/>
              </a:tabLst>
            </a:pPr>
            <a:r>
              <a:rPr sz="2000" dirty="0">
                <a:latin typeface="Trebuchet MS"/>
                <a:cs typeface="Trebuchet MS"/>
              </a:rPr>
              <a:t>The anomalous behaviour of fluorine </a:t>
            </a:r>
            <a:r>
              <a:rPr sz="2000" spc="-5" dirty="0">
                <a:latin typeface="Trebuchet MS"/>
                <a:cs typeface="Trebuchet MS"/>
              </a:rPr>
              <a:t>is </a:t>
            </a:r>
            <a:r>
              <a:rPr sz="2000" dirty="0">
                <a:latin typeface="Trebuchet MS"/>
                <a:cs typeface="Trebuchet MS"/>
              </a:rPr>
              <a:t>due to </a:t>
            </a:r>
            <a:r>
              <a:rPr sz="2000" spc="-5" dirty="0">
                <a:latin typeface="Trebuchet MS"/>
                <a:cs typeface="Trebuchet MS"/>
              </a:rPr>
              <a:t>its </a:t>
            </a:r>
            <a:r>
              <a:rPr sz="2000" dirty="0">
                <a:latin typeface="Trebuchet MS"/>
                <a:cs typeface="Trebuchet MS"/>
              </a:rPr>
              <a:t>small  size, </a:t>
            </a:r>
            <a:r>
              <a:rPr sz="2000" spc="-5" dirty="0">
                <a:latin typeface="Trebuchet MS"/>
                <a:cs typeface="Trebuchet MS"/>
              </a:rPr>
              <a:t>highest </a:t>
            </a:r>
            <a:r>
              <a:rPr sz="2000" spc="-20" dirty="0">
                <a:latin typeface="Trebuchet MS"/>
                <a:cs typeface="Trebuchet MS"/>
              </a:rPr>
              <a:t>electronegativity, </a:t>
            </a:r>
            <a:r>
              <a:rPr sz="2000" dirty="0">
                <a:latin typeface="Trebuchet MS"/>
                <a:cs typeface="Trebuchet MS"/>
              </a:rPr>
              <a:t>low </a:t>
            </a:r>
            <a:r>
              <a:rPr sz="2000" spc="-5" dirty="0">
                <a:latin typeface="Trebuchet MS"/>
                <a:cs typeface="Trebuchet MS"/>
              </a:rPr>
              <a:t>F-F bond </a:t>
            </a:r>
            <a:r>
              <a:rPr sz="2000" dirty="0">
                <a:latin typeface="Trebuchet MS"/>
                <a:cs typeface="Trebuchet MS"/>
              </a:rPr>
              <a:t>dissociation  </a:t>
            </a:r>
            <a:r>
              <a:rPr sz="2000" spc="-30" dirty="0">
                <a:latin typeface="Trebuchet MS"/>
                <a:cs typeface="Trebuchet MS"/>
              </a:rPr>
              <a:t>enthalpy, </a:t>
            </a:r>
            <a:r>
              <a:rPr sz="2000" spc="-5" dirty="0">
                <a:latin typeface="Trebuchet MS"/>
                <a:cs typeface="Trebuchet MS"/>
              </a:rPr>
              <a:t>and non </a:t>
            </a:r>
            <a:r>
              <a:rPr sz="2000" dirty="0">
                <a:latin typeface="Trebuchet MS"/>
                <a:cs typeface="Trebuchet MS"/>
              </a:rPr>
              <a:t>availability of d orbitals </a:t>
            </a:r>
            <a:r>
              <a:rPr sz="2000" spc="-5" dirty="0">
                <a:latin typeface="Trebuchet MS"/>
                <a:cs typeface="Trebuchet MS"/>
              </a:rPr>
              <a:t>in </a:t>
            </a:r>
            <a:r>
              <a:rPr sz="2000" dirty="0">
                <a:latin typeface="Trebuchet MS"/>
                <a:cs typeface="Trebuchet MS"/>
              </a:rPr>
              <a:t>valence</a:t>
            </a:r>
            <a:r>
              <a:rPr sz="2000" spc="-180" dirty="0">
                <a:latin typeface="Trebuchet MS"/>
                <a:cs typeface="Trebuchet MS"/>
              </a:rPr>
              <a:t> </a:t>
            </a:r>
            <a:r>
              <a:rPr sz="2000" dirty="0">
                <a:latin typeface="Trebuchet MS"/>
                <a:cs typeface="Trebuchet MS"/>
              </a:rPr>
              <a:t>shell.  </a:t>
            </a:r>
            <a:r>
              <a:rPr sz="2000" spc="-5" dirty="0">
                <a:latin typeface="Trebuchet MS"/>
                <a:cs typeface="Trebuchet MS"/>
              </a:rPr>
              <a:t>Most </a:t>
            </a:r>
            <a:r>
              <a:rPr sz="2000" dirty="0">
                <a:latin typeface="Trebuchet MS"/>
                <a:cs typeface="Trebuchet MS"/>
              </a:rPr>
              <a:t>of </a:t>
            </a:r>
            <a:r>
              <a:rPr sz="2000" spc="-5" dirty="0">
                <a:latin typeface="Trebuchet MS"/>
                <a:cs typeface="Trebuchet MS"/>
              </a:rPr>
              <a:t>the </a:t>
            </a:r>
            <a:r>
              <a:rPr sz="2000" dirty="0">
                <a:latin typeface="Trebuchet MS"/>
                <a:cs typeface="Trebuchet MS"/>
              </a:rPr>
              <a:t>reactions of fluorine </a:t>
            </a:r>
            <a:r>
              <a:rPr sz="2000" spc="-5" dirty="0">
                <a:latin typeface="Trebuchet MS"/>
                <a:cs typeface="Trebuchet MS"/>
              </a:rPr>
              <a:t>are exothermic (due to  the </a:t>
            </a:r>
            <a:r>
              <a:rPr sz="2000" dirty="0">
                <a:latin typeface="Trebuchet MS"/>
                <a:cs typeface="Trebuchet MS"/>
              </a:rPr>
              <a:t>small </a:t>
            </a:r>
            <a:r>
              <a:rPr sz="2000" spc="-5" dirty="0">
                <a:latin typeface="Trebuchet MS"/>
                <a:cs typeface="Trebuchet MS"/>
              </a:rPr>
              <a:t>and </a:t>
            </a:r>
            <a:r>
              <a:rPr sz="2000" dirty="0">
                <a:latin typeface="Trebuchet MS"/>
                <a:cs typeface="Trebuchet MS"/>
              </a:rPr>
              <a:t>strong </a:t>
            </a:r>
            <a:r>
              <a:rPr sz="2000" spc="-5" dirty="0">
                <a:latin typeface="Trebuchet MS"/>
                <a:cs typeface="Trebuchet MS"/>
              </a:rPr>
              <a:t>bond </a:t>
            </a:r>
            <a:r>
              <a:rPr sz="2000" dirty="0">
                <a:latin typeface="Trebuchet MS"/>
                <a:cs typeface="Trebuchet MS"/>
              </a:rPr>
              <a:t>formed </a:t>
            </a:r>
            <a:r>
              <a:rPr sz="2000" spc="-5" dirty="0">
                <a:latin typeface="Trebuchet MS"/>
                <a:cs typeface="Trebuchet MS"/>
              </a:rPr>
              <a:t>by it with </a:t>
            </a:r>
            <a:r>
              <a:rPr sz="2000" dirty="0">
                <a:latin typeface="Trebuchet MS"/>
                <a:cs typeface="Trebuchet MS"/>
              </a:rPr>
              <a:t>other  </a:t>
            </a:r>
            <a:r>
              <a:rPr sz="2000" spc="-5" dirty="0">
                <a:latin typeface="Trebuchet MS"/>
                <a:cs typeface="Trebuchet MS"/>
              </a:rPr>
              <a:t>elements).</a:t>
            </a:r>
            <a:endParaRPr sz="2000">
              <a:latin typeface="Trebuchet MS"/>
              <a:cs typeface="Trebuchet MS"/>
            </a:endParaRPr>
          </a:p>
          <a:p>
            <a:pPr marL="363220" indent="-350520">
              <a:lnSpc>
                <a:spcPts val="2160"/>
              </a:lnSpc>
              <a:spcBef>
                <a:spcPts val="120"/>
              </a:spcBef>
              <a:buClr>
                <a:srgbClr val="B03E9A"/>
              </a:buClr>
              <a:buSzPct val="72500"/>
              <a:buFont typeface="Wingdings 2"/>
              <a:buChar char=""/>
              <a:tabLst>
                <a:tab pos="362585" algn="l"/>
                <a:tab pos="363220" algn="l"/>
              </a:tabLst>
            </a:pPr>
            <a:r>
              <a:rPr sz="2000" spc="-5" dirty="0">
                <a:latin typeface="Trebuchet MS"/>
                <a:cs typeface="Trebuchet MS"/>
              </a:rPr>
              <a:t>It </a:t>
            </a:r>
            <a:r>
              <a:rPr sz="2000" dirty="0">
                <a:latin typeface="Trebuchet MS"/>
                <a:cs typeface="Trebuchet MS"/>
              </a:rPr>
              <a:t>forms only one oxoacid </a:t>
            </a:r>
            <a:r>
              <a:rPr sz="2000" spc="-5" dirty="0">
                <a:latin typeface="Trebuchet MS"/>
                <a:cs typeface="Trebuchet MS"/>
              </a:rPr>
              <a:t>while </a:t>
            </a:r>
            <a:r>
              <a:rPr sz="2000" dirty="0">
                <a:latin typeface="Trebuchet MS"/>
                <a:cs typeface="Trebuchet MS"/>
              </a:rPr>
              <a:t>other </a:t>
            </a:r>
            <a:r>
              <a:rPr sz="2000" spc="-5" dirty="0">
                <a:latin typeface="Trebuchet MS"/>
                <a:cs typeface="Trebuchet MS"/>
              </a:rPr>
              <a:t>halogens </a:t>
            </a:r>
            <a:r>
              <a:rPr sz="2000" dirty="0">
                <a:latin typeface="Trebuchet MS"/>
                <a:cs typeface="Trebuchet MS"/>
              </a:rPr>
              <a:t>form</a:t>
            </a:r>
            <a:r>
              <a:rPr sz="2000" spc="-200" dirty="0">
                <a:latin typeface="Trebuchet MS"/>
                <a:cs typeface="Trebuchet MS"/>
              </a:rPr>
              <a:t> </a:t>
            </a:r>
            <a:r>
              <a:rPr sz="2000" dirty="0">
                <a:latin typeface="Trebuchet MS"/>
                <a:cs typeface="Trebuchet MS"/>
              </a:rPr>
              <a:t>a</a:t>
            </a:r>
            <a:endParaRPr sz="2000">
              <a:latin typeface="Trebuchet MS"/>
              <a:cs typeface="Trebuchet MS"/>
            </a:endParaRPr>
          </a:p>
          <a:p>
            <a:pPr marL="286385">
              <a:lnSpc>
                <a:spcPts val="2160"/>
              </a:lnSpc>
            </a:pPr>
            <a:r>
              <a:rPr sz="2000" spc="-5" dirty="0">
                <a:latin typeface="Trebuchet MS"/>
                <a:cs typeface="Trebuchet MS"/>
              </a:rPr>
              <a:t>number </a:t>
            </a:r>
            <a:r>
              <a:rPr sz="2000" dirty="0">
                <a:latin typeface="Trebuchet MS"/>
                <a:cs typeface="Trebuchet MS"/>
              </a:rPr>
              <a:t>of</a:t>
            </a:r>
            <a:r>
              <a:rPr sz="2000" spc="-30" dirty="0">
                <a:latin typeface="Trebuchet MS"/>
                <a:cs typeface="Trebuchet MS"/>
              </a:rPr>
              <a:t> </a:t>
            </a:r>
            <a:r>
              <a:rPr sz="2000" dirty="0">
                <a:latin typeface="Trebuchet MS"/>
                <a:cs typeface="Trebuchet MS"/>
              </a:rPr>
              <a:t>oxoacids.</a:t>
            </a:r>
            <a:endParaRPr sz="2000">
              <a:latin typeface="Trebuchet MS"/>
              <a:cs typeface="Trebuchet MS"/>
            </a:endParaRPr>
          </a:p>
          <a:p>
            <a:pPr marL="286385" marR="450215" indent="-274320">
              <a:lnSpc>
                <a:spcPct val="80000"/>
              </a:lnSpc>
              <a:spcBef>
                <a:spcPts val="600"/>
              </a:spcBef>
              <a:buClr>
                <a:srgbClr val="B03E9A"/>
              </a:buClr>
              <a:buSzPct val="72500"/>
              <a:buFont typeface="Wingdings 2"/>
              <a:buChar char=""/>
              <a:tabLst>
                <a:tab pos="362585" algn="l"/>
                <a:tab pos="363220" algn="l"/>
              </a:tabLst>
            </a:pPr>
            <a:r>
              <a:rPr dirty="0"/>
              <a:t>	</a:t>
            </a:r>
            <a:r>
              <a:rPr sz="2000" spc="-5" dirty="0">
                <a:latin typeface="Trebuchet MS"/>
                <a:cs typeface="Trebuchet MS"/>
              </a:rPr>
              <a:t>Hydrogen </a:t>
            </a:r>
            <a:r>
              <a:rPr sz="2000" dirty="0">
                <a:latin typeface="Trebuchet MS"/>
                <a:cs typeface="Trebuchet MS"/>
              </a:rPr>
              <a:t>fluoride </a:t>
            </a:r>
            <a:r>
              <a:rPr sz="2000" spc="-5" dirty="0">
                <a:latin typeface="Trebuchet MS"/>
                <a:cs typeface="Trebuchet MS"/>
              </a:rPr>
              <a:t>is </a:t>
            </a:r>
            <a:r>
              <a:rPr sz="2000" dirty="0">
                <a:latin typeface="Trebuchet MS"/>
                <a:cs typeface="Trebuchet MS"/>
              </a:rPr>
              <a:t>a </a:t>
            </a:r>
            <a:r>
              <a:rPr sz="2000" spc="-5" dirty="0">
                <a:latin typeface="Trebuchet MS"/>
                <a:cs typeface="Trebuchet MS"/>
              </a:rPr>
              <a:t>liquid (b.p. </a:t>
            </a:r>
            <a:r>
              <a:rPr sz="2000" dirty="0">
                <a:latin typeface="Trebuchet MS"/>
                <a:cs typeface="Trebuchet MS"/>
              </a:rPr>
              <a:t>293 K) </a:t>
            </a:r>
            <a:r>
              <a:rPr sz="2000" spc="-5" dirty="0">
                <a:latin typeface="Trebuchet MS"/>
                <a:cs typeface="Trebuchet MS"/>
              </a:rPr>
              <a:t>due to </a:t>
            </a:r>
            <a:r>
              <a:rPr sz="2000" dirty="0">
                <a:latin typeface="Trebuchet MS"/>
                <a:cs typeface="Trebuchet MS"/>
              </a:rPr>
              <a:t>strong  </a:t>
            </a:r>
            <a:r>
              <a:rPr sz="2000" spc="-5" dirty="0">
                <a:latin typeface="Trebuchet MS"/>
                <a:cs typeface="Trebuchet MS"/>
              </a:rPr>
              <a:t>hydrogen bonding. </a:t>
            </a:r>
            <a:r>
              <a:rPr sz="2000" dirty="0">
                <a:latin typeface="Trebuchet MS"/>
                <a:cs typeface="Trebuchet MS"/>
              </a:rPr>
              <a:t>Other </a:t>
            </a:r>
            <a:r>
              <a:rPr sz="2000" spc="-5" dirty="0">
                <a:latin typeface="Trebuchet MS"/>
                <a:cs typeface="Trebuchet MS"/>
              </a:rPr>
              <a:t>hydrogen halides are</a:t>
            </a:r>
            <a:r>
              <a:rPr sz="2000" spc="-170" dirty="0">
                <a:latin typeface="Trebuchet MS"/>
                <a:cs typeface="Trebuchet MS"/>
              </a:rPr>
              <a:t> </a:t>
            </a:r>
            <a:r>
              <a:rPr sz="2000" dirty="0">
                <a:latin typeface="Trebuchet MS"/>
                <a:cs typeface="Trebuchet MS"/>
              </a:rPr>
              <a:t>gases.</a:t>
            </a:r>
            <a:endParaRPr sz="2000">
              <a:latin typeface="Trebuchet MS"/>
              <a:cs typeface="Trebuchet MS"/>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9772" y="531876"/>
            <a:ext cx="1982508"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89226" y="582802"/>
            <a:ext cx="91185" cy="899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371219" y="579627"/>
            <a:ext cx="157606" cy="22364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305430"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1" y="120903"/>
                </a:lnTo>
                <a:lnTo>
                  <a:pt x="156591"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2017395" y="537337"/>
            <a:ext cx="224790" cy="313055"/>
          </a:xfrm>
          <a:custGeom>
            <a:avLst/>
            <a:gdLst/>
            <a:ahLst/>
            <a:cxnLst/>
            <a:rect l="l" t="t" r="r" b="b"/>
            <a:pathLst>
              <a:path w="224789" h="313055">
                <a:moveTo>
                  <a:pt x="0" y="0"/>
                </a:moveTo>
                <a:lnTo>
                  <a:pt x="26288" y="0"/>
                </a:lnTo>
                <a:lnTo>
                  <a:pt x="171957" y="186182"/>
                </a:lnTo>
                <a:lnTo>
                  <a:pt x="171957" y="0"/>
                </a:lnTo>
                <a:lnTo>
                  <a:pt x="224662" y="0"/>
                </a:lnTo>
                <a:lnTo>
                  <a:pt x="224662" y="312674"/>
                </a:lnTo>
                <a:lnTo>
                  <a:pt x="202311" y="312674"/>
                </a:lnTo>
                <a:lnTo>
                  <a:pt x="52578" y="117475"/>
                </a:lnTo>
                <a:lnTo>
                  <a:pt x="52578" y="308737"/>
                </a:lnTo>
                <a:lnTo>
                  <a:pt x="0" y="308737"/>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898014" y="537337"/>
            <a:ext cx="55244" cy="308610"/>
          </a:xfrm>
          <a:custGeom>
            <a:avLst/>
            <a:gdLst/>
            <a:ahLst/>
            <a:cxnLst/>
            <a:rect l="l" t="t" r="r" b="b"/>
            <a:pathLst>
              <a:path w="55244"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092288" y="537337"/>
            <a:ext cx="194310" cy="308610"/>
          </a:xfrm>
          <a:custGeom>
            <a:avLst/>
            <a:gdLst/>
            <a:ahLst/>
            <a:cxnLst/>
            <a:rect l="l" t="t" r="r" b="b"/>
            <a:pathLst>
              <a:path w="194309" h="308609">
                <a:moveTo>
                  <a:pt x="0" y="0"/>
                </a:moveTo>
                <a:lnTo>
                  <a:pt x="54762" y="0"/>
                </a:lnTo>
                <a:lnTo>
                  <a:pt x="54762" y="259841"/>
                </a:lnTo>
                <a:lnTo>
                  <a:pt x="194221" y="259841"/>
                </a:lnTo>
                <a:lnTo>
                  <a:pt x="194221" y="308483"/>
                </a:lnTo>
                <a:lnTo>
                  <a:pt x="0" y="308483"/>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798156" y="537337"/>
            <a:ext cx="231775" cy="308610"/>
          </a:xfrm>
          <a:custGeom>
            <a:avLst/>
            <a:gdLst/>
            <a:ahLst/>
            <a:cxnLst/>
            <a:rect l="l" t="t" r="r" b="b"/>
            <a:pathLst>
              <a:path w="231775" h="308609">
                <a:moveTo>
                  <a:pt x="0" y="0"/>
                </a:moveTo>
                <a:lnTo>
                  <a:pt x="54762" y="0"/>
                </a:lnTo>
                <a:lnTo>
                  <a:pt x="54762" y="120903"/>
                </a:lnTo>
                <a:lnTo>
                  <a:pt x="177533" y="120903"/>
                </a:lnTo>
                <a:lnTo>
                  <a:pt x="177533" y="0"/>
                </a:lnTo>
                <a:lnTo>
                  <a:pt x="231660" y="0"/>
                </a:lnTo>
                <a:lnTo>
                  <a:pt x="231660" y="308483"/>
                </a:lnTo>
                <a:lnTo>
                  <a:pt x="177533" y="308483"/>
                </a:lnTo>
                <a:lnTo>
                  <a:pt x="177533" y="169545"/>
                </a:lnTo>
                <a:lnTo>
                  <a:pt x="54762" y="169545"/>
                </a:lnTo>
                <a:lnTo>
                  <a:pt x="54762" y="308483"/>
                </a:lnTo>
                <a:lnTo>
                  <a:pt x="0" y="308483"/>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633347" y="534162"/>
            <a:ext cx="237490" cy="311785"/>
          </a:xfrm>
          <a:custGeom>
            <a:avLst/>
            <a:gdLst/>
            <a:ahLst/>
            <a:cxnLst/>
            <a:rect l="l" t="t" r="r" b="b"/>
            <a:pathLst>
              <a:path w="237489" h="311784">
                <a:moveTo>
                  <a:pt x="85470" y="0"/>
                </a:moveTo>
                <a:lnTo>
                  <a:pt x="136884" y="5689"/>
                </a:lnTo>
                <a:lnTo>
                  <a:pt x="173593" y="22748"/>
                </a:lnTo>
                <a:lnTo>
                  <a:pt x="195609" y="51167"/>
                </a:lnTo>
                <a:lnTo>
                  <a:pt x="202945" y="90932"/>
                </a:lnTo>
                <a:lnTo>
                  <a:pt x="201943" y="104338"/>
                </a:lnTo>
                <a:lnTo>
                  <a:pt x="186816" y="140842"/>
                </a:lnTo>
                <a:lnTo>
                  <a:pt x="157688" y="167221"/>
                </a:lnTo>
                <a:lnTo>
                  <a:pt x="145922" y="172720"/>
                </a:lnTo>
                <a:lnTo>
                  <a:pt x="237108" y="311658"/>
                </a:lnTo>
                <a:lnTo>
                  <a:pt x="173862" y="311658"/>
                </a:lnTo>
                <a:lnTo>
                  <a:pt x="91566"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59"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519772" y="532002"/>
            <a:ext cx="234950" cy="319405"/>
          </a:xfrm>
          <a:custGeom>
            <a:avLst/>
            <a:gdLst/>
            <a:ahLst/>
            <a:cxnLst/>
            <a:rect l="l" t="t" r="r" b="b"/>
            <a:pathLst>
              <a:path w="234950" h="319405">
                <a:moveTo>
                  <a:pt x="141300" y="0"/>
                </a:moveTo>
                <a:lnTo>
                  <a:pt x="166506" y="1357"/>
                </a:lnTo>
                <a:lnTo>
                  <a:pt x="189052" y="5429"/>
                </a:lnTo>
                <a:lnTo>
                  <a:pt x="208940" y="12215"/>
                </a:lnTo>
                <a:lnTo>
                  <a:pt x="226174" y="21717"/>
                </a:lnTo>
                <a:lnTo>
                  <a:pt x="203631" y="67056"/>
                </a:lnTo>
                <a:lnTo>
                  <a:pt x="193080" y="58981"/>
                </a:lnTo>
                <a:lnTo>
                  <a:pt x="179735" y="53228"/>
                </a:lnTo>
                <a:lnTo>
                  <a:pt x="163596" y="49785"/>
                </a:lnTo>
                <a:lnTo>
                  <a:pt x="144665" y="48641"/>
                </a:lnTo>
                <a:lnTo>
                  <a:pt x="126265" y="50665"/>
                </a:lnTo>
                <a:lnTo>
                  <a:pt x="81495" y="81025"/>
                </a:lnTo>
                <a:lnTo>
                  <a:pt x="63014" y="117633"/>
                </a:lnTo>
                <a:lnTo>
                  <a:pt x="56857" y="162813"/>
                </a:lnTo>
                <a:lnTo>
                  <a:pt x="58284" y="186295"/>
                </a:lnTo>
                <a:lnTo>
                  <a:pt x="69705" y="225589"/>
                </a:lnTo>
                <a:lnTo>
                  <a:pt x="106365" y="263144"/>
                </a:lnTo>
                <a:lnTo>
                  <a:pt x="140665" y="270383"/>
                </a:lnTo>
                <a:lnTo>
                  <a:pt x="161282" y="268450"/>
                </a:lnTo>
                <a:lnTo>
                  <a:pt x="179527" y="262636"/>
                </a:lnTo>
                <a:lnTo>
                  <a:pt x="195400" y="252916"/>
                </a:lnTo>
                <a:lnTo>
                  <a:pt x="208902" y="239268"/>
                </a:lnTo>
                <a:lnTo>
                  <a:pt x="234378" y="283463"/>
                </a:lnTo>
                <a:lnTo>
                  <a:pt x="215693" y="299039"/>
                </a:lnTo>
                <a:lnTo>
                  <a:pt x="193108" y="310149"/>
                </a:lnTo>
                <a:lnTo>
                  <a:pt x="166625" y="316807"/>
                </a:lnTo>
                <a:lnTo>
                  <a:pt x="136245" y="319024"/>
                </a:lnTo>
                <a:lnTo>
                  <a:pt x="105722" y="316376"/>
                </a:lnTo>
                <a:lnTo>
                  <a:pt x="55501" y="295128"/>
                </a:lnTo>
                <a:lnTo>
                  <a:pt x="20134" y="253307"/>
                </a:lnTo>
                <a:lnTo>
                  <a:pt x="2236" y="195343"/>
                </a:lnTo>
                <a:lnTo>
                  <a:pt x="0" y="160527"/>
                </a:lnTo>
                <a:lnTo>
                  <a:pt x="2479" y="127718"/>
                </a:lnTo>
                <a:lnTo>
                  <a:pt x="22320" y="70481"/>
                </a:lnTo>
                <a:lnTo>
                  <a:pt x="60925" y="25931"/>
                </a:lnTo>
                <a:lnTo>
                  <a:pt x="111732" y="2881"/>
                </a:lnTo>
                <a:lnTo>
                  <a:pt x="14130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315338" y="531876"/>
            <a:ext cx="269875" cy="319405"/>
          </a:xfrm>
          <a:custGeom>
            <a:avLst/>
            <a:gdLst/>
            <a:ahLst/>
            <a:cxnLst/>
            <a:rect l="l" t="t" r="r" b="b"/>
            <a:pathLst>
              <a:path w="269875" h="319405">
                <a:moveTo>
                  <a:pt x="132588" y="0"/>
                </a:moveTo>
                <a:lnTo>
                  <a:pt x="191357" y="10302"/>
                </a:lnTo>
                <a:lnTo>
                  <a:pt x="234315"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8" y="0"/>
                </a:lnTo>
                <a:close/>
              </a:path>
            </a:pathLst>
          </a:custGeom>
          <a:ln w="3175">
            <a:solidFill>
              <a:srgbClr val="58134A"/>
            </a:solidFill>
          </a:ln>
        </p:spPr>
        <p:txBody>
          <a:bodyPr wrap="square" lIns="0" tIns="0" rIns="0" bIns="0" rtlCol="0"/>
          <a:lstStyle/>
          <a:p>
            <a:endParaRPr/>
          </a:p>
        </p:txBody>
      </p:sp>
      <p:sp>
        <p:nvSpPr>
          <p:cNvPr id="13" name="object 13"/>
          <p:cNvSpPr txBox="1"/>
          <p:nvPr/>
        </p:nvSpPr>
        <p:spPr>
          <a:xfrm>
            <a:off x="510540" y="1632331"/>
            <a:ext cx="6776720" cy="2480310"/>
          </a:xfrm>
          <a:prstGeom prst="rect">
            <a:avLst/>
          </a:prstGeom>
        </p:spPr>
        <p:txBody>
          <a:bodyPr vert="horz" wrap="square" lIns="0" tIns="13335" rIns="0" bIns="0" rtlCol="0">
            <a:spAutoFit/>
          </a:bodyPr>
          <a:lstStyle/>
          <a:p>
            <a:pPr marL="311785" marR="30480" indent="-274320">
              <a:lnSpc>
                <a:spcPct val="100000"/>
              </a:lnSpc>
              <a:spcBef>
                <a:spcPts val="105"/>
              </a:spcBef>
              <a:buClr>
                <a:srgbClr val="B03E9A"/>
              </a:buClr>
              <a:buSzPct val="73076"/>
              <a:buFont typeface="Wingdings 2"/>
              <a:buChar char=""/>
              <a:tabLst>
                <a:tab pos="312420" algn="l"/>
              </a:tabLst>
            </a:pPr>
            <a:r>
              <a:rPr sz="2600" spc="-5" dirty="0">
                <a:latin typeface="Trebuchet MS"/>
                <a:cs typeface="Trebuchet MS"/>
              </a:rPr>
              <a:t>Chlorine was discovered in </a:t>
            </a:r>
            <a:r>
              <a:rPr sz="2600" dirty="0">
                <a:latin typeface="Trebuchet MS"/>
                <a:cs typeface="Trebuchet MS"/>
              </a:rPr>
              <a:t>1774 </a:t>
            </a:r>
            <a:r>
              <a:rPr sz="2600" spc="-5" dirty="0">
                <a:latin typeface="Trebuchet MS"/>
                <a:cs typeface="Trebuchet MS"/>
              </a:rPr>
              <a:t>by Scheele  by the action of HCl </a:t>
            </a:r>
            <a:r>
              <a:rPr sz="2600" dirty="0">
                <a:latin typeface="Trebuchet MS"/>
                <a:cs typeface="Trebuchet MS"/>
              </a:rPr>
              <a:t>on</a:t>
            </a:r>
            <a:r>
              <a:rPr sz="2600" spc="25" dirty="0">
                <a:latin typeface="Trebuchet MS"/>
                <a:cs typeface="Trebuchet MS"/>
              </a:rPr>
              <a:t> </a:t>
            </a:r>
            <a:r>
              <a:rPr sz="2600" dirty="0">
                <a:latin typeface="Trebuchet MS"/>
                <a:cs typeface="Trebuchet MS"/>
              </a:rPr>
              <a:t>MnO</a:t>
            </a:r>
            <a:r>
              <a:rPr sz="2550" baseline="-21241" dirty="0">
                <a:latin typeface="Trebuchet MS"/>
                <a:cs typeface="Trebuchet MS"/>
              </a:rPr>
              <a:t>2</a:t>
            </a:r>
            <a:r>
              <a:rPr sz="2600" dirty="0">
                <a:latin typeface="Trebuchet MS"/>
                <a:cs typeface="Trebuchet MS"/>
              </a:rPr>
              <a:t>.</a:t>
            </a:r>
            <a:endParaRPr sz="2600">
              <a:latin typeface="Trebuchet MS"/>
              <a:cs typeface="Trebuchet MS"/>
            </a:endParaRPr>
          </a:p>
          <a:p>
            <a:pPr marL="311785" marR="36830" indent="-274320">
              <a:lnSpc>
                <a:spcPct val="100000"/>
              </a:lnSpc>
              <a:spcBef>
                <a:spcPts val="595"/>
              </a:spcBef>
              <a:buClr>
                <a:srgbClr val="B03E9A"/>
              </a:buClr>
              <a:buSzPct val="73076"/>
              <a:buFont typeface="Wingdings 2"/>
              <a:buChar char=""/>
              <a:tabLst>
                <a:tab pos="412750" algn="l"/>
                <a:tab pos="413384" algn="l"/>
              </a:tabLst>
            </a:pPr>
            <a:r>
              <a:rPr dirty="0"/>
              <a:t>	</a:t>
            </a:r>
            <a:r>
              <a:rPr sz="2600" spc="-5" dirty="0">
                <a:latin typeface="Trebuchet MS"/>
                <a:cs typeface="Trebuchet MS"/>
              </a:rPr>
              <a:t>In </a:t>
            </a:r>
            <a:r>
              <a:rPr sz="2600" dirty="0">
                <a:latin typeface="Trebuchet MS"/>
                <a:cs typeface="Trebuchet MS"/>
              </a:rPr>
              <a:t>1810 </a:t>
            </a:r>
            <a:r>
              <a:rPr sz="2600" spc="-5" dirty="0">
                <a:latin typeface="Trebuchet MS"/>
                <a:cs typeface="Trebuchet MS"/>
              </a:rPr>
              <a:t>Davy established its elementary  </a:t>
            </a:r>
            <a:r>
              <a:rPr sz="2600" dirty="0">
                <a:latin typeface="Trebuchet MS"/>
                <a:cs typeface="Trebuchet MS"/>
              </a:rPr>
              <a:t>nature and suggested </a:t>
            </a:r>
            <a:r>
              <a:rPr sz="2600" spc="-5" dirty="0">
                <a:latin typeface="Trebuchet MS"/>
                <a:cs typeface="Trebuchet MS"/>
              </a:rPr>
              <a:t>the </a:t>
            </a:r>
            <a:r>
              <a:rPr sz="2600" dirty="0">
                <a:latin typeface="Trebuchet MS"/>
                <a:cs typeface="Trebuchet MS"/>
              </a:rPr>
              <a:t>name </a:t>
            </a:r>
            <a:r>
              <a:rPr sz="2600" spc="-5" dirty="0">
                <a:latin typeface="Trebuchet MS"/>
                <a:cs typeface="Trebuchet MS"/>
              </a:rPr>
              <a:t>chlorine</a:t>
            </a:r>
            <a:r>
              <a:rPr sz="2600" spc="-135" dirty="0">
                <a:latin typeface="Trebuchet MS"/>
                <a:cs typeface="Trebuchet MS"/>
              </a:rPr>
              <a:t> </a:t>
            </a:r>
            <a:r>
              <a:rPr sz="2600" spc="-5" dirty="0">
                <a:latin typeface="Trebuchet MS"/>
                <a:cs typeface="Trebuchet MS"/>
              </a:rPr>
              <a:t>on  account </a:t>
            </a:r>
            <a:r>
              <a:rPr sz="2600" dirty="0">
                <a:latin typeface="Trebuchet MS"/>
                <a:cs typeface="Trebuchet MS"/>
              </a:rPr>
              <a:t>of </a:t>
            </a:r>
            <a:r>
              <a:rPr sz="2600" spc="-5" dirty="0">
                <a:latin typeface="Trebuchet MS"/>
                <a:cs typeface="Trebuchet MS"/>
              </a:rPr>
              <a:t>its colour (Greek, chloros </a:t>
            </a:r>
            <a:r>
              <a:rPr sz="2600" dirty="0">
                <a:latin typeface="Trebuchet MS"/>
                <a:cs typeface="Trebuchet MS"/>
              </a:rPr>
              <a:t>=  </a:t>
            </a:r>
            <a:r>
              <a:rPr sz="2600" spc="-5" dirty="0">
                <a:latin typeface="Trebuchet MS"/>
                <a:cs typeface="Trebuchet MS"/>
              </a:rPr>
              <a:t>greenish</a:t>
            </a:r>
            <a:r>
              <a:rPr sz="2600" spc="-25" dirty="0">
                <a:latin typeface="Trebuchet MS"/>
                <a:cs typeface="Trebuchet MS"/>
              </a:rPr>
              <a:t> </a:t>
            </a:r>
            <a:r>
              <a:rPr sz="2600" spc="-5" dirty="0">
                <a:latin typeface="Trebuchet MS"/>
                <a:cs typeface="Trebuchet MS"/>
              </a:rPr>
              <a:t>yellow</a:t>
            </a:r>
            <a:endParaRPr sz="2600">
              <a:latin typeface="Trebuchet MS"/>
              <a:cs typeface="Trebuchet MS"/>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298569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17623"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1715642"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452244" y="1057402"/>
            <a:ext cx="106933" cy="1153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98741" y="1057402"/>
            <a:ext cx="106997" cy="11531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009267" y="1057275"/>
            <a:ext cx="101853" cy="100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84567" y="1057275"/>
            <a:ext cx="101803" cy="10058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978785" y="1053719"/>
            <a:ext cx="176402" cy="25031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272409" y="1006221"/>
            <a:ext cx="252095" cy="350520"/>
          </a:xfrm>
          <a:custGeom>
            <a:avLst/>
            <a:gdLst/>
            <a:ahLst/>
            <a:cxnLst/>
            <a:rect l="l" t="t" r="r" b="b"/>
            <a:pathLst>
              <a:path w="252095"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799588"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472054" y="1006221"/>
            <a:ext cx="286385" cy="346075"/>
          </a:xfrm>
          <a:custGeom>
            <a:avLst/>
            <a:gdLst/>
            <a:ahLst/>
            <a:cxnLst/>
            <a:rect l="l" t="t" r="r" b="b"/>
            <a:pathLst>
              <a:path w="286385" h="346075">
                <a:moveTo>
                  <a:pt x="0" y="0"/>
                </a:moveTo>
                <a:lnTo>
                  <a:pt x="286131" y="0"/>
                </a:lnTo>
                <a:lnTo>
                  <a:pt x="286131"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117422"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391792" y="1003808"/>
            <a:ext cx="229235" cy="347980"/>
          </a:xfrm>
          <a:custGeom>
            <a:avLst/>
            <a:gdLst/>
            <a:ahLst/>
            <a:cxnLst/>
            <a:rect l="l" t="t" r="r" b="b"/>
            <a:pathLst>
              <a:path w="229234" h="347980">
                <a:moveTo>
                  <a:pt x="71628" y="0"/>
                </a:moveTo>
                <a:lnTo>
                  <a:pt x="109825" y="1571"/>
                </a:lnTo>
                <a:lnTo>
                  <a:pt x="169693" y="14144"/>
                </a:lnTo>
                <a:lnTo>
                  <a:pt x="207964" y="39481"/>
                </a:lnTo>
                <a:lnTo>
                  <a:pt x="226875" y="78724"/>
                </a:lnTo>
                <a:lnTo>
                  <a:pt x="229234"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538302" y="1003808"/>
            <a:ext cx="229870" cy="347980"/>
          </a:xfrm>
          <a:custGeom>
            <a:avLst/>
            <a:gdLst/>
            <a:ahLst/>
            <a:cxnLst/>
            <a:rect l="l" t="t" r="r" b="b"/>
            <a:pathLst>
              <a:path w="229870" h="347980">
                <a:moveTo>
                  <a:pt x="71716" y="0"/>
                </a:moveTo>
                <a:lnTo>
                  <a:pt x="109895" y="1571"/>
                </a:lnTo>
                <a:lnTo>
                  <a:pt x="169750" y="14144"/>
                </a:lnTo>
                <a:lnTo>
                  <a:pt x="207993" y="39481"/>
                </a:lnTo>
                <a:lnTo>
                  <a:pt x="226920" y="78724"/>
                </a:lnTo>
                <a:lnTo>
                  <a:pt x="229285" y="103631"/>
                </a:lnTo>
                <a:lnTo>
                  <a:pt x="223681" y="146425"/>
                </a:lnTo>
                <a:lnTo>
                  <a:pt x="206869" y="179710"/>
                </a:lnTo>
                <a:lnTo>
                  <a:pt x="178846" y="203484"/>
                </a:lnTo>
                <a:lnTo>
                  <a:pt x="139612" y="217749"/>
                </a:lnTo>
                <a:lnTo>
                  <a:pt x="89166" y="222503"/>
                </a:lnTo>
                <a:lnTo>
                  <a:pt x="83534" y="222406"/>
                </a:lnTo>
                <a:lnTo>
                  <a:pt x="77019" y="222107"/>
                </a:lnTo>
                <a:lnTo>
                  <a:pt x="69617" y="221593"/>
                </a:lnTo>
                <a:lnTo>
                  <a:pt x="61328" y="220852"/>
                </a:lnTo>
                <a:lnTo>
                  <a:pt x="61328" y="347979"/>
                </a:lnTo>
                <a:lnTo>
                  <a:pt x="0" y="347979"/>
                </a:lnTo>
                <a:lnTo>
                  <a:pt x="0" y="2666"/>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821766"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946529" y="1001522"/>
            <a:ext cx="565150" cy="350520"/>
          </a:xfrm>
          <a:custGeom>
            <a:avLst/>
            <a:gdLst/>
            <a:ahLst/>
            <a:cxnLst/>
            <a:rect l="l" t="t" r="r" b="b"/>
            <a:pathLst>
              <a:path w="565150" h="350519">
                <a:moveTo>
                  <a:pt x="399160" y="0"/>
                </a:moveTo>
                <a:lnTo>
                  <a:pt x="426084" y="0"/>
                </a:lnTo>
                <a:lnTo>
                  <a:pt x="565022" y="350265"/>
                </a:lnTo>
                <a:lnTo>
                  <a:pt x="497331" y="350265"/>
                </a:lnTo>
                <a:lnTo>
                  <a:pt x="472058" y="280162"/>
                </a:lnTo>
                <a:lnTo>
                  <a:pt x="353694" y="280162"/>
                </a:lnTo>
                <a:lnTo>
                  <a:pt x="329564" y="350265"/>
                </a:lnTo>
                <a:lnTo>
                  <a:pt x="265556" y="350265"/>
                </a:lnTo>
                <a:lnTo>
                  <a:pt x="261365" y="350265"/>
                </a:lnTo>
                <a:lnTo>
                  <a:pt x="194818" y="350265"/>
                </a:lnTo>
                <a:lnTo>
                  <a:pt x="102615" y="207517"/>
                </a:lnTo>
                <a:lnTo>
                  <a:pt x="94952" y="207349"/>
                </a:lnTo>
                <a:lnTo>
                  <a:pt x="85883" y="207025"/>
                </a:lnTo>
                <a:lnTo>
                  <a:pt x="75434" y="206535"/>
                </a:lnTo>
                <a:lnTo>
                  <a:pt x="63626" y="205866"/>
                </a:lnTo>
                <a:lnTo>
                  <a:pt x="63626" y="350265"/>
                </a:lnTo>
                <a:lnTo>
                  <a:pt x="0" y="350265"/>
                </a:lnTo>
                <a:lnTo>
                  <a:pt x="0" y="4699"/>
                </a:lnTo>
                <a:lnTo>
                  <a:pt x="4409" y="4581"/>
                </a:lnTo>
                <a:lnTo>
                  <a:pt x="12509" y="4238"/>
                </a:lnTo>
                <a:lnTo>
                  <a:pt x="24324" y="3681"/>
                </a:lnTo>
                <a:lnTo>
                  <a:pt x="39877" y="2920"/>
                </a:lnTo>
                <a:lnTo>
                  <a:pt x="56360" y="2160"/>
                </a:lnTo>
                <a:lnTo>
                  <a:pt x="71151" y="1603"/>
                </a:lnTo>
                <a:lnTo>
                  <a:pt x="84276" y="1260"/>
                </a:lnTo>
                <a:lnTo>
                  <a:pt x="95757" y="1142"/>
                </a:lnTo>
                <a:lnTo>
                  <a:pt x="153338" y="7502"/>
                </a:lnTo>
                <a:lnTo>
                  <a:pt x="194452" y="26590"/>
                </a:lnTo>
                <a:lnTo>
                  <a:pt x="219112" y="58418"/>
                </a:lnTo>
                <a:lnTo>
                  <a:pt x="227329" y="102997"/>
                </a:lnTo>
                <a:lnTo>
                  <a:pt x="226188" y="117998"/>
                </a:lnTo>
                <a:lnTo>
                  <a:pt x="209169" y="159003"/>
                </a:lnTo>
                <a:lnTo>
                  <a:pt x="176664" y="188471"/>
                </a:lnTo>
                <a:lnTo>
                  <a:pt x="163448" y="194563"/>
                </a:lnTo>
                <a:lnTo>
                  <a:pt x="263016" y="346328"/>
                </a:lnTo>
                <a:lnTo>
                  <a:pt x="39916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1605914" y="1001522"/>
            <a:ext cx="304165" cy="350520"/>
          </a:xfrm>
          <a:custGeom>
            <a:avLst/>
            <a:gdLst/>
            <a:ahLst/>
            <a:cxnLst/>
            <a:rect l="l" t="t" r="r" b="b"/>
            <a:pathLst>
              <a:path w="304164" h="350519">
                <a:moveTo>
                  <a:pt x="137795" y="0"/>
                </a:moveTo>
                <a:lnTo>
                  <a:pt x="164718" y="0"/>
                </a:lnTo>
                <a:lnTo>
                  <a:pt x="303657" y="350265"/>
                </a:lnTo>
                <a:lnTo>
                  <a:pt x="235965" y="350265"/>
                </a:lnTo>
                <a:lnTo>
                  <a:pt x="210692" y="280162"/>
                </a:lnTo>
                <a:lnTo>
                  <a:pt x="92328" y="280162"/>
                </a:lnTo>
                <a:lnTo>
                  <a:pt x="68198"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916047"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0" name="object 20"/>
          <p:cNvSpPr txBox="1"/>
          <p:nvPr/>
        </p:nvSpPr>
        <p:spPr>
          <a:xfrm>
            <a:off x="510540" y="1632331"/>
            <a:ext cx="6630670" cy="3592829"/>
          </a:xfrm>
          <a:prstGeom prst="rect">
            <a:avLst/>
          </a:prstGeom>
        </p:spPr>
        <p:txBody>
          <a:bodyPr vert="horz" wrap="square" lIns="0" tIns="13335" rIns="0" bIns="0" rtlCol="0">
            <a:spAutoFit/>
          </a:bodyPr>
          <a:lstStyle/>
          <a:p>
            <a:pPr marL="311785" marR="871855" indent="-274320">
              <a:lnSpc>
                <a:spcPct val="100000"/>
              </a:lnSpc>
              <a:spcBef>
                <a:spcPts val="105"/>
              </a:spcBef>
              <a:buClr>
                <a:srgbClr val="B03E9A"/>
              </a:buClr>
              <a:buSzPct val="73076"/>
              <a:buFont typeface="Wingdings 2"/>
              <a:buChar char=""/>
              <a:tabLst>
                <a:tab pos="312420" algn="l"/>
              </a:tabLst>
            </a:pPr>
            <a:r>
              <a:rPr sz="2600" spc="-5" dirty="0">
                <a:latin typeface="Trebuchet MS"/>
                <a:cs typeface="Trebuchet MS"/>
              </a:rPr>
              <a:t>It can be prepared by any </a:t>
            </a:r>
            <a:r>
              <a:rPr sz="2600" dirty="0">
                <a:latin typeface="Trebuchet MS"/>
                <a:cs typeface="Trebuchet MS"/>
              </a:rPr>
              <a:t>one </a:t>
            </a:r>
            <a:r>
              <a:rPr sz="2600" spc="-10" dirty="0">
                <a:latin typeface="Trebuchet MS"/>
                <a:cs typeface="Trebuchet MS"/>
              </a:rPr>
              <a:t>of </a:t>
            </a:r>
            <a:r>
              <a:rPr sz="2600" spc="-5" dirty="0">
                <a:latin typeface="Trebuchet MS"/>
                <a:cs typeface="Trebuchet MS"/>
              </a:rPr>
              <a:t>the  following methods:</a:t>
            </a:r>
            <a:endParaRPr sz="2600">
              <a:latin typeface="Trebuchet MS"/>
              <a:cs typeface="Trebuchet MS"/>
            </a:endParaRPr>
          </a:p>
          <a:p>
            <a:pPr marL="311785" marR="652780" lvl="1">
              <a:lnSpc>
                <a:spcPct val="100000"/>
              </a:lnSpc>
              <a:buAutoNum type="romanLcParenBoth"/>
              <a:tabLst>
                <a:tab pos="747395" algn="l"/>
              </a:tabLst>
            </a:pPr>
            <a:r>
              <a:rPr sz="2600" dirty="0">
                <a:latin typeface="Trebuchet MS"/>
                <a:cs typeface="Trebuchet MS"/>
              </a:rPr>
              <a:t>By </a:t>
            </a:r>
            <a:r>
              <a:rPr sz="2600" spc="-5" dirty="0">
                <a:latin typeface="Trebuchet MS"/>
                <a:cs typeface="Trebuchet MS"/>
              </a:rPr>
              <a:t>heating manganese dioxide with  concentrated hydrochloric</a:t>
            </a:r>
            <a:r>
              <a:rPr sz="2600" spc="-10" dirty="0">
                <a:latin typeface="Trebuchet MS"/>
                <a:cs typeface="Trebuchet MS"/>
              </a:rPr>
              <a:t> </a:t>
            </a:r>
            <a:r>
              <a:rPr sz="2600" spc="-5" dirty="0">
                <a:latin typeface="Trebuchet MS"/>
                <a:cs typeface="Trebuchet MS"/>
              </a:rPr>
              <a:t>acid.</a:t>
            </a:r>
            <a:endParaRPr sz="2600">
              <a:latin typeface="Trebuchet MS"/>
              <a:cs typeface="Trebuchet MS"/>
            </a:endParaRPr>
          </a:p>
          <a:p>
            <a:pPr marL="311785">
              <a:lnSpc>
                <a:spcPct val="100000"/>
              </a:lnSpc>
            </a:pPr>
            <a:r>
              <a:rPr sz="2600" dirty="0">
                <a:latin typeface="Trebuchet MS"/>
                <a:cs typeface="Trebuchet MS"/>
              </a:rPr>
              <a:t>MnO</a:t>
            </a:r>
            <a:r>
              <a:rPr sz="2550" baseline="-21241" dirty="0">
                <a:latin typeface="Trebuchet MS"/>
                <a:cs typeface="Trebuchet MS"/>
              </a:rPr>
              <a:t>2 </a:t>
            </a:r>
            <a:r>
              <a:rPr sz="2600" dirty="0">
                <a:latin typeface="Trebuchet MS"/>
                <a:cs typeface="Trebuchet MS"/>
              </a:rPr>
              <a:t>+ </a:t>
            </a:r>
            <a:r>
              <a:rPr sz="2600" spc="-5" dirty="0">
                <a:latin typeface="Trebuchet MS"/>
                <a:cs typeface="Trebuchet MS"/>
              </a:rPr>
              <a:t>4HCl </a:t>
            </a:r>
            <a:r>
              <a:rPr sz="2600" dirty="0">
                <a:latin typeface="Arial"/>
                <a:cs typeface="Arial"/>
              </a:rPr>
              <a:t>→ </a:t>
            </a:r>
            <a:r>
              <a:rPr sz="2600" dirty="0">
                <a:latin typeface="Trebuchet MS"/>
                <a:cs typeface="Trebuchet MS"/>
              </a:rPr>
              <a:t>MnCl</a:t>
            </a:r>
            <a:r>
              <a:rPr sz="2550" baseline="-21241" dirty="0">
                <a:latin typeface="Trebuchet MS"/>
                <a:cs typeface="Trebuchet MS"/>
              </a:rPr>
              <a:t>2 </a:t>
            </a:r>
            <a:r>
              <a:rPr sz="2600" dirty="0">
                <a:latin typeface="Trebuchet MS"/>
                <a:cs typeface="Trebuchet MS"/>
              </a:rPr>
              <a:t>+ Cl</a:t>
            </a:r>
            <a:r>
              <a:rPr sz="2550" baseline="-21241" dirty="0">
                <a:latin typeface="Trebuchet MS"/>
                <a:cs typeface="Trebuchet MS"/>
              </a:rPr>
              <a:t>2 </a:t>
            </a:r>
            <a:r>
              <a:rPr sz="2600" dirty="0">
                <a:latin typeface="Trebuchet MS"/>
                <a:cs typeface="Trebuchet MS"/>
              </a:rPr>
              <a:t>+</a:t>
            </a:r>
            <a:r>
              <a:rPr sz="2600" spc="-190" dirty="0">
                <a:latin typeface="Trebuchet MS"/>
                <a:cs typeface="Trebuchet MS"/>
              </a:rPr>
              <a:t> </a:t>
            </a:r>
            <a:r>
              <a:rPr sz="2600" spc="5" dirty="0">
                <a:latin typeface="Trebuchet MS"/>
                <a:cs typeface="Trebuchet MS"/>
              </a:rPr>
              <a:t>2H</a:t>
            </a:r>
            <a:r>
              <a:rPr sz="2550" spc="7" baseline="-21241" dirty="0">
                <a:latin typeface="Trebuchet MS"/>
                <a:cs typeface="Trebuchet MS"/>
              </a:rPr>
              <a:t>2</a:t>
            </a:r>
            <a:r>
              <a:rPr sz="2600" spc="5" dirty="0">
                <a:latin typeface="Trebuchet MS"/>
                <a:cs typeface="Trebuchet MS"/>
              </a:rPr>
              <a:t>O</a:t>
            </a:r>
            <a:endParaRPr sz="2600">
              <a:latin typeface="Trebuchet MS"/>
              <a:cs typeface="Trebuchet MS"/>
            </a:endParaRPr>
          </a:p>
          <a:p>
            <a:pPr marL="311785" marR="767715" lvl="1">
              <a:lnSpc>
                <a:spcPct val="100000"/>
              </a:lnSpc>
              <a:buAutoNum type="romanLcParenBoth" startAt="2"/>
              <a:tabLst>
                <a:tab pos="841375" algn="l"/>
              </a:tabLst>
            </a:pPr>
            <a:r>
              <a:rPr sz="2600" dirty="0">
                <a:latin typeface="Trebuchet MS"/>
                <a:cs typeface="Trebuchet MS"/>
              </a:rPr>
              <a:t>By </a:t>
            </a:r>
            <a:r>
              <a:rPr sz="2600" spc="-5" dirty="0">
                <a:latin typeface="Trebuchet MS"/>
                <a:cs typeface="Trebuchet MS"/>
              </a:rPr>
              <a:t>the action of HCl </a:t>
            </a:r>
            <a:r>
              <a:rPr sz="2600" dirty="0">
                <a:latin typeface="Trebuchet MS"/>
                <a:cs typeface="Trebuchet MS"/>
              </a:rPr>
              <a:t>on </a:t>
            </a:r>
            <a:r>
              <a:rPr sz="2600" spc="-5" dirty="0">
                <a:latin typeface="Trebuchet MS"/>
                <a:cs typeface="Trebuchet MS"/>
              </a:rPr>
              <a:t>potassium  permanganate.</a:t>
            </a:r>
            <a:endParaRPr sz="2600">
              <a:latin typeface="Trebuchet MS"/>
              <a:cs typeface="Trebuchet MS"/>
            </a:endParaRPr>
          </a:p>
          <a:p>
            <a:pPr marL="311785">
              <a:lnSpc>
                <a:spcPct val="100000"/>
              </a:lnSpc>
            </a:pPr>
            <a:r>
              <a:rPr sz="2600" dirty="0">
                <a:latin typeface="Trebuchet MS"/>
                <a:cs typeface="Trebuchet MS"/>
              </a:rPr>
              <a:t>2KMnO</a:t>
            </a:r>
            <a:r>
              <a:rPr sz="2550" baseline="-21241" dirty="0">
                <a:latin typeface="Trebuchet MS"/>
                <a:cs typeface="Trebuchet MS"/>
              </a:rPr>
              <a:t>4 </a:t>
            </a:r>
            <a:r>
              <a:rPr sz="2600" dirty="0">
                <a:latin typeface="Trebuchet MS"/>
                <a:cs typeface="Trebuchet MS"/>
              </a:rPr>
              <a:t>+ </a:t>
            </a:r>
            <a:r>
              <a:rPr sz="2600" spc="-5" dirty="0">
                <a:latin typeface="Trebuchet MS"/>
                <a:cs typeface="Trebuchet MS"/>
              </a:rPr>
              <a:t>16HCl </a:t>
            </a:r>
            <a:r>
              <a:rPr sz="2600" spc="5" dirty="0">
                <a:latin typeface="Arial"/>
                <a:cs typeface="Arial"/>
              </a:rPr>
              <a:t>→ </a:t>
            </a:r>
            <a:r>
              <a:rPr sz="2600" spc="-5" dirty="0">
                <a:latin typeface="Trebuchet MS"/>
                <a:cs typeface="Trebuchet MS"/>
              </a:rPr>
              <a:t>2KCl </a:t>
            </a:r>
            <a:r>
              <a:rPr sz="2600" dirty="0">
                <a:latin typeface="Trebuchet MS"/>
                <a:cs typeface="Trebuchet MS"/>
              </a:rPr>
              <a:t>+ </a:t>
            </a:r>
            <a:r>
              <a:rPr sz="2600" spc="5" dirty="0">
                <a:latin typeface="Trebuchet MS"/>
                <a:cs typeface="Trebuchet MS"/>
              </a:rPr>
              <a:t>2MnCl</a:t>
            </a:r>
            <a:r>
              <a:rPr sz="2550" spc="7" baseline="-21241" dirty="0">
                <a:latin typeface="Trebuchet MS"/>
                <a:cs typeface="Trebuchet MS"/>
              </a:rPr>
              <a:t>2 </a:t>
            </a:r>
            <a:r>
              <a:rPr sz="2600" dirty="0">
                <a:latin typeface="Trebuchet MS"/>
                <a:cs typeface="Trebuchet MS"/>
              </a:rPr>
              <a:t>+ </a:t>
            </a:r>
            <a:r>
              <a:rPr sz="2600" spc="5" dirty="0">
                <a:latin typeface="Trebuchet MS"/>
                <a:cs typeface="Trebuchet MS"/>
              </a:rPr>
              <a:t>8H</a:t>
            </a:r>
            <a:r>
              <a:rPr sz="2550" spc="7" baseline="-21241" dirty="0">
                <a:latin typeface="Trebuchet MS"/>
                <a:cs typeface="Trebuchet MS"/>
              </a:rPr>
              <a:t>2</a:t>
            </a:r>
            <a:r>
              <a:rPr sz="2600" spc="5" dirty="0">
                <a:latin typeface="Trebuchet MS"/>
                <a:cs typeface="Trebuchet MS"/>
              </a:rPr>
              <a:t>O</a:t>
            </a:r>
            <a:r>
              <a:rPr sz="2600" spc="-530" dirty="0">
                <a:latin typeface="Trebuchet MS"/>
                <a:cs typeface="Trebuchet MS"/>
              </a:rPr>
              <a:t> </a:t>
            </a:r>
            <a:r>
              <a:rPr sz="2600" dirty="0">
                <a:latin typeface="Trebuchet MS"/>
                <a:cs typeface="Trebuchet MS"/>
              </a:rPr>
              <a:t>+</a:t>
            </a:r>
            <a:endParaRPr sz="2600">
              <a:latin typeface="Trebuchet MS"/>
              <a:cs typeface="Trebuchet MS"/>
            </a:endParaRPr>
          </a:p>
          <a:p>
            <a:pPr marL="311785">
              <a:lnSpc>
                <a:spcPct val="100000"/>
              </a:lnSpc>
            </a:pPr>
            <a:r>
              <a:rPr sz="2600" spc="5" dirty="0">
                <a:latin typeface="Trebuchet MS"/>
                <a:cs typeface="Trebuchet MS"/>
              </a:rPr>
              <a:t>5Cl</a:t>
            </a:r>
            <a:r>
              <a:rPr sz="2550" spc="7" baseline="-21241" dirty="0">
                <a:latin typeface="Trebuchet MS"/>
                <a:cs typeface="Trebuchet MS"/>
              </a:rPr>
              <a:t>2</a:t>
            </a:r>
            <a:endParaRPr sz="2550" baseline="-21241">
              <a:latin typeface="Trebuchet MS"/>
              <a:cs typeface="Trebuchet M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7631" y="1000125"/>
            <a:ext cx="651483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86558" y="1107186"/>
            <a:ext cx="83185" cy="127635"/>
          </a:xfrm>
          <a:custGeom>
            <a:avLst/>
            <a:gdLst/>
            <a:ahLst/>
            <a:cxnLst/>
            <a:rect l="l" t="t" r="r" b="b"/>
            <a:pathLst>
              <a:path w="83185" h="127634">
                <a:moveTo>
                  <a:pt x="41529" y="0"/>
                </a:moveTo>
                <a:lnTo>
                  <a:pt x="0" y="127635"/>
                </a:lnTo>
                <a:lnTo>
                  <a:pt x="83058" y="127635"/>
                </a:lnTo>
                <a:lnTo>
                  <a:pt x="41529" y="0"/>
                </a:lnTo>
                <a:close/>
              </a:path>
            </a:pathLst>
          </a:custGeom>
          <a:ln w="3175">
            <a:solidFill>
              <a:srgbClr val="58134A"/>
            </a:solidFill>
          </a:ln>
        </p:spPr>
        <p:txBody>
          <a:bodyPr wrap="square" lIns="0" tIns="0" rIns="0" bIns="0" rtlCol="0"/>
          <a:lstStyle/>
          <a:p>
            <a:endParaRPr/>
          </a:p>
        </p:txBody>
      </p:sp>
      <p:sp>
        <p:nvSpPr>
          <p:cNvPr id="4" name="object 4"/>
          <p:cNvSpPr/>
          <p:nvPr/>
        </p:nvSpPr>
        <p:spPr>
          <a:xfrm>
            <a:off x="973455"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5" name="object 5"/>
          <p:cNvSpPr/>
          <p:nvPr/>
        </p:nvSpPr>
        <p:spPr>
          <a:xfrm>
            <a:off x="6111875" y="1057275"/>
            <a:ext cx="101853" cy="10058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755513" y="1053719"/>
            <a:ext cx="176402" cy="25031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399154" y="1057275"/>
            <a:ext cx="101853" cy="100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094353" y="1053719"/>
            <a:ext cx="176402" cy="25031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801993"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6478904" y="1006221"/>
            <a:ext cx="252095" cy="350520"/>
          </a:xfrm>
          <a:custGeom>
            <a:avLst/>
            <a:gdLst/>
            <a:ahLst/>
            <a:cxnLst/>
            <a:rect l="l" t="t" r="r" b="b"/>
            <a:pathLst>
              <a:path w="252095" h="350519">
                <a:moveTo>
                  <a:pt x="0" y="0"/>
                </a:moveTo>
                <a:lnTo>
                  <a:pt x="29464" y="0"/>
                </a:lnTo>
                <a:lnTo>
                  <a:pt x="192659" y="208533"/>
                </a:lnTo>
                <a:lnTo>
                  <a:pt x="192659" y="0"/>
                </a:lnTo>
                <a:lnTo>
                  <a:pt x="251587" y="0"/>
                </a:lnTo>
                <a:lnTo>
                  <a:pt x="251587" y="350265"/>
                </a:lnTo>
                <a:lnTo>
                  <a:pt x="226695"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6345935"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5442584" y="1006221"/>
            <a:ext cx="217804" cy="346075"/>
          </a:xfrm>
          <a:custGeom>
            <a:avLst/>
            <a:gdLst/>
            <a:ahLst/>
            <a:cxnLst/>
            <a:rect l="l" t="t" r="r" b="b"/>
            <a:pathLst>
              <a:path w="217804"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111877" y="1006221"/>
            <a:ext cx="259715" cy="346075"/>
          </a:xfrm>
          <a:custGeom>
            <a:avLst/>
            <a:gdLst/>
            <a:ahLst/>
            <a:cxnLst/>
            <a:rect l="l" t="t" r="r" b="b"/>
            <a:pathLst>
              <a:path w="259714" h="346075">
                <a:moveTo>
                  <a:pt x="0" y="0"/>
                </a:moveTo>
                <a:lnTo>
                  <a:pt x="61340" y="0"/>
                </a:lnTo>
                <a:lnTo>
                  <a:pt x="61340" y="135381"/>
                </a:lnTo>
                <a:lnTo>
                  <a:pt x="198755" y="135381"/>
                </a:lnTo>
                <a:lnTo>
                  <a:pt x="198755" y="0"/>
                </a:lnTo>
                <a:lnTo>
                  <a:pt x="259461" y="0"/>
                </a:lnTo>
                <a:lnTo>
                  <a:pt x="259461" y="345566"/>
                </a:lnTo>
                <a:lnTo>
                  <a:pt x="198755" y="345566"/>
                </a:lnTo>
                <a:lnTo>
                  <a:pt x="198755" y="189864"/>
                </a:lnTo>
                <a:lnTo>
                  <a:pt x="61340" y="189864"/>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4387977" y="1006221"/>
            <a:ext cx="227965" cy="346075"/>
          </a:xfrm>
          <a:custGeom>
            <a:avLst/>
            <a:gdLst/>
            <a:ahLst/>
            <a:cxnLst/>
            <a:rect l="l" t="t" r="r" b="b"/>
            <a:pathLst>
              <a:path w="227964" h="346075">
                <a:moveTo>
                  <a:pt x="0" y="0"/>
                </a:moveTo>
                <a:lnTo>
                  <a:pt x="227584" y="0"/>
                </a:lnTo>
                <a:lnTo>
                  <a:pt x="227584" y="54482"/>
                </a:lnTo>
                <a:lnTo>
                  <a:pt x="61340" y="54482"/>
                </a:lnTo>
                <a:lnTo>
                  <a:pt x="61340" y="135381"/>
                </a:lnTo>
                <a:lnTo>
                  <a:pt x="182752" y="135381"/>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632072"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3008757" y="1006221"/>
            <a:ext cx="256540" cy="351790"/>
          </a:xfrm>
          <a:custGeom>
            <a:avLst/>
            <a:gdLst/>
            <a:ahLst/>
            <a:cxnLst/>
            <a:rect l="l" t="t" r="r" b="b"/>
            <a:pathLst>
              <a:path w="256539" h="351790">
                <a:moveTo>
                  <a:pt x="0" y="0"/>
                </a:moveTo>
                <a:lnTo>
                  <a:pt x="61341" y="0"/>
                </a:lnTo>
                <a:lnTo>
                  <a:pt x="61341" y="234187"/>
                </a:lnTo>
                <a:lnTo>
                  <a:pt x="62390" y="247451"/>
                </a:lnTo>
                <a:lnTo>
                  <a:pt x="87516" y="287174"/>
                </a:lnTo>
                <a:lnTo>
                  <a:pt x="124968" y="296925"/>
                </a:lnTo>
                <a:lnTo>
                  <a:pt x="140708" y="295856"/>
                </a:lnTo>
                <a:lnTo>
                  <a:pt x="176784" y="279907"/>
                </a:lnTo>
                <a:lnTo>
                  <a:pt x="195325" y="233044"/>
                </a:lnTo>
                <a:lnTo>
                  <a:pt x="195325" y="0"/>
                </a:lnTo>
                <a:lnTo>
                  <a:pt x="256540" y="0"/>
                </a:lnTo>
                <a:lnTo>
                  <a:pt x="256540"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682367" y="1006221"/>
            <a:ext cx="286385" cy="346075"/>
          </a:xfrm>
          <a:custGeom>
            <a:avLst/>
            <a:gdLst/>
            <a:ahLst/>
            <a:cxnLst/>
            <a:rect l="l" t="t" r="r" b="b"/>
            <a:pathLst>
              <a:path w="286385" h="346075">
                <a:moveTo>
                  <a:pt x="0" y="0"/>
                </a:moveTo>
                <a:lnTo>
                  <a:pt x="286131" y="0"/>
                </a:lnTo>
                <a:lnTo>
                  <a:pt x="286131"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1855089" y="1006221"/>
            <a:ext cx="227965" cy="346075"/>
          </a:xfrm>
          <a:custGeom>
            <a:avLst/>
            <a:gdLst/>
            <a:ahLst/>
            <a:cxnLst/>
            <a:rect l="l" t="t" r="r" b="b"/>
            <a:pathLst>
              <a:path w="227964" h="346075">
                <a:moveTo>
                  <a:pt x="0" y="0"/>
                </a:moveTo>
                <a:lnTo>
                  <a:pt x="227584" y="0"/>
                </a:lnTo>
                <a:lnTo>
                  <a:pt x="227584" y="54482"/>
                </a:lnTo>
                <a:lnTo>
                  <a:pt x="61341" y="54482"/>
                </a:lnTo>
                <a:lnTo>
                  <a:pt x="61341" y="135381"/>
                </a:lnTo>
                <a:lnTo>
                  <a:pt x="182753" y="135381"/>
                </a:lnTo>
                <a:lnTo>
                  <a:pt x="182753" y="187578"/>
                </a:lnTo>
                <a:lnTo>
                  <a:pt x="61341" y="187578"/>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1527428"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8" y="296925"/>
                </a:lnTo>
                <a:lnTo>
                  <a:pt x="140708" y="295856"/>
                </a:lnTo>
                <a:lnTo>
                  <a:pt x="176784" y="279907"/>
                </a:lnTo>
                <a:lnTo>
                  <a:pt x="195326" y="233044"/>
                </a:lnTo>
                <a:lnTo>
                  <a:pt x="195326" y="0"/>
                </a:lnTo>
                <a:lnTo>
                  <a:pt x="256540" y="0"/>
                </a:lnTo>
                <a:lnTo>
                  <a:pt x="256540" y="237743"/>
                </a:lnTo>
                <a:lnTo>
                  <a:pt x="254321" y="262963"/>
                </a:lnTo>
                <a:lnTo>
                  <a:pt x="236501" y="304734"/>
                </a:lnTo>
                <a:lnTo>
                  <a:pt x="201467" y="334478"/>
                </a:lnTo>
                <a:lnTo>
                  <a:pt x="153791" y="349527"/>
                </a:lnTo>
                <a:lnTo>
                  <a:pt x="125476"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204290" y="1006221"/>
            <a:ext cx="252095" cy="350520"/>
          </a:xfrm>
          <a:custGeom>
            <a:avLst/>
            <a:gdLst/>
            <a:ahLst/>
            <a:cxnLst/>
            <a:rect l="l" t="t" r="r" b="b"/>
            <a:pathLst>
              <a:path w="252094" h="350519">
                <a:moveTo>
                  <a:pt x="0" y="0"/>
                </a:moveTo>
                <a:lnTo>
                  <a:pt x="29489" y="0"/>
                </a:lnTo>
                <a:lnTo>
                  <a:pt x="192709" y="208533"/>
                </a:lnTo>
                <a:lnTo>
                  <a:pt x="192709" y="0"/>
                </a:lnTo>
                <a:lnTo>
                  <a:pt x="251637" y="0"/>
                </a:lnTo>
                <a:lnTo>
                  <a:pt x="251637" y="350265"/>
                </a:lnTo>
                <a:lnTo>
                  <a:pt x="226745" y="350265"/>
                </a:lnTo>
                <a:lnTo>
                  <a:pt x="58978" y="131571"/>
                </a:lnTo>
                <a:lnTo>
                  <a:pt x="58978" y="345820"/>
                </a:lnTo>
                <a:lnTo>
                  <a:pt x="0" y="345820"/>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507631" y="1006221"/>
            <a:ext cx="353060" cy="350520"/>
          </a:xfrm>
          <a:custGeom>
            <a:avLst/>
            <a:gdLst/>
            <a:ahLst/>
            <a:cxnLst/>
            <a:rect l="l" t="t" r="r" b="b"/>
            <a:pathLst>
              <a:path w="353059" h="350519">
                <a:moveTo>
                  <a:pt x="69596" y="0"/>
                </a:moveTo>
                <a:lnTo>
                  <a:pt x="102146" y="0"/>
                </a:lnTo>
                <a:lnTo>
                  <a:pt x="176923" y="232790"/>
                </a:lnTo>
                <a:lnTo>
                  <a:pt x="250050" y="0"/>
                </a:lnTo>
                <a:lnTo>
                  <a:pt x="282371" y="0"/>
                </a:lnTo>
                <a:lnTo>
                  <a:pt x="352907" y="345820"/>
                </a:lnTo>
                <a:lnTo>
                  <a:pt x="293458" y="345820"/>
                </a:lnTo>
                <a:lnTo>
                  <a:pt x="257606" y="159384"/>
                </a:lnTo>
                <a:lnTo>
                  <a:pt x="188010" y="350265"/>
                </a:lnTo>
                <a:lnTo>
                  <a:pt x="166077" y="350265"/>
                </a:lnTo>
                <a:lnTo>
                  <a:pt x="96481" y="159384"/>
                </a:lnTo>
                <a:lnTo>
                  <a:pt x="59220"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6049136" y="1002664"/>
            <a:ext cx="266065" cy="349250"/>
          </a:xfrm>
          <a:custGeom>
            <a:avLst/>
            <a:gdLst/>
            <a:ahLst/>
            <a:cxnLst/>
            <a:rect l="l" t="t" r="r" b="b"/>
            <a:pathLst>
              <a:path w="266064" h="349250">
                <a:moveTo>
                  <a:pt x="95758" y="0"/>
                </a:moveTo>
                <a:lnTo>
                  <a:pt x="153338" y="6359"/>
                </a:lnTo>
                <a:lnTo>
                  <a:pt x="194452" y="25447"/>
                </a:lnTo>
                <a:lnTo>
                  <a:pt x="219112" y="57275"/>
                </a:lnTo>
                <a:lnTo>
                  <a:pt x="227329" y="101854"/>
                </a:lnTo>
                <a:lnTo>
                  <a:pt x="226188" y="116855"/>
                </a:lnTo>
                <a:lnTo>
                  <a:pt x="209168" y="157861"/>
                </a:lnTo>
                <a:lnTo>
                  <a:pt x="176664" y="187328"/>
                </a:lnTo>
                <a:lnTo>
                  <a:pt x="163449" y="193421"/>
                </a:lnTo>
                <a:lnTo>
                  <a:pt x="265557"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3336416"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2076830" y="1001522"/>
            <a:ext cx="304165" cy="350520"/>
          </a:xfrm>
          <a:custGeom>
            <a:avLst/>
            <a:gdLst/>
            <a:ahLst/>
            <a:cxnLst/>
            <a:rect l="l" t="t" r="r" b="b"/>
            <a:pathLst>
              <a:path w="304164" h="350519">
                <a:moveTo>
                  <a:pt x="137794" y="0"/>
                </a:moveTo>
                <a:lnTo>
                  <a:pt x="164719" y="0"/>
                </a:lnTo>
                <a:lnTo>
                  <a:pt x="303656" y="350265"/>
                </a:lnTo>
                <a:lnTo>
                  <a:pt x="235966" y="350265"/>
                </a:lnTo>
                <a:lnTo>
                  <a:pt x="210693" y="280162"/>
                </a:lnTo>
                <a:lnTo>
                  <a:pt x="92329"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863765" y="1001522"/>
            <a:ext cx="304165" cy="350520"/>
          </a:xfrm>
          <a:custGeom>
            <a:avLst/>
            <a:gdLst/>
            <a:ahLst/>
            <a:cxnLst/>
            <a:rect l="l" t="t" r="r" b="b"/>
            <a:pathLst>
              <a:path w="304165" h="350519">
                <a:moveTo>
                  <a:pt x="137756" y="0"/>
                </a:moveTo>
                <a:lnTo>
                  <a:pt x="164655" y="0"/>
                </a:lnTo>
                <a:lnTo>
                  <a:pt x="303593" y="350265"/>
                </a:lnTo>
                <a:lnTo>
                  <a:pt x="235889"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4799710"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1"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2400935"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1"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5692775"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293" y="28717"/>
                </a:lnTo>
                <a:lnTo>
                  <a:pt x="116395" y="3190"/>
                </a:lnTo>
                <a:lnTo>
                  <a:pt x="148589"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4031615" y="1000125"/>
            <a:ext cx="302260" cy="357505"/>
          </a:xfrm>
          <a:custGeom>
            <a:avLst/>
            <a:gdLst/>
            <a:ahLst/>
            <a:cxnLst/>
            <a:rect l="l" t="t" r="r" b="b"/>
            <a:pathLst>
              <a:path w="302260" h="357505">
                <a:moveTo>
                  <a:pt x="148589"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0" name="object 30"/>
          <p:cNvSpPr txBox="1"/>
          <p:nvPr/>
        </p:nvSpPr>
        <p:spPr>
          <a:xfrm>
            <a:off x="523240" y="2028570"/>
            <a:ext cx="7087234" cy="3669029"/>
          </a:xfrm>
          <a:prstGeom prst="rect">
            <a:avLst/>
          </a:prstGeom>
        </p:spPr>
        <p:txBody>
          <a:bodyPr vert="horz" wrap="square" lIns="0" tIns="13335" rIns="0" bIns="0" rtlCol="0">
            <a:spAutoFit/>
          </a:bodyPr>
          <a:lstStyle/>
          <a:p>
            <a:pPr marL="299085" marR="43180">
              <a:lnSpc>
                <a:spcPct val="100000"/>
              </a:lnSpc>
              <a:spcBef>
                <a:spcPts val="105"/>
              </a:spcBef>
            </a:pPr>
            <a:r>
              <a:rPr sz="2600" dirty="0">
                <a:latin typeface="Trebuchet MS"/>
                <a:cs typeface="Trebuchet MS"/>
              </a:rPr>
              <a:t>(i) </a:t>
            </a:r>
            <a:r>
              <a:rPr sz="2600" spc="-25" dirty="0">
                <a:latin typeface="Trebuchet MS"/>
                <a:cs typeface="Trebuchet MS"/>
              </a:rPr>
              <a:t>Deacon’s </a:t>
            </a:r>
            <a:r>
              <a:rPr sz="2600" spc="-5" dirty="0">
                <a:latin typeface="Trebuchet MS"/>
                <a:cs typeface="Trebuchet MS"/>
              </a:rPr>
              <a:t>process: </a:t>
            </a:r>
            <a:r>
              <a:rPr sz="2600" dirty="0">
                <a:latin typeface="Trebuchet MS"/>
                <a:cs typeface="Trebuchet MS"/>
              </a:rPr>
              <a:t>By oxidation of  </a:t>
            </a:r>
            <a:r>
              <a:rPr sz="2600" spc="-5" dirty="0">
                <a:latin typeface="Trebuchet MS"/>
                <a:cs typeface="Trebuchet MS"/>
              </a:rPr>
              <a:t>hydrogen chloride </a:t>
            </a:r>
            <a:r>
              <a:rPr sz="2600" dirty="0">
                <a:latin typeface="Trebuchet MS"/>
                <a:cs typeface="Trebuchet MS"/>
              </a:rPr>
              <a:t>gas </a:t>
            </a:r>
            <a:r>
              <a:rPr sz="2600" spc="-5" dirty="0">
                <a:latin typeface="Trebuchet MS"/>
                <a:cs typeface="Trebuchet MS"/>
              </a:rPr>
              <a:t>by atmospheric </a:t>
            </a:r>
            <a:r>
              <a:rPr sz="2600" dirty="0">
                <a:latin typeface="Trebuchet MS"/>
                <a:cs typeface="Trebuchet MS"/>
              </a:rPr>
              <a:t>oxygen  </a:t>
            </a:r>
            <a:r>
              <a:rPr sz="2600" spc="-5" dirty="0">
                <a:latin typeface="Trebuchet MS"/>
                <a:cs typeface="Trebuchet MS"/>
              </a:rPr>
              <a:t>in the presence </a:t>
            </a:r>
            <a:r>
              <a:rPr sz="2600" spc="-10" dirty="0">
                <a:latin typeface="Trebuchet MS"/>
                <a:cs typeface="Trebuchet MS"/>
              </a:rPr>
              <a:t>of </a:t>
            </a:r>
            <a:r>
              <a:rPr sz="2600" spc="5" dirty="0">
                <a:latin typeface="Trebuchet MS"/>
                <a:cs typeface="Trebuchet MS"/>
              </a:rPr>
              <a:t>CuCl</a:t>
            </a:r>
            <a:r>
              <a:rPr sz="2550" spc="7" baseline="-21241" dirty="0">
                <a:latin typeface="Trebuchet MS"/>
                <a:cs typeface="Trebuchet MS"/>
              </a:rPr>
              <a:t>2 </a:t>
            </a:r>
            <a:r>
              <a:rPr sz="2600" spc="-5" dirty="0">
                <a:latin typeface="Trebuchet MS"/>
                <a:cs typeface="Trebuchet MS"/>
              </a:rPr>
              <a:t>(catalyst) at 723</a:t>
            </a:r>
            <a:r>
              <a:rPr sz="2600" spc="-310" dirty="0">
                <a:latin typeface="Trebuchet MS"/>
                <a:cs typeface="Trebuchet MS"/>
              </a:rPr>
              <a:t> </a:t>
            </a:r>
            <a:r>
              <a:rPr sz="2600" dirty="0">
                <a:latin typeface="Trebuchet MS"/>
                <a:cs typeface="Trebuchet MS"/>
              </a:rPr>
              <a:t>K.</a:t>
            </a:r>
            <a:endParaRPr sz="2600">
              <a:latin typeface="Trebuchet MS"/>
              <a:cs typeface="Trebuchet MS"/>
            </a:endParaRPr>
          </a:p>
          <a:p>
            <a:pPr>
              <a:lnSpc>
                <a:spcPct val="100000"/>
              </a:lnSpc>
              <a:spcBef>
                <a:spcPts val="40"/>
              </a:spcBef>
            </a:pPr>
            <a:endParaRPr sz="3200">
              <a:latin typeface="Times New Roman"/>
              <a:cs typeface="Times New Roman"/>
            </a:endParaRPr>
          </a:p>
          <a:p>
            <a:pPr marL="299085" marR="160655" indent="-274320">
              <a:lnSpc>
                <a:spcPct val="100000"/>
              </a:lnSpc>
              <a:buClr>
                <a:srgbClr val="B03E9A"/>
              </a:buClr>
              <a:buSzPct val="73076"/>
              <a:buFont typeface="Wingdings 2"/>
              <a:buChar char=""/>
              <a:tabLst>
                <a:tab pos="299720" algn="l"/>
              </a:tabLst>
            </a:pPr>
            <a:r>
              <a:rPr sz="2600" spc="-5" dirty="0">
                <a:latin typeface="Trebuchet MS"/>
                <a:cs typeface="Trebuchet MS"/>
              </a:rPr>
              <a:t>(ii) Electrolytic process: </a:t>
            </a:r>
            <a:r>
              <a:rPr sz="2600" dirty="0">
                <a:latin typeface="Trebuchet MS"/>
                <a:cs typeface="Trebuchet MS"/>
              </a:rPr>
              <a:t>Chlorine </a:t>
            </a:r>
            <a:r>
              <a:rPr sz="2600" spc="-5" dirty="0">
                <a:latin typeface="Trebuchet MS"/>
                <a:cs typeface="Trebuchet MS"/>
              </a:rPr>
              <a:t>is </a:t>
            </a:r>
            <a:r>
              <a:rPr sz="2600" dirty="0">
                <a:latin typeface="Trebuchet MS"/>
                <a:cs typeface="Trebuchet MS"/>
              </a:rPr>
              <a:t>obtained  </a:t>
            </a:r>
            <a:r>
              <a:rPr sz="2600" spc="-5" dirty="0">
                <a:latin typeface="Trebuchet MS"/>
                <a:cs typeface="Trebuchet MS"/>
              </a:rPr>
              <a:t>by the electrolysis </a:t>
            </a:r>
            <a:r>
              <a:rPr sz="2600" dirty="0">
                <a:latin typeface="Trebuchet MS"/>
                <a:cs typeface="Trebuchet MS"/>
              </a:rPr>
              <a:t>of </a:t>
            </a:r>
            <a:r>
              <a:rPr sz="2600" spc="-5" dirty="0">
                <a:latin typeface="Trebuchet MS"/>
                <a:cs typeface="Trebuchet MS"/>
              </a:rPr>
              <a:t>brine (concentrated  NaCl solution). Chlorine is liberated at  anode. It is also </a:t>
            </a:r>
            <a:r>
              <a:rPr sz="2600" dirty="0">
                <a:latin typeface="Trebuchet MS"/>
                <a:cs typeface="Trebuchet MS"/>
              </a:rPr>
              <a:t>obtained </a:t>
            </a:r>
            <a:r>
              <a:rPr sz="2600" spc="-5" dirty="0">
                <a:latin typeface="Trebuchet MS"/>
                <a:cs typeface="Trebuchet MS"/>
              </a:rPr>
              <a:t>as </a:t>
            </a:r>
            <a:r>
              <a:rPr sz="2600" dirty="0">
                <a:latin typeface="Trebuchet MS"/>
                <a:cs typeface="Trebuchet MS"/>
              </a:rPr>
              <a:t>a </a:t>
            </a:r>
            <a:r>
              <a:rPr sz="2600" spc="-5" dirty="0">
                <a:latin typeface="Trebuchet MS"/>
                <a:cs typeface="Trebuchet MS"/>
              </a:rPr>
              <a:t>by–product in  </a:t>
            </a:r>
            <a:r>
              <a:rPr sz="2600" dirty="0">
                <a:latin typeface="Trebuchet MS"/>
                <a:cs typeface="Trebuchet MS"/>
              </a:rPr>
              <a:t>many </a:t>
            </a:r>
            <a:r>
              <a:rPr sz="2600" spc="-5" dirty="0">
                <a:latin typeface="Trebuchet MS"/>
                <a:cs typeface="Trebuchet MS"/>
              </a:rPr>
              <a:t>chemical</a:t>
            </a:r>
            <a:r>
              <a:rPr sz="2600" spc="-15" dirty="0">
                <a:latin typeface="Trebuchet MS"/>
                <a:cs typeface="Trebuchet MS"/>
              </a:rPr>
              <a:t> </a:t>
            </a:r>
            <a:r>
              <a:rPr sz="2600" dirty="0">
                <a:latin typeface="Trebuchet MS"/>
                <a:cs typeface="Trebuchet MS"/>
              </a:rPr>
              <a:t>industries.</a:t>
            </a:r>
            <a:endParaRPr sz="2600">
              <a:latin typeface="Trebuchet MS"/>
              <a:cs typeface="Trebuchet MS"/>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2649397"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17777" y="1057402"/>
            <a:ext cx="106933" cy="115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8741" y="1057402"/>
            <a:ext cx="106997" cy="11531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077847" y="1057275"/>
            <a:ext cx="101853" cy="10058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84567" y="1057275"/>
            <a:ext cx="101803" cy="100584"/>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163713" y="1053719"/>
            <a:ext cx="176390" cy="25031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720720"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587751"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2260219"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740789"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3" y="135381"/>
                </a:lnTo>
                <a:lnTo>
                  <a:pt x="175513"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457325"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38302" y="1003808"/>
            <a:ext cx="229870" cy="347980"/>
          </a:xfrm>
          <a:custGeom>
            <a:avLst/>
            <a:gdLst/>
            <a:ahLst/>
            <a:cxnLst/>
            <a:rect l="l" t="t" r="r" b="b"/>
            <a:pathLst>
              <a:path w="229870" h="347980">
                <a:moveTo>
                  <a:pt x="71716" y="0"/>
                </a:moveTo>
                <a:lnTo>
                  <a:pt x="109895" y="1571"/>
                </a:lnTo>
                <a:lnTo>
                  <a:pt x="169750" y="14144"/>
                </a:lnTo>
                <a:lnTo>
                  <a:pt x="207993" y="39481"/>
                </a:lnTo>
                <a:lnTo>
                  <a:pt x="226920" y="78724"/>
                </a:lnTo>
                <a:lnTo>
                  <a:pt x="229285" y="103631"/>
                </a:lnTo>
                <a:lnTo>
                  <a:pt x="223681" y="146425"/>
                </a:lnTo>
                <a:lnTo>
                  <a:pt x="206869" y="179710"/>
                </a:lnTo>
                <a:lnTo>
                  <a:pt x="178846" y="203484"/>
                </a:lnTo>
                <a:lnTo>
                  <a:pt x="139612" y="217749"/>
                </a:lnTo>
                <a:lnTo>
                  <a:pt x="89166" y="222503"/>
                </a:lnTo>
                <a:lnTo>
                  <a:pt x="83534" y="222406"/>
                </a:lnTo>
                <a:lnTo>
                  <a:pt x="77019" y="222107"/>
                </a:lnTo>
                <a:lnTo>
                  <a:pt x="69617" y="221593"/>
                </a:lnTo>
                <a:lnTo>
                  <a:pt x="61328" y="220852"/>
                </a:lnTo>
                <a:lnTo>
                  <a:pt x="61328" y="347979"/>
                </a:lnTo>
                <a:lnTo>
                  <a:pt x="0" y="347979"/>
                </a:lnTo>
                <a:lnTo>
                  <a:pt x="0" y="2666"/>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015108"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821766"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978530"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1"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100912" y="1000125"/>
            <a:ext cx="302260" cy="357505"/>
          </a:xfrm>
          <a:custGeom>
            <a:avLst/>
            <a:gdLst/>
            <a:ahLst/>
            <a:cxnLst/>
            <a:rect l="l" t="t" r="r" b="b"/>
            <a:pathLst>
              <a:path w="302259" h="357505">
                <a:moveTo>
                  <a:pt x="148615" y="0"/>
                </a:moveTo>
                <a:lnTo>
                  <a:pt x="214360" y="11541"/>
                </a:lnTo>
                <a:lnTo>
                  <a:pt x="262559" y="46227"/>
                </a:lnTo>
                <a:lnTo>
                  <a:pt x="292103" y="101726"/>
                </a:lnTo>
                <a:lnTo>
                  <a:pt x="301929" y="175895"/>
                </a:lnTo>
                <a:lnTo>
                  <a:pt x="299358" y="215542"/>
                </a:lnTo>
                <a:lnTo>
                  <a:pt x="278784" y="281836"/>
                </a:lnTo>
                <a:lnTo>
                  <a:pt x="238042" y="329965"/>
                </a:lnTo>
                <a:lnTo>
                  <a:pt x="179589"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8" name="object 18"/>
          <p:cNvSpPr txBox="1"/>
          <p:nvPr/>
        </p:nvSpPr>
        <p:spPr>
          <a:xfrm>
            <a:off x="535940" y="1596593"/>
            <a:ext cx="7002780" cy="2367280"/>
          </a:xfrm>
          <a:prstGeom prst="rect">
            <a:avLst/>
          </a:prstGeom>
        </p:spPr>
        <p:txBody>
          <a:bodyPr vert="horz" wrap="square" lIns="0" tIns="49530" rIns="0" bIns="0" rtlCol="0">
            <a:spAutoFit/>
          </a:bodyPr>
          <a:lstStyle/>
          <a:p>
            <a:pPr marL="286385" marR="5080" indent="-274320">
              <a:lnSpc>
                <a:spcPct val="90000"/>
              </a:lnSpc>
              <a:spcBef>
                <a:spcPts val="390"/>
              </a:spcBef>
              <a:buClr>
                <a:srgbClr val="B03E9A"/>
              </a:buClr>
              <a:buSzPct val="72916"/>
              <a:buFont typeface="Wingdings 2"/>
              <a:buChar char=""/>
              <a:tabLst>
                <a:tab pos="287020" algn="l"/>
              </a:tabLst>
            </a:pPr>
            <a:r>
              <a:rPr sz="2400" spc="-5" dirty="0">
                <a:latin typeface="Trebuchet MS"/>
                <a:cs typeface="Trebuchet MS"/>
              </a:rPr>
              <a:t>It is </a:t>
            </a:r>
            <a:r>
              <a:rPr sz="2400" dirty="0">
                <a:latin typeface="Trebuchet MS"/>
                <a:cs typeface="Trebuchet MS"/>
              </a:rPr>
              <a:t>a </a:t>
            </a:r>
            <a:r>
              <a:rPr sz="2400" spc="-5" dirty="0">
                <a:latin typeface="Trebuchet MS"/>
                <a:cs typeface="Trebuchet MS"/>
              </a:rPr>
              <a:t>greenish yellow gas with </a:t>
            </a:r>
            <a:r>
              <a:rPr sz="2400" spc="-10" dirty="0">
                <a:latin typeface="Trebuchet MS"/>
                <a:cs typeface="Trebuchet MS"/>
              </a:rPr>
              <a:t>pungent </a:t>
            </a:r>
            <a:r>
              <a:rPr sz="2400" spc="-5" dirty="0">
                <a:latin typeface="Trebuchet MS"/>
                <a:cs typeface="Trebuchet MS"/>
              </a:rPr>
              <a:t>and  suffocating </a:t>
            </a:r>
            <a:r>
              <a:rPr sz="2400" spc="-60" dirty="0">
                <a:latin typeface="Trebuchet MS"/>
                <a:cs typeface="Trebuchet MS"/>
              </a:rPr>
              <a:t>odour. </a:t>
            </a:r>
            <a:r>
              <a:rPr sz="2400" spc="-5" dirty="0">
                <a:latin typeface="Trebuchet MS"/>
                <a:cs typeface="Trebuchet MS"/>
              </a:rPr>
              <a:t>It is </a:t>
            </a:r>
            <a:r>
              <a:rPr sz="2400" spc="-10" dirty="0">
                <a:latin typeface="Trebuchet MS"/>
                <a:cs typeface="Trebuchet MS"/>
              </a:rPr>
              <a:t>about </a:t>
            </a:r>
            <a:r>
              <a:rPr sz="2400" dirty="0">
                <a:latin typeface="Trebuchet MS"/>
                <a:cs typeface="Trebuchet MS"/>
              </a:rPr>
              <a:t>2-5 </a:t>
            </a:r>
            <a:r>
              <a:rPr sz="2400" spc="-5" dirty="0">
                <a:latin typeface="Trebuchet MS"/>
                <a:cs typeface="Trebuchet MS"/>
              </a:rPr>
              <a:t>times heavier  than </a:t>
            </a:r>
            <a:r>
              <a:rPr sz="2400" spc="-85" dirty="0">
                <a:latin typeface="Trebuchet MS"/>
                <a:cs typeface="Trebuchet MS"/>
              </a:rPr>
              <a:t>air. </a:t>
            </a:r>
            <a:r>
              <a:rPr sz="2400" spc="-5" dirty="0">
                <a:latin typeface="Trebuchet MS"/>
                <a:cs typeface="Trebuchet MS"/>
              </a:rPr>
              <a:t>It can be </a:t>
            </a:r>
            <a:r>
              <a:rPr sz="2400" dirty="0">
                <a:latin typeface="Trebuchet MS"/>
                <a:cs typeface="Trebuchet MS"/>
              </a:rPr>
              <a:t>liquefied </a:t>
            </a:r>
            <a:r>
              <a:rPr sz="2400" spc="-5" dirty="0">
                <a:latin typeface="Trebuchet MS"/>
                <a:cs typeface="Trebuchet MS"/>
              </a:rPr>
              <a:t>easily into </a:t>
            </a:r>
            <a:r>
              <a:rPr sz="2400" dirty="0">
                <a:latin typeface="Trebuchet MS"/>
                <a:cs typeface="Trebuchet MS"/>
              </a:rPr>
              <a:t>greenish  </a:t>
            </a:r>
            <a:r>
              <a:rPr sz="2400" spc="-5" dirty="0">
                <a:latin typeface="Trebuchet MS"/>
                <a:cs typeface="Trebuchet MS"/>
              </a:rPr>
              <a:t>yellow </a:t>
            </a:r>
            <a:r>
              <a:rPr sz="2400" dirty="0">
                <a:latin typeface="Trebuchet MS"/>
                <a:cs typeface="Trebuchet MS"/>
              </a:rPr>
              <a:t>liquid </a:t>
            </a:r>
            <a:r>
              <a:rPr sz="2400" spc="-5" dirty="0">
                <a:latin typeface="Trebuchet MS"/>
                <a:cs typeface="Trebuchet MS"/>
              </a:rPr>
              <a:t>which boils at </a:t>
            </a:r>
            <a:r>
              <a:rPr sz="2400" dirty="0">
                <a:latin typeface="Trebuchet MS"/>
                <a:cs typeface="Trebuchet MS"/>
              </a:rPr>
              <a:t>239 K. </a:t>
            </a:r>
            <a:r>
              <a:rPr sz="2400" spc="-5" dirty="0">
                <a:latin typeface="Trebuchet MS"/>
                <a:cs typeface="Trebuchet MS"/>
              </a:rPr>
              <a:t>It is soluble in  </a:t>
            </a:r>
            <a:r>
              <a:rPr sz="2400" spc="-60" dirty="0">
                <a:latin typeface="Trebuchet MS"/>
                <a:cs typeface="Trebuchet MS"/>
              </a:rPr>
              <a:t>water.</a:t>
            </a:r>
            <a:endParaRPr sz="2400">
              <a:latin typeface="Trebuchet MS"/>
              <a:cs typeface="Trebuchet MS"/>
            </a:endParaRPr>
          </a:p>
          <a:p>
            <a:pPr marL="286385" marR="495300" indent="91440">
              <a:lnSpc>
                <a:spcPts val="2590"/>
              </a:lnSpc>
              <a:spcBef>
                <a:spcPts val="40"/>
              </a:spcBef>
            </a:pPr>
            <a:r>
              <a:rPr sz="2400" spc="-5" dirty="0">
                <a:latin typeface="Trebuchet MS"/>
                <a:cs typeface="Trebuchet MS"/>
              </a:rPr>
              <a:t>Chlorine reacts with </a:t>
            </a:r>
            <a:r>
              <a:rPr sz="2400" dirty="0">
                <a:latin typeface="Trebuchet MS"/>
                <a:cs typeface="Trebuchet MS"/>
              </a:rPr>
              <a:t>a </a:t>
            </a:r>
            <a:r>
              <a:rPr sz="2400" spc="-5" dirty="0">
                <a:latin typeface="Trebuchet MS"/>
                <a:cs typeface="Trebuchet MS"/>
              </a:rPr>
              <a:t>number </a:t>
            </a:r>
            <a:r>
              <a:rPr sz="2400" dirty="0">
                <a:latin typeface="Trebuchet MS"/>
                <a:cs typeface="Trebuchet MS"/>
              </a:rPr>
              <a:t>of </a:t>
            </a:r>
            <a:r>
              <a:rPr sz="2400" spc="-5" dirty="0">
                <a:latin typeface="Trebuchet MS"/>
                <a:cs typeface="Trebuchet MS"/>
              </a:rPr>
              <a:t>metals and  non-metals to </a:t>
            </a:r>
            <a:r>
              <a:rPr sz="2400" dirty="0">
                <a:latin typeface="Trebuchet MS"/>
                <a:cs typeface="Trebuchet MS"/>
              </a:rPr>
              <a:t>form</a:t>
            </a:r>
            <a:r>
              <a:rPr sz="2400" spc="25" dirty="0">
                <a:latin typeface="Trebuchet MS"/>
                <a:cs typeface="Trebuchet MS"/>
              </a:rPr>
              <a:t> </a:t>
            </a:r>
            <a:r>
              <a:rPr sz="2400" spc="-10" dirty="0">
                <a:latin typeface="Trebuchet MS"/>
                <a:cs typeface="Trebuchet MS"/>
              </a:rPr>
              <a:t>chlorides.</a:t>
            </a:r>
            <a:endParaRPr sz="2400">
              <a:latin typeface="Trebuchet MS"/>
              <a:cs typeface="Trebuchet MS"/>
            </a:endParaRPr>
          </a:p>
        </p:txBody>
      </p:sp>
      <p:sp>
        <p:nvSpPr>
          <p:cNvPr id="19" name="object 19"/>
          <p:cNvSpPr txBox="1"/>
          <p:nvPr/>
        </p:nvSpPr>
        <p:spPr>
          <a:xfrm>
            <a:off x="784859" y="3901820"/>
            <a:ext cx="2894330" cy="720725"/>
          </a:xfrm>
          <a:prstGeom prst="rect">
            <a:avLst/>
          </a:prstGeom>
        </p:spPr>
        <p:txBody>
          <a:bodyPr vert="horz" wrap="square" lIns="0" tIns="12700" rIns="0" bIns="0" rtlCol="0">
            <a:spAutoFit/>
          </a:bodyPr>
          <a:lstStyle/>
          <a:p>
            <a:pPr marL="38100">
              <a:lnSpc>
                <a:spcPts val="2735"/>
              </a:lnSpc>
              <a:spcBef>
                <a:spcPts val="100"/>
              </a:spcBef>
            </a:pPr>
            <a:r>
              <a:rPr sz="2400" spc="-5" dirty="0">
                <a:latin typeface="Trebuchet MS"/>
                <a:cs typeface="Trebuchet MS"/>
              </a:rPr>
              <a:t>2Al </a:t>
            </a:r>
            <a:r>
              <a:rPr sz="2400" dirty="0">
                <a:latin typeface="Trebuchet MS"/>
                <a:cs typeface="Trebuchet MS"/>
              </a:rPr>
              <a:t>+ 3Cl</a:t>
            </a:r>
            <a:r>
              <a:rPr sz="2400" baseline="-20833" dirty="0">
                <a:latin typeface="Trebuchet MS"/>
                <a:cs typeface="Trebuchet MS"/>
              </a:rPr>
              <a:t>2 </a:t>
            </a:r>
            <a:r>
              <a:rPr sz="2400" dirty="0">
                <a:latin typeface="Arial"/>
                <a:cs typeface="Arial"/>
              </a:rPr>
              <a:t>→ </a:t>
            </a:r>
            <a:r>
              <a:rPr sz="2400" spc="-5" dirty="0">
                <a:latin typeface="Trebuchet MS"/>
                <a:cs typeface="Trebuchet MS"/>
              </a:rPr>
              <a:t>2AlCl</a:t>
            </a:r>
            <a:r>
              <a:rPr sz="2400" spc="-7" baseline="-20833" dirty="0">
                <a:latin typeface="Trebuchet MS"/>
                <a:cs typeface="Trebuchet MS"/>
              </a:rPr>
              <a:t>3</a:t>
            </a:r>
            <a:r>
              <a:rPr sz="2400" spc="7" baseline="-20833" dirty="0">
                <a:latin typeface="Trebuchet MS"/>
                <a:cs typeface="Trebuchet MS"/>
              </a:rPr>
              <a:t> </a:t>
            </a:r>
            <a:r>
              <a:rPr sz="2400" dirty="0">
                <a:latin typeface="Trebuchet MS"/>
                <a:cs typeface="Trebuchet MS"/>
              </a:rPr>
              <a:t>;</a:t>
            </a:r>
            <a:endParaRPr sz="2400">
              <a:latin typeface="Trebuchet MS"/>
              <a:cs typeface="Trebuchet MS"/>
            </a:endParaRPr>
          </a:p>
          <a:p>
            <a:pPr marL="38100">
              <a:lnSpc>
                <a:spcPts val="2735"/>
              </a:lnSpc>
            </a:pPr>
            <a:r>
              <a:rPr sz="2400" spc="-5" dirty="0">
                <a:latin typeface="Trebuchet MS"/>
                <a:cs typeface="Trebuchet MS"/>
              </a:rPr>
              <a:t>2Na </a:t>
            </a:r>
            <a:r>
              <a:rPr sz="2400" dirty="0">
                <a:latin typeface="Trebuchet MS"/>
                <a:cs typeface="Trebuchet MS"/>
              </a:rPr>
              <a:t>+ Cl</a:t>
            </a:r>
            <a:r>
              <a:rPr sz="2400" baseline="-20833" dirty="0">
                <a:latin typeface="Trebuchet MS"/>
                <a:cs typeface="Trebuchet MS"/>
              </a:rPr>
              <a:t>2 </a:t>
            </a:r>
            <a:r>
              <a:rPr sz="2400" dirty="0">
                <a:latin typeface="Arial"/>
                <a:cs typeface="Arial"/>
              </a:rPr>
              <a:t>→</a:t>
            </a:r>
            <a:r>
              <a:rPr sz="2400" spc="-229" dirty="0">
                <a:latin typeface="Arial"/>
                <a:cs typeface="Arial"/>
              </a:rPr>
              <a:t> </a:t>
            </a:r>
            <a:r>
              <a:rPr sz="2400" spc="-5" dirty="0">
                <a:latin typeface="Trebuchet MS"/>
                <a:cs typeface="Trebuchet MS"/>
              </a:rPr>
              <a:t>2NaCl;</a:t>
            </a:r>
            <a:endParaRPr sz="2400">
              <a:latin typeface="Trebuchet MS"/>
              <a:cs typeface="Trebuchet MS"/>
            </a:endParaRPr>
          </a:p>
        </p:txBody>
      </p:sp>
      <p:sp>
        <p:nvSpPr>
          <p:cNvPr id="20" name="object 20"/>
          <p:cNvSpPr txBox="1"/>
          <p:nvPr/>
        </p:nvSpPr>
        <p:spPr>
          <a:xfrm>
            <a:off x="4244975" y="3901820"/>
            <a:ext cx="2623185" cy="720725"/>
          </a:xfrm>
          <a:prstGeom prst="rect">
            <a:avLst/>
          </a:prstGeom>
        </p:spPr>
        <p:txBody>
          <a:bodyPr vert="horz" wrap="square" lIns="0" tIns="53975" rIns="0" bIns="0" rtlCol="0">
            <a:spAutoFit/>
          </a:bodyPr>
          <a:lstStyle/>
          <a:p>
            <a:pPr marL="38100" marR="30480" indent="187325">
              <a:lnSpc>
                <a:spcPts val="2590"/>
              </a:lnSpc>
              <a:spcBef>
                <a:spcPts val="425"/>
              </a:spcBef>
            </a:pPr>
            <a:r>
              <a:rPr sz="2400" dirty="0">
                <a:latin typeface="Trebuchet MS"/>
                <a:cs typeface="Trebuchet MS"/>
              </a:rPr>
              <a:t>P</a:t>
            </a:r>
            <a:r>
              <a:rPr sz="2400" baseline="-20833" dirty="0">
                <a:latin typeface="Trebuchet MS"/>
                <a:cs typeface="Trebuchet MS"/>
              </a:rPr>
              <a:t>4 </a:t>
            </a:r>
            <a:r>
              <a:rPr sz="2400" dirty="0">
                <a:latin typeface="Trebuchet MS"/>
                <a:cs typeface="Trebuchet MS"/>
              </a:rPr>
              <a:t>+ </a:t>
            </a:r>
            <a:r>
              <a:rPr sz="2400" spc="-5" dirty="0">
                <a:latin typeface="Trebuchet MS"/>
                <a:cs typeface="Trebuchet MS"/>
              </a:rPr>
              <a:t>6Cl</a:t>
            </a:r>
            <a:r>
              <a:rPr sz="2400" spc="-7" baseline="-20833" dirty="0">
                <a:latin typeface="Trebuchet MS"/>
                <a:cs typeface="Trebuchet MS"/>
              </a:rPr>
              <a:t>2 </a:t>
            </a:r>
            <a:r>
              <a:rPr sz="2400" dirty="0">
                <a:latin typeface="Arial"/>
                <a:cs typeface="Arial"/>
              </a:rPr>
              <a:t>→ </a:t>
            </a:r>
            <a:r>
              <a:rPr sz="2400" spc="-5" dirty="0">
                <a:latin typeface="Trebuchet MS"/>
                <a:cs typeface="Trebuchet MS"/>
              </a:rPr>
              <a:t>4PCl</a:t>
            </a:r>
            <a:r>
              <a:rPr sz="2400" spc="-7" baseline="-20833" dirty="0">
                <a:latin typeface="Trebuchet MS"/>
                <a:cs typeface="Trebuchet MS"/>
              </a:rPr>
              <a:t>3  </a:t>
            </a:r>
            <a:r>
              <a:rPr sz="2400" spc="-5" dirty="0">
                <a:latin typeface="Trebuchet MS"/>
                <a:cs typeface="Trebuchet MS"/>
              </a:rPr>
              <a:t>S</a:t>
            </a:r>
            <a:r>
              <a:rPr sz="2400" spc="-7" baseline="-20833" dirty="0">
                <a:latin typeface="Trebuchet MS"/>
                <a:cs typeface="Trebuchet MS"/>
              </a:rPr>
              <a:t>8 </a:t>
            </a:r>
            <a:r>
              <a:rPr sz="2400" dirty="0">
                <a:latin typeface="Trebuchet MS"/>
                <a:cs typeface="Trebuchet MS"/>
              </a:rPr>
              <a:t>+ </a:t>
            </a:r>
            <a:r>
              <a:rPr sz="2400" spc="-5" dirty="0">
                <a:latin typeface="Trebuchet MS"/>
                <a:cs typeface="Trebuchet MS"/>
              </a:rPr>
              <a:t>4Cl</a:t>
            </a:r>
            <a:r>
              <a:rPr sz="2400" spc="-7" baseline="-20833" dirty="0">
                <a:latin typeface="Trebuchet MS"/>
                <a:cs typeface="Trebuchet MS"/>
              </a:rPr>
              <a:t>2 </a:t>
            </a:r>
            <a:r>
              <a:rPr sz="2400" dirty="0">
                <a:latin typeface="Arial"/>
                <a:cs typeface="Arial"/>
              </a:rPr>
              <a:t>→</a:t>
            </a:r>
            <a:r>
              <a:rPr sz="2400" spc="-450" dirty="0">
                <a:latin typeface="Arial"/>
                <a:cs typeface="Arial"/>
              </a:rPr>
              <a:t> </a:t>
            </a:r>
            <a:r>
              <a:rPr sz="2400" spc="-5" dirty="0">
                <a:latin typeface="Trebuchet MS"/>
                <a:cs typeface="Trebuchet MS"/>
              </a:rPr>
              <a:t>4S</a:t>
            </a:r>
            <a:r>
              <a:rPr sz="2400" spc="-7" baseline="-20833" dirty="0">
                <a:latin typeface="Trebuchet MS"/>
                <a:cs typeface="Trebuchet MS"/>
              </a:rPr>
              <a:t>2</a:t>
            </a:r>
            <a:r>
              <a:rPr sz="2400" spc="-5" dirty="0">
                <a:latin typeface="Trebuchet MS"/>
                <a:cs typeface="Trebuchet MS"/>
              </a:rPr>
              <a:t>Cl</a:t>
            </a:r>
            <a:r>
              <a:rPr sz="2400" spc="-7" baseline="-20833" dirty="0">
                <a:latin typeface="Trebuchet MS"/>
                <a:cs typeface="Trebuchet MS"/>
              </a:rPr>
              <a:t>2</a:t>
            </a:r>
            <a:endParaRPr sz="2400" baseline="-20833">
              <a:latin typeface="Trebuchet MS"/>
              <a:cs typeface="Trebuchet MS"/>
            </a:endParaRPr>
          </a:p>
        </p:txBody>
      </p:sp>
      <p:sp>
        <p:nvSpPr>
          <p:cNvPr id="21" name="object 21"/>
          <p:cNvSpPr txBox="1"/>
          <p:nvPr/>
        </p:nvSpPr>
        <p:spPr>
          <a:xfrm>
            <a:off x="772159" y="4559884"/>
            <a:ext cx="6619875" cy="1379855"/>
          </a:xfrm>
          <a:prstGeom prst="rect">
            <a:avLst/>
          </a:prstGeom>
        </p:spPr>
        <p:txBody>
          <a:bodyPr vert="horz" wrap="square" lIns="0" tIns="12700" rIns="0" bIns="0" rtlCol="0">
            <a:spAutoFit/>
          </a:bodyPr>
          <a:lstStyle/>
          <a:p>
            <a:pPr marL="50800">
              <a:lnSpc>
                <a:spcPts val="2735"/>
              </a:lnSpc>
              <a:spcBef>
                <a:spcPts val="100"/>
              </a:spcBef>
            </a:pPr>
            <a:r>
              <a:rPr sz="2400" spc="-5" dirty="0">
                <a:latin typeface="Trebuchet MS"/>
                <a:cs typeface="Trebuchet MS"/>
              </a:rPr>
              <a:t>2Fe </a:t>
            </a:r>
            <a:r>
              <a:rPr sz="2400" dirty="0">
                <a:latin typeface="Trebuchet MS"/>
                <a:cs typeface="Trebuchet MS"/>
              </a:rPr>
              <a:t>+ 3Cl</a:t>
            </a:r>
            <a:r>
              <a:rPr sz="2400" baseline="-20833" dirty="0">
                <a:latin typeface="Trebuchet MS"/>
                <a:cs typeface="Trebuchet MS"/>
              </a:rPr>
              <a:t>2 </a:t>
            </a:r>
            <a:r>
              <a:rPr sz="2400" dirty="0">
                <a:latin typeface="Arial"/>
                <a:cs typeface="Arial"/>
              </a:rPr>
              <a:t>→ </a:t>
            </a:r>
            <a:r>
              <a:rPr sz="2400" spc="-5" dirty="0">
                <a:latin typeface="Trebuchet MS"/>
                <a:cs typeface="Trebuchet MS"/>
              </a:rPr>
              <a:t>2FeCl</a:t>
            </a:r>
            <a:r>
              <a:rPr sz="2400" spc="-7" baseline="-20833" dirty="0">
                <a:latin typeface="Trebuchet MS"/>
                <a:cs typeface="Trebuchet MS"/>
              </a:rPr>
              <a:t>3</a:t>
            </a:r>
            <a:r>
              <a:rPr sz="2400" spc="89" baseline="-20833" dirty="0">
                <a:latin typeface="Trebuchet MS"/>
                <a:cs typeface="Trebuchet MS"/>
              </a:rPr>
              <a:t> </a:t>
            </a:r>
            <a:r>
              <a:rPr sz="2400" dirty="0">
                <a:latin typeface="Trebuchet MS"/>
                <a:cs typeface="Trebuchet MS"/>
              </a:rPr>
              <a:t>;</a:t>
            </a:r>
            <a:endParaRPr sz="2400">
              <a:latin typeface="Trebuchet MS"/>
              <a:cs typeface="Trebuchet MS"/>
            </a:endParaRPr>
          </a:p>
          <a:p>
            <a:pPr marL="50800" marR="43180">
              <a:lnSpc>
                <a:spcPts val="2590"/>
              </a:lnSpc>
              <a:spcBef>
                <a:spcPts val="185"/>
              </a:spcBef>
            </a:pPr>
            <a:r>
              <a:rPr sz="2400" spc="-5" dirty="0">
                <a:latin typeface="Trebuchet MS"/>
                <a:cs typeface="Trebuchet MS"/>
              </a:rPr>
              <a:t>It has </a:t>
            </a:r>
            <a:r>
              <a:rPr sz="2400" dirty="0">
                <a:latin typeface="Trebuchet MS"/>
                <a:cs typeface="Trebuchet MS"/>
              </a:rPr>
              <a:t>great </a:t>
            </a:r>
            <a:r>
              <a:rPr sz="2400" spc="-5" dirty="0">
                <a:latin typeface="Trebuchet MS"/>
                <a:cs typeface="Trebuchet MS"/>
              </a:rPr>
              <a:t>affinity </a:t>
            </a:r>
            <a:r>
              <a:rPr sz="2400" dirty="0">
                <a:latin typeface="Trebuchet MS"/>
                <a:cs typeface="Trebuchet MS"/>
              </a:rPr>
              <a:t>for </a:t>
            </a:r>
            <a:r>
              <a:rPr sz="2400" spc="-5" dirty="0">
                <a:latin typeface="Trebuchet MS"/>
                <a:cs typeface="Trebuchet MS"/>
              </a:rPr>
              <a:t>hydrogen. It </a:t>
            </a:r>
            <a:r>
              <a:rPr sz="2400" dirty="0">
                <a:latin typeface="Trebuchet MS"/>
                <a:cs typeface="Trebuchet MS"/>
              </a:rPr>
              <a:t>reacts </a:t>
            </a:r>
            <a:r>
              <a:rPr sz="2400" spc="-5" dirty="0">
                <a:latin typeface="Trebuchet MS"/>
                <a:cs typeface="Trebuchet MS"/>
              </a:rPr>
              <a:t>with  compounds containing </a:t>
            </a:r>
            <a:r>
              <a:rPr sz="2400" spc="-10" dirty="0">
                <a:latin typeface="Trebuchet MS"/>
                <a:cs typeface="Trebuchet MS"/>
              </a:rPr>
              <a:t>hydrogen </a:t>
            </a:r>
            <a:r>
              <a:rPr sz="2400" spc="-5" dirty="0">
                <a:latin typeface="Trebuchet MS"/>
                <a:cs typeface="Trebuchet MS"/>
              </a:rPr>
              <a:t>to </a:t>
            </a:r>
            <a:r>
              <a:rPr sz="2400" dirty="0">
                <a:latin typeface="Trebuchet MS"/>
                <a:cs typeface="Trebuchet MS"/>
              </a:rPr>
              <a:t>form</a:t>
            </a:r>
            <a:r>
              <a:rPr sz="2400" spc="65" dirty="0">
                <a:latin typeface="Trebuchet MS"/>
                <a:cs typeface="Trebuchet MS"/>
              </a:rPr>
              <a:t> </a:t>
            </a:r>
            <a:r>
              <a:rPr sz="2400" spc="-5" dirty="0">
                <a:latin typeface="Trebuchet MS"/>
                <a:cs typeface="Trebuchet MS"/>
              </a:rPr>
              <a:t>HCl.</a:t>
            </a:r>
            <a:endParaRPr sz="2400">
              <a:latin typeface="Trebuchet MS"/>
              <a:cs typeface="Trebuchet MS"/>
            </a:endParaRPr>
          </a:p>
          <a:p>
            <a:pPr marL="50800">
              <a:lnSpc>
                <a:spcPts val="2555"/>
              </a:lnSpc>
            </a:pPr>
            <a:r>
              <a:rPr sz="2400" spc="-5" dirty="0">
                <a:latin typeface="Trebuchet MS"/>
                <a:cs typeface="Trebuchet MS"/>
              </a:rPr>
              <a:t>H</a:t>
            </a:r>
            <a:r>
              <a:rPr sz="2400" spc="-7" baseline="-20833" dirty="0">
                <a:latin typeface="Trebuchet MS"/>
                <a:cs typeface="Trebuchet MS"/>
              </a:rPr>
              <a:t>2 </a:t>
            </a:r>
            <a:r>
              <a:rPr sz="2400" dirty="0">
                <a:latin typeface="Trebuchet MS"/>
                <a:cs typeface="Trebuchet MS"/>
              </a:rPr>
              <a:t>+ </a:t>
            </a:r>
            <a:r>
              <a:rPr sz="2400" spc="-5" dirty="0">
                <a:latin typeface="Trebuchet MS"/>
                <a:cs typeface="Trebuchet MS"/>
              </a:rPr>
              <a:t>Cl</a:t>
            </a:r>
            <a:r>
              <a:rPr sz="2400" spc="-7" baseline="-20833" dirty="0">
                <a:latin typeface="Trebuchet MS"/>
                <a:cs typeface="Trebuchet MS"/>
              </a:rPr>
              <a:t>2 </a:t>
            </a:r>
            <a:r>
              <a:rPr sz="2400" dirty="0">
                <a:latin typeface="Arial"/>
                <a:cs typeface="Arial"/>
              </a:rPr>
              <a:t>→</a:t>
            </a:r>
            <a:r>
              <a:rPr sz="2400" spc="-400" dirty="0">
                <a:latin typeface="Arial"/>
                <a:cs typeface="Arial"/>
              </a:rPr>
              <a:t> </a:t>
            </a:r>
            <a:r>
              <a:rPr sz="2400" spc="-5" dirty="0">
                <a:latin typeface="Trebuchet MS"/>
                <a:cs typeface="Trebuchet MS"/>
              </a:rPr>
              <a:t>2HCl</a:t>
            </a:r>
            <a:endParaRPr sz="2400">
              <a:latin typeface="Trebuchet MS"/>
              <a:cs typeface="Trebuchet M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5140" y="328371"/>
            <a:ext cx="7175500" cy="6016625"/>
          </a:xfrm>
          <a:prstGeom prst="rect">
            <a:avLst/>
          </a:prstGeom>
        </p:spPr>
        <p:txBody>
          <a:bodyPr vert="horz" wrap="square" lIns="0" tIns="12700" rIns="0" bIns="0" rtlCol="0">
            <a:spAutoFit/>
          </a:bodyPr>
          <a:lstStyle/>
          <a:p>
            <a:pPr marL="337820" indent="-274320">
              <a:lnSpc>
                <a:spcPct val="100000"/>
              </a:lnSpc>
              <a:spcBef>
                <a:spcPts val="100"/>
              </a:spcBef>
              <a:buClr>
                <a:srgbClr val="B03E9A"/>
              </a:buClr>
              <a:buSzPct val="72916"/>
              <a:buFont typeface="Wingdings 2"/>
              <a:buChar char=""/>
              <a:tabLst>
                <a:tab pos="337820" algn="l"/>
              </a:tabLst>
            </a:pPr>
            <a:r>
              <a:rPr sz="2400" dirty="0">
                <a:latin typeface="Trebuchet MS"/>
                <a:cs typeface="Trebuchet MS"/>
              </a:rPr>
              <a:t>H</a:t>
            </a:r>
            <a:r>
              <a:rPr sz="2400" baseline="-20833" dirty="0">
                <a:latin typeface="Trebuchet MS"/>
                <a:cs typeface="Trebuchet MS"/>
              </a:rPr>
              <a:t>2</a:t>
            </a:r>
            <a:r>
              <a:rPr sz="2400" dirty="0">
                <a:latin typeface="Trebuchet MS"/>
                <a:cs typeface="Trebuchet MS"/>
              </a:rPr>
              <a:t>S + Cl</a:t>
            </a:r>
            <a:r>
              <a:rPr sz="2400" baseline="-20833" dirty="0">
                <a:latin typeface="Trebuchet MS"/>
                <a:cs typeface="Trebuchet MS"/>
              </a:rPr>
              <a:t>2 </a:t>
            </a:r>
            <a:r>
              <a:rPr sz="2400" dirty="0">
                <a:latin typeface="Arial"/>
                <a:cs typeface="Arial"/>
              </a:rPr>
              <a:t>→ </a:t>
            </a:r>
            <a:r>
              <a:rPr sz="2400" spc="-5" dirty="0">
                <a:latin typeface="Trebuchet MS"/>
                <a:cs typeface="Trebuchet MS"/>
              </a:rPr>
              <a:t>2HCl </a:t>
            </a:r>
            <a:r>
              <a:rPr sz="2400" dirty="0">
                <a:latin typeface="Trebuchet MS"/>
                <a:cs typeface="Trebuchet MS"/>
              </a:rPr>
              <a:t>+</a:t>
            </a:r>
            <a:r>
              <a:rPr sz="2400" spc="-195" dirty="0">
                <a:latin typeface="Trebuchet MS"/>
                <a:cs typeface="Trebuchet MS"/>
              </a:rPr>
              <a:t> </a:t>
            </a:r>
            <a:r>
              <a:rPr sz="2400" dirty="0">
                <a:latin typeface="Trebuchet MS"/>
                <a:cs typeface="Trebuchet MS"/>
              </a:rPr>
              <a:t>S</a:t>
            </a:r>
            <a:endParaRPr sz="2400">
              <a:latin typeface="Trebuchet MS"/>
              <a:cs typeface="Trebuchet MS"/>
            </a:endParaRPr>
          </a:p>
          <a:p>
            <a:pPr marL="337185">
              <a:lnSpc>
                <a:spcPct val="100000"/>
              </a:lnSpc>
              <a:spcBef>
                <a:spcPts val="5"/>
              </a:spcBef>
            </a:pPr>
            <a:r>
              <a:rPr sz="2400" spc="-5" dirty="0">
                <a:latin typeface="Trebuchet MS"/>
                <a:cs typeface="Trebuchet MS"/>
              </a:rPr>
              <a:t>C</a:t>
            </a:r>
            <a:r>
              <a:rPr sz="2400" spc="-7" baseline="-20833" dirty="0">
                <a:latin typeface="Trebuchet MS"/>
                <a:cs typeface="Trebuchet MS"/>
              </a:rPr>
              <a:t>10</a:t>
            </a:r>
            <a:r>
              <a:rPr sz="2400" spc="-5" dirty="0">
                <a:latin typeface="Trebuchet MS"/>
                <a:cs typeface="Trebuchet MS"/>
              </a:rPr>
              <a:t>H</a:t>
            </a:r>
            <a:r>
              <a:rPr sz="2400" spc="-7" baseline="-20833" dirty="0">
                <a:latin typeface="Trebuchet MS"/>
                <a:cs typeface="Trebuchet MS"/>
              </a:rPr>
              <a:t>16 </a:t>
            </a:r>
            <a:r>
              <a:rPr sz="2400" dirty="0">
                <a:latin typeface="Trebuchet MS"/>
                <a:cs typeface="Trebuchet MS"/>
              </a:rPr>
              <a:t>+ </a:t>
            </a:r>
            <a:r>
              <a:rPr sz="2400" spc="-5" dirty="0">
                <a:latin typeface="Trebuchet MS"/>
                <a:cs typeface="Trebuchet MS"/>
              </a:rPr>
              <a:t>8Cl</a:t>
            </a:r>
            <a:r>
              <a:rPr sz="2400" spc="-7" baseline="-20833" dirty="0">
                <a:latin typeface="Trebuchet MS"/>
                <a:cs typeface="Trebuchet MS"/>
              </a:rPr>
              <a:t>2 </a:t>
            </a:r>
            <a:r>
              <a:rPr sz="2400" dirty="0">
                <a:latin typeface="Arial"/>
                <a:cs typeface="Arial"/>
              </a:rPr>
              <a:t>→ </a:t>
            </a:r>
            <a:r>
              <a:rPr sz="2400" dirty="0">
                <a:latin typeface="Trebuchet MS"/>
                <a:cs typeface="Trebuchet MS"/>
              </a:rPr>
              <a:t>16HCl +</a:t>
            </a:r>
            <a:r>
              <a:rPr sz="2400" spc="-409" dirty="0">
                <a:latin typeface="Trebuchet MS"/>
                <a:cs typeface="Trebuchet MS"/>
              </a:rPr>
              <a:t> </a:t>
            </a:r>
            <a:r>
              <a:rPr sz="2400" spc="-5" dirty="0">
                <a:latin typeface="Trebuchet MS"/>
                <a:cs typeface="Trebuchet MS"/>
              </a:rPr>
              <a:t>10C</a:t>
            </a:r>
            <a:endParaRPr sz="2400">
              <a:latin typeface="Trebuchet MS"/>
              <a:cs typeface="Trebuchet MS"/>
            </a:endParaRPr>
          </a:p>
          <a:p>
            <a:pPr marL="337185" marR="55880">
              <a:lnSpc>
                <a:spcPct val="100000"/>
              </a:lnSpc>
              <a:spcBef>
                <a:spcPts val="15"/>
              </a:spcBef>
            </a:pPr>
            <a:r>
              <a:rPr sz="2000" spc="-10" dirty="0">
                <a:latin typeface="Trebuchet MS"/>
                <a:cs typeface="Trebuchet MS"/>
              </a:rPr>
              <a:t>With </a:t>
            </a:r>
            <a:r>
              <a:rPr sz="2000" spc="-5" dirty="0">
                <a:latin typeface="Trebuchet MS"/>
                <a:cs typeface="Trebuchet MS"/>
              </a:rPr>
              <a:t>excess </a:t>
            </a:r>
            <a:r>
              <a:rPr sz="2000" dirty="0">
                <a:latin typeface="Trebuchet MS"/>
                <a:cs typeface="Trebuchet MS"/>
              </a:rPr>
              <a:t>ammonia, </a:t>
            </a:r>
            <a:r>
              <a:rPr sz="2000" spc="-5" dirty="0">
                <a:latin typeface="Trebuchet MS"/>
                <a:cs typeface="Trebuchet MS"/>
              </a:rPr>
              <a:t>chlorine </a:t>
            </a:r>
            <a:r>
              <a:rPr sz="2000" dirty="0">
                <a:latin typeface="Trebuchet MS"/>
                <a:cs typeface="Trebuchet MS"/>
              </a:rPr>
              <a:t>gives </a:t>
            </a:r>
            <a:r>
              <a:rPr sz="2000" spc="-5" dirty="0">
                <a:latin typeface="Trebuchet MS"/>
                <a:cs typeface="Trebuchet MS"/>
              </a:rPr>
              <a:t>nitrogen and  </a:t>
            </a:r>
            <a:r>
              <a:rPr sz="2000" dirty="0">
                <a:latin typeface="Trebuchet MS"/>
                <a:cs typeface="Trebuchet MS"/>
              </a:rPr>
              <a:t>ammonium </a:t>
            </a:r>
            <a:r>
              <a:rPr sz="2000" spc="-5" dirty="0">
                <a:latin typeface="Trebuchet MS"/>
                <a:cs typeface="Trebuchet MS"/>
              </a:rPr>
              <a:t>chloride whereas with excess chlorine, nitrogen  trichloride (explosive) is</a:t>
            </a:r>
            <a:r>
              <a:rPr sz="2000" spc="-60" dirty="0">
                <a:latin typeface="Trebuchet MS"/>
                <a:cs typeface="Trebuchet MS"/>
              </a:rPr>
              <a:t> </a:t>
            </a:r>
            <a:r>
              <a:rPr sz="2000" dirty="0">
                <a:latin typeface="Trebuchet MS"/>
                <a:cs typeface="Trebuchet MS"/>
              </a:rPr>
              <a:t>formed.</a:t>
            </a:r>
            <a:endParaRPr sz="2000">
              <a:latin typeface="Trebuchet MS"/>
              <a:cs typeface="Trebuchet MS"/>
            </a:endParaRPr>
          </a:p>
          <a:p>
            <a:pPr marL="337185" marR="3100705" indent="-274320">
              <a:lnSpc>
                <a:spcPct val="100000"/>
              </a:lnSpc>
              <a:spcBef>
                <a:spcPts val="585"/>
              </a:spcBef>
              <a:buClr>
                <a:srgbClr val="B03E9A"/>
              </a:buClr>
              <a:buSzPct val="72916"/>
              <a:buFont typeface="Wingdings 2"/>
              <a:buChar char=""/>
              <a:tabLst>
                <a:tab pos="337820" algn="l"/>
              </a:tabLst>
            </a:pPr>
            <a:r>
              <a:rPr sz="2400" spc="-5" dirty="0">
                <a:latin typeface="Trebuchet MS"/>
                <a:cs typeface="Trebuchet MS"/>
              </a:rPr>
              <a:t>8NH</a:t>
            </a:r>
            <a:r>
              <a:rPr sz="2400" spc="-7" baseline="-20833" dirty="0">
                <a:latin typeface="Trebuchet MS"/>
                <a:cs typeface="Trebuchet MS"/>
              </a:rPr>
              <a:t>3 </a:t>
            </a:r>
            <a:r>
              <a:rPr sz="2400" dirty="0">
                <a:latin typeface="Trebuchet MS"/>
                <a:cs typeface="Trebuchet MS"/>
              </a:rPr>
              <a:t>+ </a:t>
            </a:r>
            <a:r>
              <a:rPr sz="2400" spc="-5" dirty="0">
                <a:latin typeface="Trebuchet MS"/>
                <a:cs typeface="Trebuchet MS"/>
              </a:rPr>
              <a:t>3Cl</a:t>
            </a:r>
            <a:r>
              <a:rPr sz="2400" spc="-7" baseline="-20833" dirty="0">
                <a:latin typeface="Trebuchet MS"/>
                <a:cs typeface="Trebuchet MS"/>
              </a:rPr>
              <a:t>2 </a:t>
            </a:r>
            <a:r>
              <a:rPr sz="2400" dirty="0">
                <a:latin typeface="Arial"/>
                <a:cs typeface="Arial"/>
              </a:rPr>
              <a:t>→ </a:t>
            </a:r>
            <a:r>
              <a:rPr sz="2400" spc="-5" dirty="0">
                <a:latin typeface="Trebuchet MS"/>
                <a:cs typeface="Trebuchet MS"/>
              </a:rPr>
              <a:t>6NH</a:t>
            </a:r>
            <a:r>
              <a:rPr sz="2400" spc="-7" baseline="-20833" dirty="0">
                <a:latin typeface="Trebuchet MS"/>
                <a:cs typeface="Trebuchet MS"/>
              </a:rPr>
              <a:t>4</a:t>
            </a:r>
            <a:r>
              <a:rPr sz="2400" spc="-5" dirty="0">
                <a:latin typeface="Trebuchet MS"/>
                <a:cs typeface="Trebuchet MS"/>
              </a:rPr>
              <a:t>Cl </a:t>
            </a:r>
            <a:r>
              <a:rPr sz="2400" dirty="0">
                <a:latin typeface="Trebuchet MS"/>
                <a:cs typeface="Trebuchet MS"/>
              </a:rPr>
              <a:t>+ N</a:t>
            </a:r>
            <a:r>
              <a:rPr sz="2400" baseline="-20833" dirty="0">
                <a:latin typeface="Trebuchet MS"/>
                <a:cs typeface="Trebuchet MS"/>
              </a:rPr>
              <a:t>2</a:t>
            </a:r>
            <a:r>
              <a:rPr sz="2400" dirty="0">
                <a:latin typeface="Trebuchet MS"/>
                <a:cs typeface="Trebuchet MS"/>
              </a:rPr>
              <a:t>;  </a:t>
            </a:r>
            <a:r>
              <a:rPr sz="2400" spc="-5" dirty="0">
                <a:latin typeface="Trebuchet MS"/>
                <a:cs typeface="Trebuchet MS"/>
              </a:rPr>
              <a:t>NH</a:t>
            </a:r>
            <a:r>
              <a:rPr sz="2400" spc="-7" baseline="-20833" dirty="0">
                <a:latin typeface="Trebuchet MS"/>
                <a:cs typeface="Trebuchet MS"/>
              </a:rPr>
              <a:t>3 </a:t>
            </a:r>
            <a:r>
              <a:rPr sz="2400" dirty="0">
                <a:latin typeface="Trebuchet MS"/>
                <a:cs typeface="Trebuchet MS"/>
              </a:rPr>
              <a:t>+ </a:t>
            </a:r>
            <a:r>
              <a:rPr sz="2400" spc="-5" dirty="0">
                <a:latin typeface="Trebuchet MS"/>
                <a:cs typeface="Trebuchet MS"/>
              </a:rPr>
              <a:t>3Cl</a:t>
            </a:r>
            <a:r>
              <a:rPr sz="2400" spc="-7" baseline="-20833" dirty="0">
                <a:latin typeface="Trebuchet MS"/>
                <a:cs typeface="Trebuchet MS"/>
              </a:rPr>
              <a:t>2 </a:t>
            </a:r>
            <a:r>
              <a:rPr sz="2400" dirty="0">
                <a:latin typeface="Arial"/>
                <a:cs typeface="Arial"/>
              </a:rPr>
              <a:t>→ </a:t>
            </a:r>
            <a:r>
              <a:rPr sz="2400" spc="-5" dirty="0">
                <a:latin typeface="Trebuchet MS"/>
                <a:cs typeface="Trebuchet MS"/>
              </a:rPr>
              <a:t>NCl</a:t>
            </a:r>
            <a:r>
              <a:rPr sz="2400" spc="-7" baseline="-20833" dirty="0">
                <a:latin typeface="Trebuchet MS"/>
                <a:cs typeface="Trebuchet MS"/>
              </a:rPr>
              <a:t>3 </a:t>
            </a:r>
            <a:r>
              <a:rPr sz="2400" dirty="0">
                <a:latin typeface="Trebuchet MS"/>
                <a:cs typeface="Trebuchet MS"/>
              </a:rPr>
              <a:t>+</a:t>
            </a:r>
            <a:r>
              <a:rPr sz="2400" spc="60" dirty="0">
                <a:latin typeface="Trebuchet MS"/>
                <a:cs typeface="Trebuchet MS"/>
              </a:rPr>
              <a:t> </a:t>
            </a:r>
            <a:r>
              <a:rPr sz="2400" spc="-5" dirty="0">
                <a:latin typeface="Trebuchet MS"/>
                <a:cs typeface="Trebuchet MS"/>
              </a:rPr>
              <a:t>3HCl</a:t>
            </a:r>
            <a:endParaRPr sz="2400">
              <a:latin typeface="Trebuchet MS"/>
              <a:cs typeface="Trebuchet MS"/>
            </a:endParaRPr>
          </a:p>
          <a:p>
            <a:pPr marL="337185">
              <a:lnSpc>
                <a:spcPct val="100000"/>
              </a:lnSpc>
              <a:tabLst>
                <a:tab pos="3105785" algn="l"/>
              </a:tabLst>
            </a:pPr>
            <a:r>
              <a:rPr sz="2400" spc="-5" dirty="0">
                <a:latin typeface="Trebuchet MS"/>
                <a:cs typeface="Trebuchet MS"/>
              </a:rPr>
              <a:t>(excess)	</a:t>
            </a:r>
            <a:r>
              <a:rPr sz="2400" spc="-10" dirty="0">
                <a:latin typeface="Trebuchet MS"/>
                <a:cs typeface="Trebuchet MS"/>
              </a:rPr>
              <a:t>(excess)</a:t>
            </a:r>
            <a:endParaRPr sz="2400">
              <a:latin typeface="Trebuchet MS"/>
              <a:cs typeface="Trebuchet MS"/>
            </a:endParaRPr>
          </a:p>
          <a:p>
            <a:pPr marL="337185" marR="315595">
              <a:lnSpc>
                <a:spcPct val="99700"/>
              </a:lnSpc>
              <a:spcBef>
                <a:spcPts val="25"/>
              </a:spcBef>
            </a:pPr>
            <a:r>
              <a:rPr sz="2000" spc="-10" dirty="0">
                <a:latin typeface="Trebuchet MS"/>
                <a:cs typeface="Trebuchet MS"/>
              </a:rPr>
              <a:t>With </a:t>
            </a:r>
            <a:r>
              <a:rPr sz="2000" dirty="0">
                <a:latin typeface="Trebuchet MS"/>
                <a:cs typeface="Trebuchet MS"/>
              </a:rPr>
              <a:t>cold </a:t>
            </a:r>
            <a:r>
              <a:rPr sz="2000" spc="-5" dirty="0">
                <a:latin typeface="Trebuchet MS"/>
                <a:cs typeface="Trebuchet MS"/>
              </a:rPr>
              <a:t>and dilute alkalies chlorine produces </a:t>
            </a:r>
            <a:r>
              <a:rPr sz="2000" dirty="0">
                <a:latin typeface="Trebuchet MS"/>
                <a:cs typeface="Trebuchet MS"/>
              </a:rPr>
              <a:t>a mixture  of </a:t>
            </a:r>
            <a:r>
              <a:rPr sz="2000" spc="-5" dirty="0">
                <a:latin typeface="Trebuchet MS"/>
                <a:cs typeface="Trebuchet MS"/>
              </a:rPr>
              <a:t>chloride </a:t>
            </a:r>
            <a:r>
              <a:rPr sz="2000" dirty="0">
                <a:latin typeface="Trebuchet MS"/>
                <a:cs typeface="Trebuchet MS"/>
              </a:rPr>
              <a:t>and </a:t>
            </a:r>
            <a:r>
              <a:rPr sz="2000" spc="-5" dirty="0">
                <a:latin typeface="Trebuchet MS"/>
                <a:cs typeface="Trebuchet MS"/>
              </a:rPr>
              <a:t>hypochlorite but with hot and  concentrated alkalies it </a:t>
            </a:r>
            <a:r>
              <a:rPr sz="2000" dirty="0">
                <a:latin typeface="Trebuchet MS"/>
                <a:cs typeface="Trebuchet MS"/>
              </a:rPr>
              <a:t>gives </a:t>
            </a:r>
            <a:r>
              <a:rPr sz="2000" spc="-5" dirty="0">
                <a:latin typeface="Trebuchet MS"/>
                <a:cs typeface="Trebuchet MS"/>
              </a:rPr>
              <a:t>chloride and</a:t>
            </a:r>
            <a:r>
              <a:rPr sz="2000" spc="-95" dirty="0">
                <a:latin typeface="Trebuchet MS"/>
                <a:cs typeface="Trebuchet MS"/>
              </a:rPr>
              <a:t> </a:t>
            </a:r>
            <a:r>
              <a:rPr sz="2000" spc="-5" dirty="0">
                <a:latin typeface="Trebuchet MS"/>
                <a:cs typeface="Trebuchet MS"/>
              </a:rPr>
              <a:t>chlorate</a:t>
            </a:r>
            <a:r>
              <a:rPr sz="2400" spc="-5" dirty="0">
                <a:latin typeface="Trebuchet MS"/>
                <a:cs typeface="Trebuchet MS"/>
              </a:rPr>
              <a:t>.</a:t>
            </a:r>
            <a:endParaRPr sz="2400">
              <a:latin typeface="Trebuchet MS"/>
              <a:cs typeface="Trebuchet MS"/>
            </a:endParaRPr>
          </a:p>
          <a:p>
            <a:pPr marL="337185">
              <a:lnSpc>
                <a:spcPct val="100000"/>
              </a:lnSpc>
            </a:pPr>
            <a:r>
              <a:rPr sz="2400" spc="-5" dirty="0">
                <a:latin typeface="Trebuchet MS"/>
                <a:cs typeface="Trebuchet MS"/>
              </a:rPr>
              <a:t>2NaOH </a:t>
            </a:r>
            <a:r>
              <a:rPr sz="2400" dirty="0">
                <a:latin typeface="Trebuchet MS"/>
                <a:cs typeface="Trebuchet MS"/>
              </a:rPr>
              <a:t>+ Cl</a:t>
            </a:r>
            <a:r>
              <a:rPr sz="2400" baseline="-20833" dirty="0">
                <a:latin typeface="Trebuchet MS"/>
                <a:cs typeface="Trebuchet MS"/>
              </a:rPr>
              <a:t>2 </a:t>
            </a:r>
            <a:r>
              <a:rPr sz="2400" dirty="0">
                <a:latin typeface="Arial"/>
                <a:cs typeface="Arial"/>
              </a:rPr>
              <a:t>→ </a:t>
            </a:r>
            <a:r>
              <a:rPr sz="2400" dirty="0">
                <a:latin typeface="Trebuchet MS"/>
                <a:cs typeface="Trebuchet MS"/>
              </a:rPr>
              <a:t>NaCl + </a:t>
            </a:r>
            <a:r>
              <a:rPr sz="2400" spc="-5" dirty="0">
                <a:latin typeface="Trebuchet MS"/>
                <a:cs typeface="Trebuchet MS"/>
              </a:rPr>
              <a:t>NaOCl </a:t>
            </a:r>
            <a:r>
              <a:rPr sz="2400" dirty="0">
                <a:latin typeface="Trebuchet MS"/>
                <a:cs typeface="Trebuchet MS"/>
              </a:rPr>
              <a:t>+</a:t>
            </a:r>
            <a:r>
              <a:rPr sz="2400" spc="-175" dirty="0">
                <a:latin typeface="Trebuchet MS"/>
                <a:cs typeface="Trebuchet MS"/>
              </a:rPr>
              <a:t> </a:t>
            </a:r>
            <a:r>
              <a:rPr sz="2400" spc="-5" dirty="0">
                <a:latin typeface="Trebuchet MS"/>
                <a:cs typeface="Trebuchet MS"/>
              </a:rPr>
              <a:t>H</a:t>
            </a:r>
            <a:r>
              <a:rPr sz="2400" spc="-7" baseline="-20833" dirty="0">
                <a:latin typeface="Trebuchet MS"/>
                <a:cs typeface="Trebuchet MS"/>
              </a:rPr>
              <a:t>2</a:t>
            </a:r>
            <a:r>
              <a:rPr sz="2400" spc="-5" dirty="0">
                <a:latin typeface="Trebuchet MS"/>
                <a:cs typeface="Trebuchet MS"/>
              </a:rPr>
              <a:t>O</a:t>
            </a:r>
            <a:endParaRPr sz="2400">
              <a:latin typeface="Trebuchet MS"/>
              <a:cs typeface="Trebuchet MS"/>
            </a:endParaRPr>
          </a:p>
          <a:p>
            <a:pPr marL="337185">
              <a:lnSpc>
                <a:spcPct val="100000"/>
              </a:lnSpc>
            </a:pPr>
            <a:r>
              <a:rPr sz="2400" spc="-5" dirty="0">
                <a:latin typeface="Trebuchet MS"/>
                <a:cs typeface="Trebuchet MS"/>
              </a:rPr>
              <a:t>(cold and</a:t>
            </a:r>
            <a:r>
              <a:rPr sz="2400" spc="20" dirty="0">
                <a:latin typeface="Trebuchet MS"/>
                <a:cs typeface="Trebuchet MS"/>
              </a:rPr>
              <a:t> </a:t>
            </a:r>
            <a:r>
              <a:rPr sz="2400" spc="-10" dirty="0">
                <a:latin typeface="Trebuchet MS"/>
                <a:cs typeface="Trebuchet MS"/>
              </a:rPr>
              <a:t>dilute)</a:t>
            </a:r>
            <a:endParaRPr sz="2400">
              <a:latin typeface="Trebuchet MS"/>
              <a:cs typeface="Trebuchet MS"/>
            </a:endParaRPr>
          </a:p>
          <a:p>
            <a:pPr marL="337185">
              <a:lnSpc>
                <a:spcPct val="100000"/>
              </a:lnSpc>
            </a:pPr>
            <a:r>
              <a:rPr sz="2400" dirty="0">
                <a:latin typeface="Trebuchet MS"/>
                <a:cs typeface="Trebuchet MS"/>
              </a:rPr>
              <a:t>6 </a:t>
            </a:r>
            <a:r>
              <a:rPr sz="2400" spc="-5" dirty="0">
                <a:latin typeface="Trebuchet MS"/>
                <a:cs typeface="Trebuchet MS"/>
              </a:rPr>
              <a:t>NaOH </a:t>
            </a:r>
            <a:r>
              <a:rPr sz="2400" dirty="0">
                <a:latin typeface="Trebuchet MS"/>
                <a:cs typeface="Trebuchet MS"/>
              </a:rPr>
              <a:t>+ </a:t>
            </a:r>
            <a:r>
              <a:rPr sz="2400" spc="-5" dirty="0">
                <a:latin typeface="Trebuchet MS"/>
                <a:cs typeface="Trebuchet MS"/>
              </a:rPr>
              <a:t>3Cl</a:t>
            </a:r>
            <a:r>
              <a:rPr sz="2400" spc="-7" baseline="-20833" dirty="0">
                <a:latin typeface="Trebuchet MS"/>
                <a:cs typeface="Trebuchet MS"/>
              </a:rPr>
              <a:t>2 </a:t>
            </a:r>
            <a:r>
              <a:rPr sz="2400" dirty="0">
                <a:latin typeface="Arial"/>
                <a:cs typeface="Arial"/>
              </a:rPr>
              <a:t>→ </a:t>
            </a:r>
            <a:r>
              <a:rPr sz="2400" spc="-5" dirty="0">
                <a:latin typeface="Trebuchet MS"/>
                <a:cs typeface="Trebuchet MS"/>
              </a:rPr>
              <a:t>5NaCl </a:t>
            </a:r>
            <a:r>
              <a:rPr sz="2400" dirty="0">
                <a:latin typeface="Trebuchet MS"/>
                <a:cs typeface="Trebuchet MS"/>
              </a:rPr>
              <a:t>+ NaClO</a:t>
            </a:r>
            <a:r>
              <a:rPr sz="2400" baseline="-20833" dirty="0">
                <a:latin typeface="Trebuchet MS"/>
                <a:cs typeface="Trebuchet MS"/>
              </a:rPr>
              <a:t>3 </a:t>
            </a:r>
            <a:r>
              <a:rPr sz="2400" dirty="0">
                <a:latin typeface="Trebuchet MS"/>
                <a:cs typeface="Trebuchet MS"/>
              </a:rPr>
              <a:t>+</a:t>
            </a:r>
            <a:r>
              <a:rPr sz="2400" spc="-409" dirty="0">
                <a:latin typeface="Trebuchet MS"/>
                <a:cs typeface="Trebuchet MS"/>
              </a:rPr>
              <a:t> </a:t>
            </a:r>
            <a:r>
              <a:rPr sz="2400" dirty="0">
                <a:latin typeface="Trebuchet MS"/>
                <a:cs typeface="Trebuchet MS"/>
              </a:rPr>
              <a:t>3H</a:t>
            </a:r>
            <a:r>
              <a:rPr sz="2400" baseline="-20833" dirty="0">
                <a:latin typeface="Trebuchet MS"/>
                <a:cs typeface="Trebuchet MS"/>
              </a:rPr>
              <a:t>2</a:t>
            </a:r>
            <a:r>
              <a:rPr sz="2400" dirty="0">
                <a:latin typeface="Trebuchet MS"/>
                <a:cs typeface="Trebuchet MS"/>
              </a:rPr>
              <a:t>O</a:t>
            </a:r>
            <a:endParaRPr sz="2400">
              <a:latin typeface="Trebuchet MS"/>
              <a:cs typeface="Trebuchet MS"/>
            </a:endParaRPr>
          </a:p>
          <a:p>
            <a:pPr marL="337185">
              <a:lnSpc>
                <a:spcPct val="100000"/>
              </a:lnSpc>
            </a:pPr>
            <a:r>
              <a:rPr sz="2400" spc="-10" dirty="0">
                <a:latin typeface="Trebuchet MS"/>
                <a:cs typeface="Trebuchet MS"/>
              </a:rPr>
              <a:t>(hot </a:t>
            </a:r>
            <a:r>
              <a:rPr sz="2400" spc="-5" dirty="0">
                <a:latin typeface="Trebuchet MS"/>
                <a:cs typeface="Trebuchet MS"/>
              </a:rPr>
              <a:t>and</a:t>
            </a:r>
            <a:r>
              <a:rPr sz="2400" spc="25" dirty="0">
                <a:latin typeface="Trebuchet MS"/>
                <a:cs typeface="Trebuchet MS"/>
              </a:rPr>
              <a:t> </a:t>
            </a:r>
            <a:r>
              <a:rPr sz="2400" spc="-10" dirty="0">
                <a:latin typeface="Trebuchet MS"/>
                <a:cs typeface="Trebuchet MS"/>
              </a:rPr>
              <a:t>conc.)</a:t>
            </a:r>
            <a:endParaRPr sz="2400">
              <a:latin typeface="Trebuchet MS"/>
              <a:cs typeface="Trebuchet MS"/>
            </a:endParaRPr>
          </a:p>
          <a:p>
            <a:pPr marL="337185" marR="371475">
              <a:lnSpc>
                <a:spcPct val="100000"/>
              </a:lnSpc>
            </a:pPr>
            <a:r>
              <a:rPr sz="2400" spc="-15" dirty="0">
                <a:latin typeface="Trebuchet MS"/>
                <a:cs typeface="Trebuchet MS"/>
              </a:rPr>
              <a:t>With </a:t>
            </a:r>
            <a:r>
              <a:rPr sz="2400" spc="-5" dirty="0">
                <a:latin typeface="Trebuchet MS"/>
                <a:cs typeface="Trebuchet MS"/>
              </a:rPr>
              <a:t>dry </a:t>
            </a:r>
            <a:r>
              <a:rPr sz="2400" dirty="0">
                <a:latin typeface="Trebuchet MS"/>
                <a:cs typeface="Trebuchet MS"/>
              </a:rPr>
              <a:t>slaked lime </a:t>
            </a:r>
            <a:r>
              <a:rPr sz="2400" spc="-5" dirty="0">
                <a:latin typeface="Trebuchet MS"/>
                <a:cs typeface="Trebuchet MS"/>
              </a:rPr>
              <a:t>it gives bleaching </a:t>
            </a:r>
            <a:r>
              <a:rPr sz="2400" spc="-55" dirty="0">
                <a:latin typeface="Trebuchet MS"/>
                <a:cs typeface="Trebuchet MS"/>
              </a:rPr>
              <a:t>powder.  </a:t>
            </a:r>
            <a:r>
              <a:rPr sz="2400" spc="-5" dirty="0">
                <a:latin typeface="Trebuchet MS"/>
                <a:cs typeface="Trebuchet MS"/>
              </a:rPr>
              <a:t>2Ca(OH)</a:t>
            </a:r>
            <a:r>
              <a:rPr sz="2400" spc="-7" baseline="-20833" dirty="0">
                <a:latin typeface="Trebuchet MS"/>
                <a:cs typeface="Trebuchet MS"/>
              </a:rPr>
              <a:t>2</a:t>
            </a:r>
            <a:r>
              <a:rPr sz="2400" spc="390" baseline="-20833" dirty="0">
                <a:latin typeface="Trebuchet MS"/>
                <a:cs typeface="Trebuchet MS"/>
              </a:rPr>
              <a:t> </a:t>
            </a:r>
            <a:r>
              <a:rPr sz="2400" dirty="0">
                <a:latin typeface="Trebuchet MS"/>
                <a:cs typeface="Trebuchet MS"/>
              </a:rPr>
              <a:t>+</a:t>
            </a:r>
            <a:r>
              <a:rPr sz="2400" spc="5" dirty="0">
                <a:latin typeface="Trebuchet MS"/>
                <a:cs typeface="Trebuchet MS"/>
              </a:rPr>
              <a:t> </a:t>
            </a:r>
            <a:r>
              <a:rPr sz="2400" spc="-5" dirty="0">
                <a:latin typeface="Trebuchet MS"/>
                <a:cs typeface="Trebuchet MS"/>
              </a:rPr>
              <a:t>2Cl</a:t>
            </a:r>
            <a:r>
              <a:rPr sz="2400" spc="-7" baseline="-20833" dirty="0">
                <a:latin typeface="Trebuchet MS"/>
                <a:cs typeface="Trebuchet MS"/>
              </a:rPr>
              <a:t>2</a:t>
            </a:r>
            <a:r>
              <a:rPr sz="2400" spc="359" baseline="-20833" dirty="0">
                <a:latin typeface="Trebuchet MS"/>
                <a:cs typeface="Trebuchet MS"/>
              </a:rPr>
              <a:t> </a:t>
            </a:r>
            <a:r>
              <a:rPr sz="2400" dirty="0">
                <a:latin typeface="Arial"/>
                <a:cs typeface="Arial"/>
              </a:rPr>
              <a:t>→</a:t>
            </a:r>
            <a:r>
              <a:rPr sz="2400" spc="65" dirty="0">
                <a:latin typeface="Arial"/>
                <a:cs typeface="Arial"/>
              </a:rPr>
              <a:t> </a:t>
            </a:r>
            <a:r>
              <a:rPr sz="2400" spc="-5" dirty="0">
                <a:latin typeface="Trebuchet MS"/>
                <a:cs typeface="Trebuchet MS"/>
              </a:rPr>
              <a:t>Ca(OCl)</a:t>
            </a:r>
            <a:r>
              <a:rPr sz="2400" spc="-7" baseline="-20833" dirty="0">
                <a:latin typeface="Trebuchet MS"/>
                <a:cs typeface="Trebuchet MS"/>
              </a:rPr>
              <a:t>2</a:t>
            </a:r>
            <a:r>
              <a:rPr sz="2400" spc="375" baseline="-20833" dirty="0">
                <a:latin typeface="Trebuchet MS"/>
                <a:cs typeface="Trebuchet MS"/>
              </a:rPr>
              <a:t> </a:t>
            </a:r>
            <a:r>
              <a:rPr sz="2400" dirty="0">
                <a:latin typeface="Trebuchet MS"/>
                <a:cs typeface="Trebuchet MS"/>
              </a:rPr>
              <a:t>+</a:t>
            </a:r>
            <a:r>
              <a:rPr sz="2400" spc="5" dirty="0">
                <a:latin typeface="Trebuchet MS"/>
                <a:cs typeface="Trebuchet MS"/>
              </a:rPr>
              <a:t> </a:t>
            </a:r>
            <a:r>
              <a:rPr sz="2400" spc="-5" dirty="0">
                <a:latin typeface="Trebuchet MS"/>
                <a:cs typeface="Trebuchet MS"/>
              </a:rPr>
              <a:t>CaCl</a:t>
            </a:r>
            <a:r>
              <a:rPr sz="2400" spc="-7" baseline="-20833" dirty="0">
                <a:latin typeface="Trebuchet MS"/>
                <a:cs typeface="Trebuchet MS"/>
              </a:rPr>
              <a:t>2</a:t>
            </a:r>
            <a:r>
              <a:rPr sz="2400" spc="359" baseline="-20833" dirty="0">
                <a:latin typeface="Trebuchet MS"/>
                <a:cs typeface="Trebuchet MS"/>
              </a:rPr>
              <a:t> </a:t>
            </a:r>
            <a:r>
              <a:rPr sz="2400" dirty="0">
                <a:latin typeface="Trebuchet MS"/>
                <a:cs typeface="Trebuchet MS"/>
              </a:rPr>
              <a:t>+</a:t>
            </a:r>
            <a:r>
              <a:rPr sz="2400" spc="5" dirty="0">
                <a:latin typeface="Trebuchet MS"/>
                <a:cs typeface="Trebuchet MS"/>
              </a:rPr>
              <a:t> </a:t>
            </a:r>
            <a:r>
              <a:rPr sz="2400" spc="-5" dirty="0">
                <a:latin typeface="Trebuchet MS"/>
                <a:cs typeface="Trebuchet MS"/>
              </a:rPr>
              <a:t>2H</a:t>
            </a:r>
            <a:r>
              <a:rPr sz="2400" spc="-7" baseline="-20833" dirty="0">
                <a:latin typeface="Trebuchet MS"/>
                <a:cs typeface="Trebuchet MS"/>
              </a:rPr>
              <a:t>2</a:t>
            </a:r>
            <a:r>
              <a:rPr sz="2400" spc="-5" dirty="0">
                <a:latin typeface="Trebuchet MS"/>
                <a:cs typeface="Trebuchet MS"/>
              </a:rPr>
              <a:t>O</a:t>
            </a:r>
            <a:endParaRPr sz="2400">
              <a:latin typeface="Trebuchet MS"/>
              <a:cs typeface="Trebuchet MS"/>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540" y="482853"/>
            <a:ext cx="6831330" cy="3303270"/>
          </a:xfrm>
          <a:prstGeom prst="rect">
            <a:avLst/>
          </a:prstGeom>
        </p:spPr>
        <p:txBody>
          <a:bodyPr vert="horz" wrap="square" lIns="0" tIns="15240" rIns="0" bIns="0" rtlCol="0">
            <a:spAutoFit/>
          </a:bodyPr>
          <a:lstStyle/>
          <a:p>
            <a:pPr marL="311785" marR="30480" indent="-274320">
              <a:lnSpc>
                <a:spcPct val="99200"/>
              </a:lnSpc>
              <a:spcBef>
                <a:spcPts val="120"/>
              </a:spcBef>
              <a:buClr>
                <a:srgbClr val="B03E9A"/>
              </a:buClr>
              <a:buSzPct val="72500"/>
              <a:buFont typeface="Wingdings 2"/>
              <a:buChar char=""/>
              <a:tabLst>
                <a:tab pos="312420" algn="l"/>
              </a:tabLst>
            </a:pPr>
            <a:r>
              <a:rPr sz="2000" spc="-5" dirty="0">
                <a:latin typeface="Trebuchet MS"/>
                <a:cs typeface="Trebuchet MS"/>
              </a:rPr>
              <a:t>It </a:t>
            </a:r>
            <a:r>
              <a:rPr sz="2000" dirty="0">
                <a:latin typeface="Trebuchet MS"/>
                <a:cs typeface="Trebuchet MS"/>
              </a:rPr>
              <a:t>oxidises ferrous </a:t>
            </a:r>
            <a:r>
              <a:rPr sz="2000" spc="-5" dirty="0">
                <a:latin typeface="Trebuchet MS"/>
                <a:cs typeface="Trebuchet MS"/>
              </a:rPr>
              <a:t>to </a:t>
            </a:r>
            <a:r>
              <a:rPr sz="2000" dirty="0">
                <a:latin typeface="Trebuchet MS"/>
                <a:cs typeface="Trebuchet MS"/>
              </a:rPr>
              <a:t>ferric, sulphite </a:t>
            </a:r>
            <a:r>
              <a:rPr sz="2000" spc="-5" dirty="0">
                <a:latin typeface="Trebuchet MS"/>
                <a:cs typeface="Trebuchet MS"/>
              </a:rPr>
              <a:t>to </a:t>
            </a:r>
            <a:r>
              <a:rPr sz="2000" dirty="0">
                <a:latin typeface="Trebuchet MS"/>
                <a:cs typeface="Trebuchet MS"/>
              </a:rPr>
              <a:t>sulphate,</a:t>
            </a:r>
            <a:r>
              <a:rPr sz="2000" spc="-175" dirty="0">
                <a:latin typeface="Trebuchet MS"/>
                <a:cs typeface="Trebuchet MS"/>
              </a:rPr>
              <a:t> </a:t>
            </a:r>
            <a:r>
              <a:rPr sz="2000" dirty="0">
                <a:latin typeface="Trebuchet MS"/>
                <a:cs typeface="Trebuchet MS"/>
              </a:rPr>
              <a:t>sulphur  dioxide </a:t>
            </a:r>
            <a:r>
              <a:rPr sz="2000" spc="-5" dirty="0">
                <a:latin typeface="Trebuchet MS"/>
                <a:cs typeface="Trebuchet MS"/>
              </a:rPr>
              <a:t>to </a:t>
            </a:r>
            <a:r>
              <a:rPr sz="2000" dirty="0">
                <a:latin typeface="Trebuchet MS"/>
                <a:cs typeface="Trebuchet MS"/>
              </a:rPr>
              <a:t>sulphuric acid </a:t>
            </a:r>
            <a:r>
              <a:rPr sz="2000" spc="-5" dirty="0">
                <a:latin typeface="Trebuchet MS"/>
                <a:cs typeface="Trebuchet MS"/>
              </a:rPr>
              <a:t>and iodine to iodic</a:t>
            </a:r>
            <a:r>
              <a:rPr sz="2000" spc="-120" dirty="0">
                <a:latin typeface="Trebuchet MS"/>
                <a:cs typeface="Trebuchet MS"/>
              </a:rPr>
              <a:t> </a:t>
            </a:r>
            <a:r>
              <a:rPr sz="2000" dirty="0">
                <a:latin typeface="Trebuchet MS"/>
                <a:cs typeface="Trebuchet MS"/>
              </a:rPr>
              <a:t>acid</a:t>
            </a:r>
            <a:r>
              <a:rPr sz="2600" dirty="0">
                <a:latin typeface="Trebuchet MS"/>
                <a:cs typeface="Trebuchet MS"/>
              </a:rPr>
              <a:t>.</a:t>
            </a:r>
            <a:endParaRPr sz="2600">
              <a:latin typeface="Trebuchet MS"/>
              <a:cs typeface="Trebuchet MS"/>
            </a:endParaRPr>
          </a:p>
          <a:p>
            <a:pPr marL="311785" marR="593725">
              <a:lnSpc>
                <a:spcPct val="100000"/>
              </a:lnSpc>
            </a:pPr>
            <a:r>
              <a:rPr sz="2600" dirty="0">
                <a:latin typeface="Trebuchet MS"/>
                <a:cs typeface="Trebuchet MS"/>
              </a:rPr>
              <a:t>2FeSO</a:t>
            </a:r>
            <a:r>
              <a:rPr sz="2550" baseline="-21241" dirty="0">
                <a:latin typeface="Trebuchet MS"/>
                <a:cs typeface="Trebuchet MS"/>
              </a:rPr>
              <a:t>4 </a:t>
            </a:r>
            <a:r>
              <a:rPr sz="2600" dirty="0">
                <a:latin typeface="Trebuchet MS"/>
                <a:cs typeface="Trebuchet MS"/>
              </a:rPr>
              <a:t>+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SO</a:t>
            </a:r>
            <a:r>
              <a:rPr sz="2550" spc="7" baseline="-21241" dirty="0">
                <a:latin typeface="Trebuchet MS"/>
                <a:cs typeface="Trebuchet MS"/>
              </a:rPr>
              <a:t>4 </a:t>
            </a:r>
            <a:r>
              <a:rPr sz="2600" dirty="0">
                <a:latin typeface="Trebuchet MS"/>
                <a:cs typeface="Trebuchet MS"/>
              </a:rPr>
              <a:t>+ Cl</a:t>
            </a:r>
            <a:r>
              <a:rPr sz="2550" baseline="-21241" dirty="0">
                <a:latin typeface="Trebuchet MS"/>
                <a:cs typeface="Trebuchet MS"/>
              </a:rPr>
              <a:t>2 </a:t>
            </a:r>
            <a:r>
              <a:rPr sz="2600" dirty="0">
                <a:latin typeface="Arial"/>
                <a:cs typeface="Arial"/>
              </a:rPr>
              <a:t>→ </a:t>
            </a:r>
            <a:r>
              <a:rPr sz="2600" spc="5" dirty="0">
                <a:latin typeface="Trebuchet MS"/>
                <a:cs typeface="Trebuchet MS"/>
              </a:rPr>
              <a:t>Fe</a:t>
            </a:r>
            <a:r>
              <a:rPr sz="2550" spc="7" baseline="-21241" dirty="0">
                <a:latin typeface="Trebuchet MS"/>
                <a:cs typeface="Trebuchet MS"/>
              </a:rPr>
              <a:t>2</a:t>
            </a:r>
            <a:r>
              <a:rPr sz="2600" spc="5" dirty="0">
                <a:latin typeface="Trebuchet MS"/>
                <a:cs typeface="Trebuchet MS"/>
              </a:rPr>
              <a:t>(SO</a:t>
            </a:r>
            <a:r>
              <a:rPr sz="2550" spc="7" baseline="-21241" dirty="0">
                <a:latin typeface="Trebuchet MS"/>
                <a:cs typeface="Trebuchet MS"/>
              </a:rPr>
              <a:t>4</a:t>
            </a:r>
            <a:r>
              <a:rPr sz="2600" spc="5" dirty="0">
                <a:latin typeface="Trebuchet MS"/>
                <a:cs typeface="Trebuchet MS"/>
              </a:rPr>
              <a:t>)</a:t>
            </a:r>
            <a:r>
              <a:rPr sz="2550" spc="7" baseline="-21241" dirty="0">
                <a:latin typeface="Trebuchet MS"/>
                <a:cs typeface="Trebuchet MS"/>
              </a:rPr>
              <a:t>3 </a:t>
            </a:r>
            <a:r>
              <a:rPr sz="2600" dirty="0">
                <a:latin typeface="Trebuchet MS"/>
                <a:cs typeface="Trebuchet MS"/>
              </a:rPr>
              <a:t>+ </a:t>
            </a:r>
            <a:r>
              <a:rPr sz="2600" spc="-5" dirty="0">
                <a:latin typeface="Trebuchet MS"/>
                <a:cs typeface="Trebuchet MS"/>
              </a:rPr>
              <a:t>2HCl  </a:t>
            </a:r>
            <a:r>
              <a:rPr sz="2600" dirty="0">
                <a:latin typeface="Trebuchet MS"/>
                <a:cs typeface="Trebuchet MS"/>
              </a:rPr>
              <a:t>Na</a:t>
            </a:r>
            <a:r>
              <a:rPr sz="2550" baseline="-21241" dirty="0">
                <a:latin typeface="Trebuchet MS"/>
                <a:cs typeface="Trebuchet MS"/>
              </a:rPr>
              <a:t>2</a:t>
            </a:r>
            <a:r>
              <a:rPr sz="2600" dirty="0">
                <a:latin typeface="Trebuchet MS"/>
                <a:cs typeface="Trebuchet MS"/>
              </a:rPr>
              <a:t>SO</a:t>
            </a:r>
            <a:r>
              <a:rPr sz="2550" baseline="-21241" dirty="0">
                <a:latin typeface="Trebuchet MS"/>
                <a:cs typeface="Trebuchet MS"/>
              </a:rPr>
              <a:t>3 </a:t>
            </a:r>
            <a:r>
              <a:rPr sz="2600" dirty="0">
                <a:latin typeface="Trebuchet MS"/>
                <a:cs typeface="Trebuchet MS"/>
              </a:rPr>
              <a:t>+ Cl</a:t>
            </a:r>
            <a:r>
              <a:rPr sz="2550" baseline="-21241" dirty="0">
                <a:latin typeface="Trebuchet MS"/>
                <a:cs typeface="Trebuchet MS"/>
              </a:rPr>
              <a:t>2 </a:t>
            </a:r>
            <a:r>
              <a:rPr sz="2600" dirty="0">
                <a:latin typeface="Trebuchet MS"/>
                <a:cs typeface="Trebuchet MS"/>
              </a:rPr>
              <a:t>+ </a:t>
            </a:r>
            <a:r>
              <a:rPr sz="2600" spc="10" dirty="0">
                <a:latin typeface="Trebuchet MS"/>
                <a:cs typeface="Trebuchet MS"/>
              </a:rPr>
              <a:t>H</a:t>
            </a:r>
            <a:r>
              <a:rPr sz="2550" spc="15" baseline="-21241" dirty="0">
                <a:latin typeface="Trebuchet MS"/>
                <a:cs typeface="Trebuchet MS"/>
              </a:rPr>
              <a:t>2</a:t>
            </a:r>
            <a:r>
              <a:rPr sz="2600" spc="10" dirty="0">
                <a:latin typeface="Trebuchet MS"/>
                <a:cs typeface="Trebuchet MS"/>
              </a:rPr>
              <a:t>O </a:t>
            </a:r>
            <a:r>
              <a:rPr sz="2600" dirty="0">
                <a:latin typeface="Arial"/>
                <a:cs typeface="Arial"/>
              </a:rPr>
              <a:t>→ </a:t>
            </a:r>
            <a:r>
              <a:rPr sz="2600" dirty="0">
                <a:latin typeface="Trebuchet MS"/>
                <a:cs typeface="Trebuchet MS"/>
              </a:rPr>
              <a:t>Na</a:t>
            </a:r>
            <a:r>
              <a:rPr sz="2550" baseline="-21241" dirty="0">
                <a:latin typeface="Trebuchet MS"/>
                <a:cs typeface="Trebuchet MS"/>
              </a:rPr>
              <a:t>2</a:t>
            </a:r>
            <a:r>
              <a:rPr sz="2600" dirty="0">
                <a:latin typeface="Trebuchet MS"/>
                <a:cs typeface="Trebuchet MS"/>
              </a:rPr>
              <a:t>SO</a:t>
            </a:r>
            <a:r>
              <a:rPr sz="2550" baseline="-21241" dirty="0">
                <a:latin typeface="Trebuchet MS"/>
                <a:cs typeface="Trebuchet MS"/>
              </a:rPr>
              <a:t>4 </a:t>
            </a:r>
            <a:r>
              <a:rPr sz="2600" dirty="0">
                <a:latin typeface="Trebuchet MS"/>
                <a:cs typeface="Trebuchet MS"/>
              </a:rPr>
              <a:t>+</a:t>
            </a:r>
            <a:r>
              <a:rPr sz="2600" spc="-185" dirty="0">
                <a:latin typeface="Trebuchet MS"/>
                <a:cs typeface="Trebuchet MS"/>
              </a:rPr>
              <a:t> </a:t>
            </a:r>
            <a:r>
              <a:rPr sz="2600" spc="-5" dirty="0">
                <a:latin typeface="Trebuchet MS"/>
                <a:cs typeface="Trebuchet MS"/>
              </a:rPr>
              <a:t>2HCl</a:t>
            </a:r>
            <a:endParaRPr sz="2600">
              <a:latin typeface="Trebuchet MS"/>
              <a:cs typeface="Trebuchet MS"/>
            </a:endParaRPr>
          </a:p>
          <a:p>
            <a:pPr marL="311785" marR="1664970">
              <a:lnSpc>
                <a:spcPct val="100000"/>
              </a:lnSpc>
              <a:spcBef>
                <a:spcPts val="5"/>
              </a:spcBef>
            </a:pPr>
            <a:r>
              <a:rPr sz="2600" dirty="0">
                <a:latin typeface="Trebuchet MS"/>
                <a:cs typeface="Trebuchet MS"/>
              </a:rPr>
              <a:t>SO</a:t>
            </a:r>
            <a:r>
              <a:rPr sz="2550" baseline="-21241" dirty="0">
                <a:latin typeface="Trebuchet MS"/>
                <a:cs typeface="Trebuchet MS"/>
              </a:rPr>
              <a:t>2 </a:t>
            </a:r>
            <a:r>
              <a:rPr sz="2600" dirty="0">
                <a:latin typeface="Trebuchet MS"/>
                <a:cs typeface="Trebuchet MS"/>
              </a:rPr>
              <a:t>+ </a:t>
            </a:r>
            <a:r>
              <a:rPr sz="2600" spc="5" dirty="0">
                <a:latin typeface="Trebuchet MS"/>
                <a:cs typeface="Trebuchet MS"/>
              </a:rPr>
              <a:t>2H</a:t>
            </a:r>
            <a:r>
              <a:rPr sz="2550" spc="7" baseline="-21241" dirty="0">
                <a:latin typeface="Trebuchet MS"/>
                <a:cs typeface="Trebuchet MS"/>
              </a:rPr>
              <a:t>2</a:t>
            </a:r>
            <a:r>
              <a:rPr sz="2600" spc="5" dirty="0">
                <a:latin typeface="Trebuchet MS"/>
                <a:cs typeface="Trebuchet MS"/>
              </a:rPr>
              <a:t>O </a:t>
            </a:r>
            <a:r>
              <a:rPr sz="2600" dirty="0">
                <a:latin typeface="Trebuchet MS"/>
                <a:cs typeface="Trebuchet MS"/>
              </a:rPr>
              <a:t>+ Cl</a:t>
            </a:r>
            <a:r>
              <a:rPr sz="2550" baseline="-21241" dirty="0">
                <a:latin typeface="Trebuchet MS"/>
                <a:cs typeface="Trebuchet MS"/>
              </a:rPr>
              <a:t>2 </a:t>
            </a:r>
            <a:r>
              <a:rPr sz="2600" dirty="0">
                <a:latin typeface="Arial"/>
                <a:cs typeface="Arial"/>
              </a:rPr>
              <a:t>→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SO</a:t>
            </a:r>
            <a:r>
              <a:rPr sz="2550" spc="7" baseline="-21241" dirty="0">
                <a:latin typeface="Trebuchet MS"/>
                <a:cs typeface="Trebuchet MS"/>
              </a:rPr>
              <a:t>4 </a:t>
            </a:r>
            <a:r>
              <a:rPr sz="2600" dirty="0">
                <a:latin typeface="Trebuchet MS"/>
                <a:cs typeface="Trebuchet MS"/>
              </a:rPr>
              <a:t>+ </a:t>
            </a:r>
            <a:r>
              <a:rPr sz="2600" spc="-5" dirty="0">
                <a:latin typeface="Trebuchet MS"/>
                <a:cs typeface="Trebuchet MS"/>
              </a:rPr>
              <a:t>2HCl  </a:t>
            </a:r>
            <a:r>
              <a:rPr sz="2600" spc="5" dirty="0">
                <a:latin typeface="Trebuchet MS"/>
                <a:cs typeface="Trebuchet MS"/>
              </a:rPr>
              <a:t>I</a:t>
            </a:r>
            <a:r>
              <a:rPr sz="2550" spc="7" baseline="-21241" dirty="0">
                <a:latin typeface="Trebuchet MS"/>
                <a:cs typeface="Trebuchet MS"/>
              </a:rPr>
              <a:t>2 </a:t>
            </a:r>
            <a:r>
              <a:rPr sz="2600" dirty="0">
                <a:latin typeface="Trebuchet MS"/>
                <a:cs typeface="Trebuchet MS"/>
              </a:rPr>
              <a:t>+ </a:t>
            </a:r>
            <a:r>
              <a:rPr sz="2600" spc="5" dirty="0">
                <a:latin typeface="Trebuchet MS"/>
                <a:cs typeface="Trebuchet MS"/>
              </a:rPr>
              <a:t>6H</a:t>
            </a:r>
            <a:r>
              <a:rPr sz="2550" spc="7" baseline="-21241" dirty="0">
                <a:latin typeface="Trebuchet MS"/>
                <a:cs typeface="Trebuchet MS"/>
              </a:rPr>
              <a:t>2</a:t>
            </a:r>
            <a:r>
              <a:rPr sz="2600" spc="5" dirty="0">
                <a:latin typeface="Trebuchet MS"/>
                <a:cs typeface="Trebuchet MS"/>
              </a:rPr>
              <a:t>O </a:t>
            </a:r>
            <a:r>
              <a:rPr sz="2600" dirty="0">
                <a:latin typeface="Trebuchet MS"/>
                <a:cs typeface="Trebuchet MS"/>
              </a:rPr>
              <a:t>+ 5Cl</a:t>
            </a:r>
            <a:r>
              <a:rPr sz="2550" baseline="-21241" dirty="0">
                <a:latin typeface="Trebuchet MS"/>
                <a:cs typeface="Trebuchet MS"/>
              </a:rPr>
              <a:t>2 </a:t>
            </a:r>
            <a:r>
              <a:rPr sz="2600" dirty="0">
                <a:latin typeface="Arial"/>
                <a:cs typeface="Arial"/>
              </a:rPr>
              <a:t>→ </a:t>
            </a:r>
            <a:r>
              <a:rPr sz="2600" dirty="0">
                <a:latin typeface="Trebuchet MS"/>
                <a:cs typeface="Trebuchet MS"/>
              </a:rPr>
              <a:t>2HIO</a:t>
            </a:r>
            <a:r>
              <a:rPr sz="2550" baseline="-21241" dirty="0">
                <a:latin typeface="Trebuchet MS"/>
                <a:cs typeface="Trebuchet MS"/>
              </a:rPr>
              <a:t>3 </a:t>
            </a:r>
            <a:r>
              <a:rPr sz="2600" dirty="0">
                <a:latin typeface="Trebuchet MS"/>
                <a:cs typeface="Trebuchet MS"/>
              </a:rPr>
              <a:t>+</a:t>
            </a:r>
            <a:r>
              <a:rPr sz="2600" spc="-225" dirty="0">
                <a:latin typeface="Trebuchet MS"/>
                <a:cs typeface="Trebuchet MS"/>
              </a:rPr>
              <a:t> </a:t>
            </a:r>
            <a:r>
              <a:rPr sz="2600" spc="-5" dirty="0">
                <a:latin typeface="Trebuchet MS"/>
                <a:cs typeface="Trebuchet MS"/>
              </a:rPr>
              <a:t>10HCl</a:t>
            </a:r>
            <a:endParaRPr sz="2600">
              <a:latin typeface="Trebuchet MS"/>
              <a:cs typeface="Trebuchet MS"/>
            </a:endParaRPr>
          </a:p>
          <a:p>
            <a:pPr marL="311785" marR="64135" indent="-274320">
              <a:lnSpc>
                <a:spcPct val="100000"/>
              </a:lnSpc>
              <a:spcBef>
                <a:spcPts val="625"/>
              </a:spcBef>
              <a:buClr>
                <a:srgbClr val="B03E9A"/>
              </a:buClr>
              <a:buSzPct val="72500"/>
              <a:buFont typeface="Wingdings 2"/>
              <a:buChar char=""/>
              <a:tabLst>
                <a:tab pos="312420" algn="l"/>
              </a:tabLst>
            </a:pPr>
            <a:r>
              <a:rPr sz="2000" spc="-5" dirty="0">
                <a:latin typeface="Trebuchet MS"/>
                <a:cs typeface="Trebuchet MS"/>
              </a:rPr>
              <a:t>Chlorine </a:t>
            </a:r>
            <a:r>
              <a:rPr sz="2000" dirty="0">
                <a:latin typeface="Trebuchet MS"/>
                <a:cs typeface="Trebuchet MS"/>
              </a:rPr>
              <a:t>reacts </a:t>
            </a:r>
            <a:r>
              <a:rPr sz="2000" spc="-5" dirty="0">
                <a:latin typeface="Trebuchet MS"/>
                <a:cs typeface="Trebuchet MS"/>
              </a:rPr>
              <a:t>with hydrocarbons and </a:t>
            </a:r>
            <a:r>
              <a:rPr sz="2000" dirty="0">
                <a:latin typeface="Trebuchet MS"/>
                <a:cs typeface="Trebuchet MS"/>
              </a:rPr>
              <a:t>gives </a:t>
            </a:r>
            <a:r>
              <a:rPr sz="2000" spc="-5" dirty="0">
                <a:latin typeface="Trebuchet MS"/>
                <a:cs typeface="Trebuchet MS"/>
              </a:rPr>
              <a:t>substitution  products with saturated hydrocarbons and </a:t>
            </a:r>
            <a:r>
              <a:rPr sz="2000" dirty="0">
                <a:latin typeface="Trebuchet MS"/>
                <a:cs typeface="Trebuchet MS"/>
              </a:rPr>
              <a:t>addition  </a:t>
            </a:r>
            <a:r>
              <a:rPr sz="2000" spc="-5" dirty="0">
                <a:latin typeface="Trebuchet MS"/>
                <a:cs typeface="Trebuchet MS"/>
              </a:rPr>
              <a:t>products with unsaturated hydrocarbons. </a:t>
            </a:r>
            <a:r>
              <a:rPr sz="2000" dirty="0">
                <a:latin typeface="Trebuchet MS"/>
                <a:cs typeface="Trebuchet MS"/>
              </a:rPr>
              <a:t>For</a:t>
            </a:r>
            <a:r>
              <a:rPr sz="2000" spc="-105" dirty="0">
                <a:latin typeface="Trebuchet MS"/>
                <a:cs typeface="Trebuchet MS"/>
              </a:rPr>
              <a:t> </a:t>
            </a:r>
            <a:r>
              <a:rPr sz="2000" spc="-5" dirty="0">
                <a:latin typeface="Trebuchet MS"/>
                <a:cs typeface="Trebuchet MS"/>
              </a:rPr>
              <a:t>example,</a:t>
            </a:r>
            <a:endParaRPr sz="2000">
              <a:latin typeface="Trebuchet MS"/>
              <a:cs typeface="Trebuchet MS"/>
            </a:endParaRPr>
          </a:p>
        </p:txBody>
      </p:sp>
      <p:sp>
        <p:nvSpPr>
          <p:cNvPr id="3" name="object 3"/>
          <p:cNvSpPr/>
          <p:nvPr/>
        </p:nvSpPr>
        <p:spPr>
          <a:xfrm>
            <a:off x="1608221" y="3886200"/>
            <a:ext cx="5454315" cy="194678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1041577" cy="3573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12850"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4" name="object 4"/>
          <p:cNvSpPr/>
          <p:nvPr/>
        </p:nvSpPr>
        <p:spPr>
          <a:xfrm>
            <a:off x="538302" y="1006221"/>
            <a:ext cx="257175" cy="351790"/>
          </a:xfrm>
          <a:custGeom>
            <a:avLst/>
            <a:gdLst/>
            <a:ahLst/>
            <a:cxnLst/>
            <a:rect l="l" t="t" r="r" b="b"/>
            <a:pathLst>
              <a:path w="257175" h="351790">
                <a:moveTo>
                  <a:pt x="0" y="0"/>
                </a:moveTo>
                <a:lnTo>
                  <a:pt x="61328" y="0"/>
                </a:lnTo>
                <a:lnTo>
                  <a:pt x="61328" y="234187"/>
                </a:lnTo>
                <a:lnTo>
                  <a:pt x="62390" y="247451"/>
                </a:lnTo>
                <a:lnTo>
                  <a:pt x="87605" y="287174"/>
                </a:lnTo>
                <a:lnTo>
                  <a:pt x="125018" y="296925"/>
                </a:lnTo>
                <a:lnTo>
                  <a:pt x="140728" y="295856"/>
                </a:lnTo>
                <a:lnTo>
                  <a:pt x="176809" y="279907"/>
                </a:lnTo>
                <a:lnTo>
                  <a:pt x="195325" y="233044"/>
                </a:lnTo>
                <a:lnTo>
                  <a:pt x="195325" y="0"/>
                </a:lnTo>
                <a:lnTo>
                  <a:pt x="256654" y="0"/>
                </a:lnTo>
                <a:lnTo>
                  <a:pt x="256654" y="237743"/>
                </a:lnTo>
                <a:lnTo>
                  <a:pt x="254420" y="262963"/>
                </a:lnTo>
                <a:lnTo>
                  <a:pt x="236551" y="304734"/>
                </a:lnTo>
                <a:lnTo>
                  <a:pt x="201550" y="334478"/>
                </a:lnTo>
                <a:lnTo>
                  <a:pt x="153840" y="349527"/>
                </a:lnTo>
                <a:lnTo>
                  <a:pt x="125501" y="351408"/>
                </a:lnTo>
                <a:lnTo>
                  <a:pt x="97140" y="349573"/>
                </a:lnTo>
                <a:lnTo>
                  <a:pt x="50729" y="334853"/>
                </a:lnTo>
                <a:lnTo>
                  <a:pt x="18382" y="305605"/>
                </a:lnTo>
                <a:lnTo>
                  <a:pt x="2042" y="263401"/>
                </a:lnTo>
                <a:lnTo>
                  <a:pt x="0" y="237489"/>
                </a:lnTo>
                <a:lnTo>
                  <a:pt x="0"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370711"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6" name="object 6"/>
          <p:cNvSpPr/>
          <p:nvPr/>
        </p:nvSpPr>
        <p:spPr>
          <a:xfrm>
            <a:off x="849452" y="1000252"/>
            <a:ext cx="209550" cy="357505"/>
          </a:xfrm>
          <a:custGeom>
            <a:avLst/>
            <a:gdLst/>
            <a:ahLst/>
            <a:cxnLst/>
            <a:rect l="l" t="t" r="r" b="b"/>
            <a:pathLst>
              <a:path w="209550" h="357505">
                <a:moveTo>
                  <a:pt x="105448" y="0"/>
                </a:moveTo>
                <a:lnTo>
                  <a:pt x="133413" y="1404"/>
                </a:lnTo>
                <a:lnTo>
                  <a:pt x="157399" y="5619"/>
                </a:lnTo>
                <a:lnTo>
                  <a:pt x="177405" y="12644"/>
                </a:lnTo>
                <a:lnTo>
                  <a:pt x="193433" y="22478"/>
                </a:lnTo>
                <a:lnTo>
                  <a:pt x="174790" y="75311"/>
                </a:lnTo>
                <a:lnTo>
                  <a:pt x="158414" y="65216"/>
                </a:lnTo>
                <a:lnTo>
                  <a:pt x="141593" y="57991"/>
                </a:lnTo>
                <a:lnTo>
                  <a:pt x="124328" y="53647"/>
                </a:lnTo>
                <a:lnTo>
                  <a:pt x="106616" y="52197"/>
                </a:lnTo>
                <a:lnTo>
                  <a:pt x="96601" y="52889"/>
                </a:lnTo>
                <a:lnTo>
                  <a:pt x="64955" y="76263"/>
                </a:lnTo>
                <a:lnTo>
                  <a:pt x="62039" y="92583"/>
                </a:lnTo>
                <a:lnTo>
                  <a:pt x="66152" y="107584"/>
                </a:lnTo>
                <a:lnTo>
                  <a:pt x="78490" y="122872"/>
                </a:lnTo>
                <a:lnTo>
                  <a:pt x="99056" y="138445"/>
                </a:lnTo>
                <a:lnTo>
                  <a:pt x="127850" y="154305"/>
                </a:lnTo>
                <a:lnTo>
                  <a:pt x="143978" y="162615"/>
                </a:lnTo>
                <a:lnTo>
                  <a:pt x="157691" y="170592"/>
                </a:lnTo>
                <a:lnTo>
                  <a:pt x="191369" y="201041"/>
                </a:lnTo>
                <a:lnTo>
                  <a:pt x="207230" y="238934"/>
                </a:lnTo>
                <a:lnTo>
                  <a:pt x="209232" y="261238"/>
                </a:lnTo>
                <a:lnTo>
                  <a:pt x="207161" y="281267"/>
                </a:lnTo>
                <a:lnTo>
                  <a:pt x="190592" y="315799"/>
                </a:lnTo>
                <a:lnTo>
                  <a:pt x="158117" y="342161"/>
                </a:lnTo>
                <a:lnTo>
                  <a:pt x="113706" y="355687"/>
                </a:lnTo>
                <a:lnTo>
                  <a:pt x="87274" y="357377"/>
                </a:lnTo>
                <a:lnTo>
                  <a:pt x="63688" y="355828"/>
                </a:lnTo>
                <a:lnTo>
                  <a:pt x="41279" y="351170"/>
                </a:lnTo>
                <a:lnTo>
                  <a:pt x="20049" y="343394"/>
                </a:lnTo>
                <a:lnTo>
                  <a:pt x="0" y="332486"/>
                </a:lnTo>
                <a:lnTo>
                  <a:pt x="22644" y="277495"/>
                </a:lnTo>
                <a:lnTo>
                  <a:pt x="40734" y="288643"/>
                </a:lnTo>
                <a:lnTo>
                  <a:pt x="58677" y="296576"/>
                </a:lnTo>
                <a:lnTo>
                  <a:pt x="76472" y="301319"/>
                </a:lnTo>
                <a:lnTo>
                  <a:pt x="94119" y="302895"/>
                </a:lnTo>
                <a:lnTo>
                  <a:pt x="117755" y="300537"/>
                </a:lnTo>
                <a:lnTo>
                  <a:pt x="134639" y="293465"/>
                </a:lnTo>
                <a:lnTo>
                  <a:pt x="144768" y="281678"/>
                </a:lnTo>
                <a:lnTo>
                  <a:pt x="148145" y="265175"/>
                </a:lnTo>
                <a:lnTo>
                  <a:pt x="147348" y="256434"/>
                </a:lnTo>
                <a:lnTo>
                  <a:pt x="127347" y="223206"/>
                </a:lnTo>
                <a:lnTo>
                  <a:pt x="82918" y="195452"/>
                </a:lnTo>
                <a:lnTo>
                  <a:pt x="64663" y="185975"/>
                </a:lnTo>
                <a:lnTo>
                  <a:pt x="49653" y="177355"/>
                </a:lnTo>
                <a:lnTo>
                  <a:pt x="17160" y="148637"/>
                </a:lnTo>
                <a:lnTo>
                  <a:pt x="1175" y="103489"/>
                </a:lnTo>
                <a:lnTo>
                  <a:pt x="711" y="92963"/>
                </a:lnTo>
                <a:lnTo>
                  <a:pt x="2545" y="73796"/>
                </a:lnTo>
                <a:lnTo>
                  <a:pt x="30073" y="26415"/>
                </a:lnTo>
                <a:lnTo>
                  <a:pt x="63603" y="6635"/>
                </a:lnTo>
                <a:lnTo>
                  <a:pt x="83485" y="1662"/>
                </a:lnTo>
                <a:lnTo>
                  <a:pt x="105448" y="0"/>
                </a:lnTo>
                <a:close/>
              </a:path>
            </a:pathLst>
          </a:custGeom>
          <a:ln w="3175">
            <a:solidFill>
              <a:srgbClr val="58134A"/>
            </a:solidFill>
          </a:ln>
        </p:spPr>
        <p:txBody>
          <a:bodyPr wrap="square" lIns="0" tIns="0" rIns="0" bIns="0" rtlCol="0"/>
          <a:lstStyle/>
          <a:p>
            <a:endParaRPr/>
          </a:p>
        </p:txBody>
      </p:sp>
      <p:sp>
        <p:nvSpPr>
          <p:cNvPr id="7" name="object 7"/>
          <p:cNvSpPr txBox="1"/>
          <p:nvPr/>
        </p:nvSpPr>
        <p:spPr>
          <a:xfrm>
            <a:off x="510540" y="1556740"/>
            <a:ext cx="6991350" cy="4686935"/>
          </a:xfrm>
          <a:prstGeom prst="rect">
            <a:avLst/>
          </a:prstGeom>
        </p:spPr>
        <p:txBody>
          <a:bodyPr vert="horz" wrap="square" lIns="0" tIns="48895" rIns="0" bIns="0" rtlCol="0">
            <a:spAutoFit/>
          </a:bodyPr>
          <a:lstStyle/>
          <a:p>
            <a:pPr marL="312420" indent="-274320" algn="just">
              <a:lnSpc>
                <a:spcPct val="100000"/>
              </a:lnSpc>
              <a:spcBef>
                <a:spcPts val="385"/>
              </a:spcBef>
              <a:buClr>
                <a:srgbClr val="B03E9A"/>
              </a:buClr>
              <a:buSzPct val="73076"/>
              <a:buFont typeface="Wingdings 2"/>
              <a:buChar char=""/>
              <a:tabLst>
                <a:tab pos="312420" algn="l"/>
              </a:tabLst>
            </a:pPr>
            <a:r>
              <a:rPr sz="2600" spc="-5" dirty="0">
                <a:latin typeface="Trebuchet MS"/>
                <a:cs typeface="Trebuchet MS"/>
              </a:rPr>
              <a:t>It is</a:t>
            </a:r>
            <a:r>
              <a:rPr sz="2600" spc="-10" dirty="0">
                <a:latin typeface="Trebuchet MS"/>
                <a:cs typeface="Trebuchet MS"/>
              </a:rPr>
              <a:t> </a:t>
            </a:r>
            <a:r>
              <a:rPr sz="2600" spc="-5" dirty="0">
                <a:latin typeface="Trebuchet MS"/>
                <a:cs typeface="Trebuchet MS"/>
              </a:rPr>
              <a:t>used</a:t>
            </a:r>
            <a:endParaRPr sz="2600">
              <a:latin typeface="Trebuchet MS"/>
              <a:cs typeface="Trebuchet MS"/>
            </a:endParaRPr>
          </a:p>
          <a:p>
            <a:pPr marL="311785" marR="111125" indent="-274320" algn="just">
              <a:lnSpc>
                <a:spcPts val="2810"/>
              </a:lnSpc>
              <a:spcBef>
                <a:spcPts val="640"/>
              </a:spcBef>
              <a:buClr>
                <a:srgbClr val="B03E9A"/>
              </a:buClr>
              <a:buSzPct val="73076"/>
              <a:buFont typeface="Wingdings 2"/>
              <a:buChar char=""/>
              <a:tabLst>
                <a:tab pos="312420" algn="l"/>
              </a:tabLst>
            </a:pPr>
            <a:r>
              <a:rPr sz="2600" dirty="0">
                <a:latin typeface="Trebuchet MS"/>
                <a:cs typeface="Trebuchet MS"/>
              </a:rPr>
              <a:t>(i) </a:t>
            </a:r>
            <a:r>
              <a:rPr sz="2600" spc="-5" dirty="0">
                <a:latin typeface="Trebuchet MS"/>
                <a:cs typeface="Trebuchet MS"/>
              </a:rPr>
              <a:t>for bleaching woodpulp (required for the  manufacture </a:t>
            </a:r>
            <a:r>
              <a:rPr sz="2600" dirty="0">
                <a:latin typeface="Trebuchet MS"/>
                <a:cs typeface="Trebuchet MS"/>
              </a:rPr>
              <a:t>of </a:t>
            </a:r>
            <a:r>
              <a:rPr sz="2600" spc="-5" dirty="0">
                <a:latin typeface="Trebuchet MS"/>
                <a:cs typeface="Trebuchet MS"/>
              </a:rPr>
              <a:t>paper and </a:t>
            </a:r>
            <a:r>
              <a:rPr sz="2600" dirty="0">
                <a:latin typeface="Trebuchet MS"/>
                <a:cs typeface="Trebuchet MS"/>
              </a:rPr>
              <a:t>rayon), </a:t>
            </a:r>
            <a:r>
              <a:rPr sz="2600" spc="-5" dirty="0">
                <a:latin typeface="Trebuchet MS"/>
                <a:cs typeface="Trebuchet MS"/>
              </a:rPr>
              <a:t>bleaching  cotton and</a:t>
            </a:r>
            <a:r>
              <a:rPr sz="2600" spc="5" dirty="0">
                <a:latin typeface="Trebuchet MS"/>
                <a:cs typeface="Trebuchet MS"/>
              </a:rPr>
              <a:t> </a:t>
            </a:r>
            <a:r>
              <a:rPr sz="2600" spc="-5" dirty="0">
                <a:latin typeface="Trebuchet MS"/>
                <a:cs typeface="Trebuchet MS"/>
              </a:rPr>
              <a:t>textiles,</a:t>
            </a:r>
            <a:endParaRPr sz="2600">
              <a:latin typeface="Trebuchet MS"/>
              <a:cs typeface="Trebuchet MS"/>
            </a:endParaRPr>
          </a:p>
          <a:p>
            <a:pPr marL="412750" indent="-375285" algn="just">
              <a:lnSpc>
                <a:spcPts val="2965"/>
              </a:lnSpc>
              <a:spcBef>
                <a:spcPts val="245"/>
              </a:spcBef>
              <a:buClr>
                <a:srgbClr val="B03E9A"/>
              </a:buClr>
              <a:buSzPct val="73076"/>
              <a:buFont typeface="Wingdings 2"/>
              <a:buChar char=""/>
              <a:tabLst>
                <a:tab pos="413384" algn="l"/>
              </a:tabLst>
            </a:pPr>
            <a:r>
              <a:rPr sz="2600" spc="-5" dirty="0">
                <a:latin typeface="Trebuchet MS"/>
                <a:cs typeface="Trebuchet MS"/>
              </a:rPr>
              <a:t>(ii) in </a:t>
            </a:r>
            <a:r>
              <a:rPr sz="2600" dirty="0">
                <a:latin typeface="Trebuchet MS"/>
                <a:cs typeface="Trebuchet MS"/>
              </a:rPr>
              <a:t>the </a:t>
            </a:r>
            <a:r>
              <a:rPr sz="2600" spc="-5" dirty="0">
                <a:latin typeface="Trebuchet MS"/>
                <a:cs typeface="Trebuchet MS"/>
              </a:rPr>
              <a:t>extraction </a:t>
            </a:r>
            <a:r>
              <a:rPr sz="2600" dirty="0">
                <a:latin typeface="Trebuchet MS"/>
                <a:cs typeface="Trebuchet MS"/>
              </a:rPr>
              <a:t>of gold and</a:t>
            </a:r>
            <a:r>
              <a:rPr sz="2600" spc="-65" dirty="0">
                <a:latin typeface="Trebuchet MS"/>
                <a:cs typeface="Trebuchet MS"/>
              </a:rPr>
              <a:t> </a:t>
            </a:r>
            <a:r>
              <a:rPr sz="2600" dirty="0">
                <a:latin typeface="Trebuchet MS"/>
                <a:cs typeface="Trebuchet MS"/>
              </a:rPr>
              <a:t>platinum</a:t>
            </a:r>
            <a:endParaRPr sz="2600">
              <a:latin typeface="Trebuchet MS"/>
              <a:cs typeface="Trebuchet MS"/>
            </a:endParaRPr>
          </a:p>
          <a:p>
            <a:pPr marL="311785" marR="30480">
              <a:lnSpc>
                <a:spcPts val="2810"/>
              </a:lnSpc>
              <a:spcBef>
                <a:spcPts val="195"/>
              </a:spcBef>
            </a:pPr>
            <a:r>
              <a:rPr sz="2600" spc="-5" dirty="0">
                <a:latin typeface="Trebuchet MS"/>
                <a:cs typeface="Trebuchet MS"/>
              </a:rPr>
              <a:t>(iii) in the </a:t>
            </a:r>
            <a:r>
              <a:rPr sz="2600" dirty="0">
                <a:latin typeface="Trebuchet MS"/>
                <a:cs typeface="Trebuchet MS"/>
              </a:rPr>
              <a:t>manufacture of </a:t>
            </a:r>
            <a:r>
              <a:rPr sz="2600" spc="-5" dirty="0">
                <a:latin typeface="Trebuchet MS"/>
                <a:cs typeface="Trebuchet MS"/>
              </a:rPr>
              <a:t>dyes, drugs </a:t>
            </a:r>
            <a:r>
              <a:rPr sz="2600" dirty="0">
                <a:latin typeface="Trebuchet MS"/>
                <a:cs typeface="Trebuchet MS"/>
              </a:rPr>
              <a:t>and  organic </a:t>
            </a:r>
            <a:r>
              <a:rPr sz="2600" spc="-5" dirty="0">
                <a:latin typeface="Trebuchet MS"/>
                <a:cs typeface="Trebuchet MS"/>
              </a:rPr>
              <a:t>compounds </a:t>
            </a:r>
            <a:r>
              <a:rPr sz="2600" dirty="0">
                <a:latin typeface="Trebuchet MS"/>
                <a:cs typeface="Trebuchet MS"/>
              </a:rPr>
              <a:t>such </a:t>
            </a:r>
            <a:r>
              <a:rPr sz="2600" spc="-5" dirty="0">
                <a:latin typeface="Trebuchet MS"/>
                <a:cs typeface="Trebuchet MS"/>
              </a:rPr>
              <a:t>as </a:t>
            </a:r>
            <a:r>
              <a:rPr sz="2600" spc="5" dirty="0">
                <a:latin typeface="Trebuchet MS"/>
                <a:cs typeface="Trebuchet MS"/>
              </a:rPr>
              <a:t>CCl</a:t>
            </a:r>
            <a:r>
              <a:rPr sz="2550" spc="7" baseline="-21241" dirty="0">
                <a:latin typeface="Trebuchet MS"/>
                <a:cs typeface="Trebuchet MS"/>
              </a:rPr>
              <a:t>4</a:t>
            </a:r>
            <a:r>
              <a:rPr sz="2600" spc="5" dirty="0">
                <a:latin typeface="Trebuchet MS"/>
                <a:cs typeface="Trebuchet MS"/>
              </a:rPr>
              <a:t>, </a:t>
            </a:r>
            <a:r>
              <a:rPr sz="2600" dirty="0">
                <a:latin typeface="Trebuchet MS"/>
                <a:cs typeface="Trebuchet MS"/>
              </a:rPr>
              <a:t>CHCl</a:t>
            </a:r>
            <a:r>
              <a:rPr sz="2550" baseline="-21241" dirty="0">
                <a:latin typeface="Trebuchet MS"/>
                <a:cs typeface="Trebuchet MS"/>
              </a:rPr>
              <a:t>3</a:t>
            </a:r>
            <a:r>
              <a:rPr sz="2600" dirty="0">
                <a:latin typeface="Trebuchet MS"/>
                <a:cs typeface="Trebuchet MS"/>
              </a:rPr>
              <a:t>, </a:t>
            </a:r>
            <a:r>
              <a:rPr sz="2600" spc="-110" dirty="0">
                <a:latin typeface="Trebuchet MS"/>
                <a:cs typeface="Trebuchet MS"/>
              </a:rPr>
              <a:t>DDT,  </a:t>
            </a:r>
            <a:r>
              <a:rPr sz="2600" spc="-5" dirty="0">
                <a:latin typeface="Trebuchet MS"/>
                <a:cs typeface="Trebuchet MS"/>
              </a:rPr>
              <a:t>refrigerants,</a:t>
            </a:r>
            <a:r>
              <a:rPr sz="2600" spc="-30" dirty="0">
                <a:latin typeface="Trebuchet MS"/>
                <a:cs typeface="Trebuchet MS"/>
              </a:rPr>
              <a:t> </a:t>
            </a:r>
            <a:r>
              <a:rPr sz="2600" spc="-5" dirty="0">
                <a:latin typeface="Trebuchet MS"/>
                <a:cs typeface="Trebuchet MS"/>
              </a:rPr>
              <a:t>etc.</a:t>
            </a:r>
            <a:endParaRPr sz="2600">
              <a:latin typeface="Trebuchet MS"/>
              <a:cs typeface="Trebuchet MS"/>
            </a:endParaRPr>
          </a:p>
          <a:p>
            <a:pPr marL="412750" indent="-375285">
              <a:lnSpc>
                <a:spcPct val="100000"/>
              </a:lnSpc>
              <a:spcBef>
                <a:spcPts val="244"/>
              </a:spcBef>
              <a:buClr>
                <a:srgbClr val="B03E9A"/>
              </a:buClr>
              <a:buSzPct val="73076"/>
              <a:buFont typeface="Wingdings 2"/>
              <a:buChar char=""/>
              <a:tabLst>
                <a:tab pos="412750" algn="l"/>
                <a:tab pos="413384" algn="l"/>
              </a:tabLst>
            </a:pPr>
            <a:r>
              <a:rPr sz="2600" spc="-5" dirty="0">
                <a:latin typeface="Trebuchet MS"/>
                <a:cs typeface="Trebuchet MS"/>
              </a:rPr>
              <a:t>(iv) </a:t>
            </a:r>
            <a:r>
              <a:rPr sz="2600" dirty="0">
                <a:latin typeface="Trebuchet MS"/>
                <a:cs typeface="Trebuchet MS"/>
              </a:rPr>
              <a:t>in </a:t>
            </a:r>
            <a:r>
              <a:rPr sz="2600" spc="-5" dirty="0">
                <a:latin typeface="Trebuchet MS"/>
                <a:cs typeface="Trebuchet MS"/>
              </a:rPr>
              <a:t>sterilising drinking water</a:t>
            </a:r>
            <a:r>
              <a:rPr sz="2600" spc="-85" dirty="0">
                <a:latin typeface="Trebuchet MS"/>
                <a:cs typeface="Trebuchet MS"/>
              </a:rPr>
              <a:t> </a:t>
            </a:r>
            <a:r>
              <a:rPr sz="2600" spc="-5" dirty="0">
                <a:latin typeface="Trebuchet MS"/>
                <a:cs typeface="Trebuchet MS"/>
              </a:rPr>
              <a:t>and</a:t>
            </a:r>
            <a:endParaRPr sz="2600">
              <a:latin typeface="Trebuchet MS"/>
              <a:cs typeface="Trebuchet MS"/>
            </a:endParaRPr>
          </a:p>
          <a:p>
            <a:pPr marL="311785" marR="446405" indent="-274320">
              <a:lnSpc>
                <a:spcPts val="2810"/>
              </a:lnSpc>
              <a:spcBef>
                <a:spcPts val="640"/>
              </a:spcBef>
              <a:buClr>
                <a:srgbClr val="B03E9A"/>
              </a:buClr>
              <a:buSzPct val="73076"/>
              <a:buFont typeface="Wingdings 2"/>
              <a:buChar char=""/>
              <a:tabLst>
                <a:tab pos="312420" algn="l"/>
              </a:tabLst>
            </a:pPr>
            <a:r>
              <a:rPr sz="2600" spc="-5" dirty="0">
                <a:latin typeface="Trebuchet MS"/>
                <a:cs typeface="Trebuchet MS"/>
              </a:rPr>
              <a:t>(v) preparation </a:t>
            </a:r>
            <a:r>
              <a:rPr sz="2600" dirty="0">
                <a:latin typeface="Trebuchet MS"/>
                <a:cs typeface="Trebuchet MS"/>
              </a:rPr>
              <a:t>of </a:t>
            </a:r>
            <a:r>
              <a:rPr sz="2600" spc="-5" dirty="0">
                <a:latin typeface="Trebuchet MS"/>
                <a:cs typeface="Trebuchet MS"/>
              </a:rPr>
              <a:t>poisonous </a:t>
            </a:r>
            <a:r>
              <a:rPr sz="2600" dirty="0">
                <a:latin typeface="Trebuchet MS"/>
                <a:cs typeface="Trebuchet MS"/>
              </a:rPr>
              <a:t>gases such </a:t>
            </a:r>
            <a:r>
              <a:rPr sz="2600" spc="-5" dirty="0">
                <a:latin typeface="Trebuchet MS"/>
                <a:cs typeface="Trebuchet MS"/>
              </a:rPr>
              <a:t>as  phosgene </a:t>
            </a:r>
            <a:r>
              <a:rPr sz="2600" dirty="0">
                <a:latin typeface="Trebuchet MS"/>
                <a:cs typeface="Trebuchet MS"/>
              </a:rPr>
              <a:t>(COCl</a:t>
            </a:r>
            <a:r>
              <a:rPr sz="2550" baseline="-21241" dirty="0">
                <a:latin typeface="Trebuchet MS"/>
                <a:cs typeface="Trebuchet MS"/>
              </a:rPr>
              <a:t>2</a:t>
            </a:r>
            <a:r>
              <a:rPr sz="2600" dirty="0">
                <a:latin typeface="Trebuchet MS"/>
                <a:cs typeface="Trebuchet MS"/>
              </a:rPr>
              <a:t>), </a:t>
            </a:r>
            <a:r>
              <a:rPr sz="2600" spc="-10" dirty="0">
                <a:latin typeface="Trebuchet MS"/>
                <a:cs typeface="Trebuchet MS"/>
              </a:rPr>
              <a:t>tear </a:t>
            </a:r>
            <a:r>
              <a:rPr sz="2600" dirty="0">
                <a:latin typeface="Trebuchet MS"/>
                <a:cs typeface="Trebuchet MS"/>
              </a:rPr>
              <a:t>gas (CCl</a:t>
            </a:r>
            <a:r>
              <a:rPr sz="2550" baseline="-21241" dirty="0">
                <a:latin typeface="Trebuchet MS"/>
                <a:cs typeface="Trebuchet MS"/>
              </a:rPr>
              <a:t>3</a:t>
            </a:r>
            <a:r>
              <a:rPr sz="2600" dirty="0">
                <a:latin typeface="Trebuchet MS"/>
                <a:cs typeface="Trebuchet MS"/>
              </a:rPr>
              <a:t>NO</a:t>
            </a:r>
            <a:r>
              <a:rPr sz="2550" baseline="-21241" dirty="0">
                <a:latin typeface="Trebuchet MS"/>
                <a:cs typeface="Trebuchet MS"/>
              </a:rPr>
              <a:t>2</a:t>
            </a:r>
            <a:r>
              <a:rPr sz="2600" dirty="0">
                <a:latin typeface="Trebuchet MS"/>
                <a:cs typeface="Trebuchet MS"/>
              </a:rPr>
              <a:t>),  </a:t>
            </a:r>
            <a:r>
              <a:rPr sz="2600" spc="-5" dirty="0">
                <a:latin typeface="Trebuchet MS"/>
                <a:cs typeface="Trebuchet MS"/>
              </a:rPr>
              <a:t>mustard </a:t>
            </a:r>
            <a:r>
              <a:rPr sz="2600" dirty="0">
                <a:latin typeface="Trebuchet MS"/>
                <a:cs typeface="Trebuchet MS"/>
              </a:rPr>
              <a:t>gas</a:t>
            </a:r>
            <a:r>
              <a:rPr sz="2600" spc="-40" dirty="0">
                <a:latin typeface="Trebuchet MS"/>
                <a:cs typeface="Trebuchet MS"/>
              </a:rPr>
              <a:t> </a:t>
            </a:r>
            <a:r>
              <a:rPr sz="2600" dirty="0">
                <a:latin typeface="Trebuchet MS"/>
                <a:cs typeface="Trebuchet MS"/>
              </a:rPr>
              <a:t>(ClCH</a:t>
            </a:r>
            <a:r>
              <a:rPr sz="2550" baseline="-21241" dirty="0">
                <a:latin typeface="Trebuchet MS"/>
                <a:cs typeface="Trebuchet MS"/>
              </a:rPr>
              <a:t>2</a:t>
            </a:r>
            <a:r>
              <a:rPr sz="2600" dirty="0">
                <a:latin typeface="Trebuchet MS"/>
                <a:cs typeface="Trebuchet MS"/>
              </a:rPr>
              <a:t>CH</a:t>
            </a:r>
            <a:r>
              <a:rPr sz="2550" baseline="-21241" dirty="0">
                <a:latin typeface="Trebuchet MS"/>
                <a:cs typeface="Trebuchet MS"/>
              </a:rPr>
              <a:t>2</a:t>
            </a:r>
            <a:r>
              <a:rPr sz="2600" dirty="0">
                <a:latin typeface="Trebuchet MS"/>
                <a:cs typeface="Trebuchet MS"/>
              </a:rPr>
              <a:t>SCH</a:t>
            </a:r>
            <a:r>
              <a:rPr sz="2550" baseline="-21241" dirty="0">
                <a:latin typeface="Trebuchet MS"/>
                <a:cs typeface="Trebuchet MS"/>
              </a:rPr>
              <a:t>2</a:t>
            </a:r>
            <a:r>
              <a:rPr sz="2600" dirty="0">
                <a:latin typeface="Trebuchet MS"/>
                <a:cs typeface="Trebuchet MS"/>
              </a:rPr>
              <a:t>CH</a:t>
            </a:r>
            <a:r>
              <a:rPr sz="2550" baseline="-21241" dirty="0">
                <a:latin typeface="Trebuchet MS"/>
                <a:cs typeface="Trebuchet MS"/>
              </a:rPr>
              <a:t>2</a:t>
            </a:r>
            <a:r>
              <a:rPr sz="2600" dirty="0">
                <a:latin typeface="Trebuchet MS"/>
                <a:cs typeface="Trebuchet MS"/>
              </a:rPr>
              <a:t>Cl).</a:t>
            </a:r>
            <a:endParaRPr sz="2600">
              <a:latin typeface="Trebuchet MS"/>
              <a:cs typeface="Trebuchet M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843838" cy="3573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64666" y="1006221"/>
            <a:ext cx="217804" cy="346075"/>
          </a:xfrm>
          <a:custGeom>
            <a:avLst/>
            <a:gdLst/>
            <a:ahLst/>
            <a:cxnLst/>
            <a:rect l="l" t="t" r="r" b="b"/>
            <a:pathLst>
              <a:path w="217805" h="346075">
                <a:moveTo>
                  <a:pt x="0" y="0"/>
                </a:moveTo>
                <a:lnTo>
                  <a:pt x="61328" y="0"/>
                </a:lnTo>
                <a:lnTo>
                  <a:pt x="61328" y="291083"/>
                </a:lnTo>
                <a:lnTo>
                  <a:pt x="217474" y="291083"/>
                </a:lnTo>
                <a:lnTo>
                  <a:pt x="217474" y="345566"/>
                </a:lnTo>
                <a:lnTo>
                  <a:pt x="0" y="345566"/>
                </a:lnTo>
                <a:lnTo>
                  <a:pt x="0" y="0"/>
                </a:lnTo>
                <a:close/>
              </a:path>
            </a:pathLst>
          </a:custGeom>
          <a:ln w="3175">
            <a:solidFill>
              <a:srgbClr val="58134A"/>
            </a:solidFill>
          </a:ln>
        </p:spPr>
        <p:txBody>
          <a:bodyPr wrap="square" lIns="0" tIns="0" rIns="0" bIns="0" rtlCol="0"/>
          <a:lstStyle/>
          <a:p>
            <a:endParaRPr/>
          </a:p>
        </p:txBody>
      </p:sp>
      <p:sp>
        <p:nvSpPr>
          <p:cNvPr id="4" name="object 4"/>
          <p:cNvSpPr/>
          <p:nvPr/>
        </p:nvSpPr>
        <p:spPr>
          <a:xfrm>
            <a:off x="538302" y="1006221"/>
            <a:ext cx="259715" cy="346075"/>
          </a:xfrm>
          <a:custGeom>
            <a:avLst/>
            <a:gdLst/>
            <a:ahLst/>
            <a:cxnLst/>
            <a:rect l="l" t="t" r="r" b="b"/>
            <a:pathLst>
              <a:path w="259715" h="346075">
                <a:moveTo>
                  <a:pt x="0" y="0"/>
                </a:moveTo>
                <a:lnTo>
                  <a:pt x="61328" y="0"/>
                </a:lnTo>
                <a:lnTo>
                  <a:pt x="61328" y="135381"/>
                </a:lnTo>
                <a:lnTo>
                  <a:pt x="198856" y="135381"/>
                </a:lnTo>
                <a:lnTo>
                  <a:pt x="198856" y="0"/>
                </a:lnTo>
                <a:lnTo>
                  <a:pt x="259486" y="0"/>
                </a:lnTo>
                <a:lnTo>
                  <a:pt x="259486" y="345566"/>
                </a:lnTo>
                <a:lnTo>
                  <a:pt x="198856" y="345566"/>
                </a:lnTo>
                <a:lnTo>
                  <a:pt x="198856" y="189864"/>
                </a:lnTo>
                <a:lnTo>
                  <a:pt x="61328" y="189864"/>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5" name="object 5"/>
          <p:cNvSpPr/>
          <p:nvPr/>
        </p:nvSpPr>
        <p:spPr>
          <a:xfrm>
            <a:off x="852500" y="1000252"/>
            <a:ext cx="262890" cy="357505"/>
          </a:xfrm>
          <a:custGeom>
            <a:avLst/>
            <a:gdLst/>
            <a:ahLst/>
            <a:cxnLst/>
            <a:rect l="l" t="t" r="r" b="b"/>
            <a:pathLst>
              <a:path w="262890" h="357505">
                <a:moveTo>
                  <a:pt x="158280" y="0"/>
                </a:moveTo>
                <a:lnTo>
                  <a:pt x="186517" y="1524"/>
                </a:lnTo>
                <a:lnTo>
                  <a:pt x="211774" y="6096"/>
                </a:lnTo>
                <a:lnTo>
                  <a:pt x="234052" y="13716"/>
                </a:lnTo>
                <a:lnTo>
                  <a:pt x="253352" y="24384"/>
                </a:lnTo>
                <a:lnTo>
                  <a:pt x="228104" y="75057"/>
                </a:lnTo>
                <a:lnTo>
                  <a:pt x="216281" y="66075"/>
                </a:lnTo>
                <a:lnTo>
                  <a:pt x="201331" y="59689"/>
                </a:lnTo>
                <a:lnTo>
                  <a:pt x="183254" y="55876"/>
                </a:lnTo>
                <a:lnTo>
                  <a:pt x="162051" y="54610"/>
                </a:lnTo>
                <a:lnTo>
                  <a:pt x="141442" y="56872"/>
                </a:lnTo>
                <a:lnTo>
                  <a:pt x="106061" y="74969"/>
                </a:lnTo>
                <a:lnTo>
                  <a:pt x="79212" y="110095"/>
                </a:lnTo>
                <a:lnTo>
                  <a:pt x="65414" y="155866"/>
                </a:lnTo>
                <a:lnTo>
                  <a:pt x="63690" y="182372"/>
                </a:lnTo>
                <a:lnTo>
                  <a:pt x="65290" y="208661"/>
                </a:lnTo>
                <a:lnTo>
                  <a:pt x="78086" y="252666"/>
                </a:lnTo>
                <a:lnTo>
                  <a:pt x="103149" y="284624"/>
                </a:lnTo>
                <a:lnTo>
                  <a:pt x="157581" y="302895"/>
                </a:lnTo>
                <a:lnTo>
                  <a:pt x="180667" y="300724"/>
                </a:lnTo>
                <a:lnTo>
                  <a:pt x="201101" y="294195"/>
                </a:lnTo>
                <a:lnTo>
                  <a:pt x="218882" y="283285"/>
                </a:lnTo>
                <a:lnTo>
                  <a:pt x="234010" y="267970"/>
                </a:lnTo>
                <a:lnTo>
                  <a:pt x="262547" y="317626"/>
                </a:lnTo>
                <a:lnTo>
                  <a:pt x="241610" y="335035"/>
                </a:lnTo>
                <a:lnTo>
                  <a:pt x="216311" y="347456"/>
                </a:lnTo>
                <a:lnTo>
                  <a:pt x="186646" y="354899"/>
                </a:lnTo>
                <a:lnTo>
                  <a:pt x="152615" y="357377"/>
                </a:lnTo>
                <a:lnTo>
                  <a:pt x="118430" y="354401"/>
                </a:lnTo>
                <a:lnTo>
                  <a:pt x="62176" y="330588"/>
                </a:lnTo>
                <a:lnTo>
                  <a:pt x="22556" y="283773"/>
                </a:lnTo>
                <a:lnTo>
                  <a:pt x="2505" y="218813"/>
                </a:lnTo>
                <a:lnTo>
                  <a:pt x="0" y="179832"/>
                </a:lnTo>
                <a:lnTo>
                  <a:pt x="2778" y="143037"/>
                </a:lnTo>
                <a:lnTo>
                  <a:pt x="25010" y="78926"/>
                </a:lnTo>
                <a:lnTo>
                  <a:pt x="68250" y="29039"/>
                </a:lnTo>
                <a:lnTo>
                  <a:pt x="125162" y="3234"/>
                </a:lnTo>
                <a:lnTo>
                  <a:pt x="158280" y="0"/>
                </a:lnTo>
                <a:close/>
              </a:path>
            </a:pathLst>
          </a:custGeom>
          <a:ln w="3175">
            <a:solidFill>
              <a:srgbClr val="58134A"/>
            </a:solidFill>
          </a:ln>
        </p:spPr>
        <p:txBody>
          <a:bodyPr wrap="square" lIns="0" tIns="0" rIns="0" bIns="0" rtlCol="0"/>
          <a:lstStyle/>
          <a:p>
            <a:endParaRPr/>
          </a:p>
        </p:txBody>
      </p:sp>
      <p:sp>
        <p:nvSpPr>
          <p:cNvPr id="6" name="object 6"/>
          <p:cNvSpPr txBox="1"/>
          <p:nvPr/>
        </p:nvSpPr>
        <p:spPr>
          <a:xfrm>
            <a:off x="535940" y="1632331"/>
            <a:ext cx="7077709" cy="3272790"/>
          </a:xfrm>
          <a:prstGeom prst="rect">
            <a:avLst/>
          </a:prstGeom>
        </p:spPr>
        <p:txBody>
          <a:bodyPr vert="horz" wrap="square" lIns="0" tIns="13335" rIns="0" bIns="0" rtlCol="0">
            <a:spAutoFit/>
          </a:bodyPr>
          <a:lstStyle/>
          <a:p>
            <a:pPr marL="286385" marR="5080" indent="-274320">
              <a:lnSpc>
                <a:spcPct val="100000"/>
              </a:lnSpc>
              <a:spcBef>
                <a:spcPts val="105"/>
              </a:spcBef>
              <a:buClr>
                <a:srgbClr val="B03E9A"/>
              </a:buClr>
              <a:buSzPct val="73076"/>
              <a:buFont typeface="Wingdings 2"/>
              <a:buChar char=""/>
              <a:tabLst>
                <a:tab pos="287020" algn="l"/>
              </a:tabLst>
            </a:pPr>
            <a:r>
              <a:rPr sz="2600" spc="-5" dirty="0">
                <a:latin typeface="Trebuchet MS"/>
                <a:cs typeface="Trebuchet MS"/>
              </a:rPr>
              <a:t>Glauber prepared this acid in </a:t>
            </a:r>
            <a:r>
              <a:rPr sz="2600" dirty="0">
                <a:latin typeface="Trebuchet MS"/>
                <a:cs typeface="Trebuchet MS"/>
              </a:rPr>
              <a:t>1648 </a:t>
            </a:r>
            <a:r>
              <a:rPr sz="2600" spc="-5" dirty="0">
                <a:latin typeface="Trebuchet MS"/>
                <a:cs typeface="Trebuchet MS"/>
              </a:rPr>
              <a:t>by heating  common </a:t>
            </a:r>
            <a:r>
              <a:rPr sz="2600" dirty="0">
                <a:latin typeface="Trebuchet MS"/>
                <a:cs typeface="Trebuchet MS"/>
              </a:rPr>
              <a:t>salt </a:t>
            </a:r>
            <a:r>
              <a:rPr sz="2600" spc="-5" dirty="0">
                <a:latin typeface="Trebuchet MS"/>
                <a:cs typeface="Trebuchet MS"/>
              </a:rPr>
              <a:t>with concentrated </a:t>
            </a:r>
            <a:r>
              <a:rPr sz="2600" dirty="0">
                <a:latin typeface="Trebuchet MS"/>
                <a:cs typeface="Trebuchet MS"/>
              </a:rPr>
              <a:t>sulphuric  </a:t>
            </a:r>
            <a:r>
              <a:rPr sz="2600" spc="-5" dirty="0">
                <a:latin typeface="Trebuchet MS"/>
                <a:cs typeface="Trebuchet MS"/>
              </a:rPr>
              <a:t>acid. Davy in 1810 </a:t>
            </a:r>
            <a:r>
              <a:rPr sz="2600" dirty="0">
                <a:latin typeface="Trebuchet MS"/>
                <a:cs typeface="Trebuchet MS"/>
              </a:rPr>
              <a:t>showed </a:t>
            </a:r>
            <a:r>
              <a:rPr sz="2600" spc="-5" dirty="0">
                <a:latin typeface="Trebuchet MS"/>
                <a:cs typeface="Trebuchet MS"/>
              </a:rPr>
              <a:t>that it is </a:t>
            </a:r>
            <a:r>
              <a:rPr sz="2600" dirty="0">
                <a:latin typeface="Trebuchet MS"/>
                <a:cs typeface="Trebuchet MS"/>
              </a:rPr>
              <a:t>a  </a:t>
            </a:r>
            <a:r>
              <a:rPr sz="2600" spc="-5" dirty="0">
                <a:latin typeface="Trebuchet MS"/>
                <a:cs typeface="Trebuchet MS"/>
              </a:rPr>
              <a:t>compound </a:t>
            </a:r>
            <a:r>
              <a:rPr sz="2600" dirty="0">
                <a:latin typeface="Trebuchet MS"/>
                <a:cs typeface="Trebuchet MS"/>
              </a:rPr>
              <a:t>of </a:t>
            </a:r>
            <a:r>
              <a:rPr sz="2600" spc="-5" dirty="0">
                <a:latin typeface="Trebuchet MS"/>
                <a:cs typeface="Trebuchet MS"/>
              </a:rPr>
              <a:t>hydrogen and</a:t>
            </a:r>
            <a:r>
              <a:rPr sz="2600" spc="15" dirty="0">
                <a:latin typeface="Trebuchet MS"/>
                <a:cs typeface="Trebuchet MS"/>
              </a:rPr>
              <a:t> </a:t>
            </a:r>
            <a:r>
              <a:rPr sz="2600" spc="-5" dirty="0">
                <a:latin typeface="Trebuchet MS"/>
                <a:cs typeface="Trebuchet MS"/>
              </a:rPr>
              <a:t>chlorine.</a:t>
            </a:r>
            <a:endParaRPr sz="2600">
              <a:latin typeface="Trebuchet MS"/>
              <a:cs typeface="Trebuchet MS"/>
            </a:endParaRPr>
          </a:p>
          <a:p>
            <a:pPr marL="287020" indent="-274320">
              <a:lnSpc>
                <a:spcPct val="100000"/>
              </a:lnSpc>
              <a:spcBef>
                <a:spcPts val="600"/>
              </a:spcBef>
              <a:buClr>
                <a:srgbClr val="B03E9A"/>
              </a:buClr>
              <a:buSzPct val="73076"/>
              <a:buFont typeface="Wingdings 2"/>
              <a:buChar char=""/>
              <a:tabLst>
                <a:tab pos="287020" algn="l"/>
              </a:tabLst>
            </a:pPr>
            <a:r>
              <a:rPr sz="2600" b="1" spc="-10" dirty="0">
                <a:latin typeface="Trebuchet MS"/>
                <a:cs typeface="Trebuchet MS"/>
              </a:rPr>
              <a:t>Preparation</a:t>
            </a:r>
            <a:endParaRPr sz="2600">
              <a:latin typeface="Trebuchet MS"/>
              <a:cs typeface="Trebuchet MS"/>
            </a:endParaRPr>
          </a:p>
          <a:p>
            <a:pPr marL="286385" marR="163195">
              <a:lnSpc>
                <a:spcPct val="100000"/>
              </a:lnSpc>
            </a:pPr>
            <a:r>
              <a:rPr sz="2600" spc="-5" dirty="0">
                <a:latin typeface="Trebuchet MS"/>
                <a:cs typeface="Trebuchet MS"/>
              </a:rPr>
              <a:t>In </a:t>
            </a:r>
            <a:r>
              <a:rPr sz="2600" spc="-35" dirty="0">
                <a:latin typeface="Trebuchet MS"/>
                <a:cs typeface="Trebuchet MS"/>
              </a:rPr>
              <a:t>laboratory, </a:t>
            </a:r>
            <a:r>
              <a:rPr sz="2600" spc="-5" dirty="0">
                <a:latin typeface="Trebuchet MS"/>
                <a:cs typeface="Trebuchet MS"/>
              </a:rPr>
              <a:t>it is prepared by heating  </a:t>
            </a:r>
            <a:r>
              <a:rPr sz="2600" dirty="0">
                <a:latin typeface="Trebuchet MS"/>
                <a:cs typeface="Trebuchet MS"/>
              </a:rPr>
              <a:t>sodium </a:t>
            </a:r>
            <a:r>
              <a:rPr sz="2600" spc="-5" dirty="0">
                <a:latin typeface="Trebuchet MS"/>
                <a:cs typeface="Trebuchet MS"/>
              </a:rPr>
              <a:t>chloride with concentrated </a:t>
            </a:r>
            <a:r>
              <a:rPr sz="2600" dirty="0">
                <a:latin typeface="Trebuchet MS"/>
                <a:cs typeface="Trebuchet MS"/>
              </a:rPr>
              <a:t>sulphuric  </a:t>
            </a:r>
            <a:r>
              <a:rPr sz="2600" spc="-5" dirty="0">
                <a:latin typeface="Trebuchet MS"/>
                <a:cs typeface="Trebuchet MS"/>
              </a:rPr>
              <a:t>acid.</a:t>
            </a:r>
            <a:endParaRPr sz="2600">
              <a:latin typeface="Trebuchet MS"/>
              <a:cs typeface="Trebuchet MS"/>
            </a:endParaRPr>
          </a:p>
        </p:txBody>
      </p:sp>
      <p:sp>
        <p:nvSpPr>
          <p:cNvPr id="7" name="object 7"/>
          <p:cNvSpPr/>
          <p:nvPr/>
        </p:nvSpPr>
        <p:spPr>
          <a:xfrm>
            <a:off x="889996" y="5146040"/>
            <a:ext cx="5860427" cy="10858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2649397"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17777" y="1057402"/>
            <a:ext cx="106933" cy="115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8741" y="1057402"/>
            <a:ext cx="106997" cy="11531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077847" y="1057275"/>
            <a:ext cx="101853" cy="10058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84567" y="1057275"/>
            <a:ext cx="101803" cy="100584"/>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163713" y="1053719"/>
            <a:ext cx="176390" cy="25031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720720"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587751"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2260219"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740789"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3" y="135381"/>
                </a:lnTo>
                <a:lnTo>
                  <a:pt x="175513"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457325"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38302" y="1003808"/>
            <a:ext cx="229870" cy="347980"/>
          </a:xfrm>
          <a:custGeom>
            <a:avLst/>
            <a:gdLst/>
            <a:ahLst/>
            <a:cxnLst/>
            <a:rect l="l" t="t" r="r" b="b"/>
            <a:pathLst>
              <a:path w="229870" h="347980">
                <a:moveTo>
                  <a:pt x="71716" y="0"/>
                </a:moveTo>
                <a:lnTo>
                  <a:pt x="109895" y="1571"/>
                </a:lnTo>
                <a:lnTo>
                  <a:pt x="169750" y="14144"/>
                </a:lnTo>
                <a:lnTo>
                  <a:pt x="207993" y="39481"/>
                </a:lnTo>
                <a:lnTo>
                  <a:pt x="226920" y="78724"/>
                </a:lnTo>
                <a:lnTo>
                  <a:pt x="229285" y="103631"/>
                </a:lnTo>
                <a:lnTo>
                  <a:pt x="223681" y="146425"/>
                </a:lnTo>
                <a:lnTo>
                  <a:pt x="206869" y="179710"/>
                </a:lnTo>
                <a:lnTo>
                  <a:pt x="178846" y="203484"/>
                </a:lnTo>
                <a:lnTo>
                  <a:pt x="139612" y="217749"/>
                </a:lnTo>
                <a:lnTo>
                  <a:pt x="89166" y="222503"/>
                </a:lnTo>
                <a:lnTo>
                  <a:pt x="83534" y="222406"/>
                </a:lnTo>
                <a:lnTo>
                  <a:pt x="77019" y="222107"/>
                </a:lnTo>
                <a:lnTo>
                  <a:pt x="69617" y="221593"/>
                </a:lnTo>
                <a:lnTo>
                  <a:pt x="61328" y="220852"/>
                </a:lnTo>
                <a:lnTo>
                  <a:pt x="61328" y="347979"/>
                </a:lnTo>
                <a:lnTo>
                  <a:pt x="0" y="347979"/>
                </a:lnTo>
                <a:lnTo>
                  <a:pt x="0" y="2666"/>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015108"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821766"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978530"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1"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100912" y="1000125"/>
            <a:ext cx="302260" cy="357505"/>
          </a:xfrm>
          <a:custGeom>
            <a:avLst/>
            <a:gdLst/>
            <a:ahLst/>
            <a:cxnLst/>
            <a:rect l="l" t="t" r="r" b="b"/>
            <a:pathLst>
              <a:path w="302259" h="357505">
                <a:moveTo>
                  <a:pt x="148615" y="0"/>
                </a:moveTo>
                <a:lnTo>
                  <a:pt x="214360" y="11541"/>
                </a:lnTo>
                <a:lnTo>
                  <a:pt x="262559" y="46227"/>
                </a:lnTo>
                <a:lnTo>
                  <a:pt x="292103" y="101726"/>
                </a:lnTo>
                <a:lnTo>
                  <a:pt x="301929" y="175895"/>
                </a:lnTo>
                <a:lnTo>
                  <a:pt x="299358" y="215542"/>
                </a:lnTo>
                <a:lnTo>
                  <a:pt x="278784" y="281836"/>
                </a:lnTo>
                <a:lnTo>
                  <a:pt x="238042" y="329965"/>
                </a:lnTo>
                <a:lnTo>
                  <a:pt x="179589"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8" name="object 18"/>
          <p:cNvSpPr txBox="1"/>
          <p:nvPr/>
        </p:nvSpPr>
        <p:spPr>
          <a:xfrm>
            <a:off x="510540" y="1556740"/>
            <a:ext cx="7118350" cy="4293235"/>
          </a:xfrm>
          <a:prstGeom prst="rect">
            <a:avLst/>
          </a:prstGeom>
        </p:spPr>
        <p:txBody>
          <a:bodyPr vert="horz" wrap="square" lIns="0" tIns="88900" rIns="0" bIns="0" rtlCol="0">
            <a:spAutoFit/>
          </a:bodyPr>
          <a:lstStyle/>
          <a:p>
            <a:pPr marL="312420" indent="-274320">
              <a:lnSpc>
                <a:spcPct val="100000"/>
              </a:lnSpc>
              <a:spcBef>
                <a:spcPts val="700"/>
              </a:spcBef>
              <a:buClr>
                <a:srgbClr val="B03E9A"/>
              </a:buClr>
              <a:buSzPct val="73076"/>
              <a:buFont typeface="Wingdings 2"/>
              <a:buChar char=""/>
              <a:tabLst>
                <a:tab pos="312420" algn="l"/>
              </a:tabLst>
            </a:pPr>
            <a:r>
              <a:rPr sz="2600" spc="-5" dirty="0">
                <a:latin typeface="Trebuchet MS"/>
                <a:cs typeface="Trebuchet MS"/>
              </a:rPr>
              <a:t>It is </a:t>
            </a:r>
            <a:r>
              <a:rPr sz="2600" dirty="0">
                <a:latin typeface="Trebuchet MS"/>
                <a:cs typeface="Trebuchet MS"/>
              </a:rPr>
              <a:t>a </a:t>
            </a:r>
            <a:r>
              <a:rPr sz="2600" spc="-5" dirty="0">
                <a:latin typeface="Trebuchet MS"/>
                <a:cs typeface="Trebuchet MS"/>
              </a:rPr>
              <a:t>colourless and </a:t>
            </a:r>
            <a:r>
              <a:rPr sz="2600" dirty="0">
                <a:latin typeface="Trebuchet MS"/>
                <a:cs typeface="Trebuchet MS"/>
              </a:rPr>
              <a:t>pungent smelling</a:t>
            </a:r>
            <a:r>
              <a:rPr sz="2600" spc="-55" dirty="0">
                <a:latin typeface="Trebuchet MS"/>
                <a:cs typeface="Trebuchet MS"/>
              </a:rPr>
              <a:t> </a:t>
            </a:r>
            <a:r>
              <a:rPr sz="2600" dirty="0">
                <a:latin typeface="Trebuchet MS"/>
                <a:cs typeface="Trebuchet MS"/>
              </a:rPr>
              <a:t>gas.</a:t>
            </a:r>
            <a:endParaRPr sz="2600">
              <a:latin typeface="Trebuchet MS"/>
              <a:cs typeface="Trebuchet MS"/>
            </a:endParaRPr>
          </a:p>
          <a:p>
            <a:pPr marL="311785" marR="66675" indent="-274320">
              <a:lnSpc>
                <a:spcPct val="100000"/>
              </a:lnSpc>
              <a:spcBef>
                <a:spcPts val="600"/>
              </a:spcBef>
              <a:buClr>
                <a:srgbClr val="B03E9A"/>
              </a:buClr>
              <a:buSzPct val="73076"/>
              <a:buFont typeface="Wingdings 2"/>
              <a:buChar char=""/>
              <a:tabLst>
                <a:tab pos="412750" algn="l"/>
                <a:tab pos="413384" algn="l"/>
              </a:tabLst>
            </a:pPr>
            <a:r>
              <a:rPr dirty="0"/>
              <a:t>	</a:t>
            </a:r>
            <a:r>
              <a:rPr sz="2600" spc="-5" dirty="0">
                <a:latin typeface="Trebuchet MS"/>
                <a:cs typeface="Trebuchet MS"/>
              </a:rPr>
              <a:t>It is easily </a:t>
            </a:r>
            <a:r>
              <a:rPr sz="2600" dirty="0">
                <a:latin typeface="Trebuchet MS"/>
                <a:cs typeface="Trebuchet MS"/>
              </a:rPr>
              <a:t>liquefied </a:t>
            </a:r>
            <a:r>
              <a:rPr sz="2600" spc="-5" dirty="0">
                <a:latin typeface="Trebuchet MS"/>
                <a:cs typeface="Trebuchet MS"/>
              </a:rPr>
              <a:t>to </a:t>
            </a:r>
            <a:r>
              <a:rPr sz="2600" dirty="0">
                <a:latin typeface="Trebuchet MS"/>
                <a:cs typeface="Trebuchet MS"/>
              </a:rPr>
              <a:t>a </a:t>
            </a:r>
            <a:r>
              <a:rPr sz="2600" spc="-5" dirty="0">
                <a:latin typeface="Trebuchet MS"/>
                <a:cs typeface="Trebuchet MS"/>
              </a:rPr>
              <a:t>colourless </a:t>
            </a:r>
            <a:r>
              <a:rPr sz="2600" dirty="0">
                <a:latin typeface="Trebuchet MS"/>
                <a:cs typeface="Trebuchet MS"/>
              </a:rPr>
              <a:t>liquid  </a:t>
            </a:r>
            <a:r>
              <a:rPr sz="2600" spc="-5" dirty="0">
                <a:latin typeface="Trebuchet MS"/>
                <a:cs typeface="Trebuchet MS"/>
              </a:rPr>
              <a:t>(b.p.189 </a:t>
            </a:r>
            <a:r>
              <a:rPr sz="2600" dirty="0">
                <a:latin typeface="Trebuchet MS"/>
                <a:cs typeface="Trebuchet MS"/>
              </a:rPr>
              <a:t>K) </a:t>
            </a:r>
            <a:r>
              <a:rPr sz="2600" spc="-5" dirty="0">
                <a:latin typeface="Trebuchet MS"/>
                <a:cs typeface="Trebuchet MS"/>
              </a:rPr>
              <a:t>and freezes to </a:t>
            </a:r>
            <a:r>
              <a:rPr sz="2600" dirty="0">
                <a:latin typeface="Trebuchet MS"/>
                <a:cs typeface="Trebuchet MS"/>
              </a:rPr>
              <a:t>a </a:t>
            </a:r>
            <a:r>
              <a:rPr sz="2600" spc="-5" dirty="0">
                <a:latin typeface="Trebuchet MS"/>
                <a:cs typeface="Trebuchet MS"/>
              </a:rPr>
              <a:t>white crystalline  solid </a:t>
            </a:r>
            <a:r>
              <a:rPr sz="2600" dirty="0">
                <a:latin typeface="Trebuchet MS"/>
                <a:cs typeface="Trebuchet MS"/>
              </a:rPr>
              <a:t>(f.p. 159</a:t>
            </a:r>
            <a:r>
              <a:rPr sz="2600" spc="-45" dirty="0">
                <a:latin typeface="Trebuchet MS"/>
                <a:cs typeface="Trebuchet MS"/>
              </a:rPr>
              <a:t> </a:t>
            </a:r>
            <a:r>
              <a:rPr sz="2600" dirty="0">
                <a:latin typeface="Trebuchet MS"/>
                <a:cs typeface="Trebuchet MS"/>
              </a:rPr>
              <a:t>K).</a:t>
            </a:r>
            <a:endParaRPr sz="2600">
              <a:latin typeface="Trebuchet MS"/>
              <a:cs typeface="Trebuchet MS"/>
            </a:endParaRPr>
          </a:p>
          <a:p>
            <a:pPr marL="311785" marR="30480" indent="-274320">
              <a:lnSpc>
                <a:spcPct val="100000"/>
              </a:lnSpc>
              <a:spcBef>
                <a:spcPts val="600"/>
              </a:spcBef>
              <a:buClr>
                <a:srgbClr val="B03E9A"/>
              </a:buClr>
              <a:buSzPct val="73076"/>
              <a:buFont typeface="Wingdings 2"/>
              <a:buChar char=""/>
              <a:tabLst>
                <a:tab pos="312420" algn="l"/>
              </a:tabLst>
            </a:pPr>
            <a:r>
              <a:rPr sz="2600" spc="-5" dirty="0">
                <a:latin typeface="Trebuchet MS"/>
                <a:cs typeface="Trebuchet MS"/>
              </a:rPr>
              <a:t>It is </a:t>
            </a:r>
            <a:r>
              <a:rPr sz="2600" dirty="0">
                <a:latin typeface="Trebuchet MS"/>
                <a:cs typeface="Trebuchet MS"/>
              </a:rPr>
              <a:t>extremely soluble </a:t>
            </a:r>
            <a:r>
              <a:rPr sz="2600" spc="-5" dirty="0">
                <a:latin typeface="Trebuchet MS"/>
                <a:cs typeface="Trebuchet MS"/>
              </a:rPr>
              <a:t>in water and ionises as  below:</a:t>
            </a:r>
            <a:endParaRPr sz="2600">
              <a:latin typeface="Trebuchet MS"/>
              <a:cs typeface="Trebuchet MS"/>
            </a:endParaRPr>
          </a:p>
          <a:p>
            <a:pPr marL="311785">
              <a:lnSpc>
                <a:spcPct val="100000"/>
              </a:lnSpc>
            </a:pPr>
            <a:r>
              <a:rPr sz="2600" spc="-5" dirty="0">
                <a:latin typeface="Trebuchet MS"/>
                <a:cs typeface="Trebuchet MS"/>
              </a:rPr>
              <a:t>HCl(g) </a:t>
            </a:r>
            <a:r>
              <a:rPr sz="2600" dirty="0">
                <a:latin typeface="Trebuchet MS"/>
                <a:cs typeface="Trebuchet MS"/>
              </a:rPr>
              <a:t>+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O </a:t>
            </a:r>
            <a:r>
              <a:rPr sz="2600" spc="-5" dirty="0">
                <a:latin typeface="Trebuchet MS"/>
                <a:cs typeface="Trebuchet MS"/>
              </a:rPr>
              <a:t>(l) </a:t>
            </a:r>
            <a:r>
              <a:rPr sz="2600" dirty="0">
                <a:latin typeface="Arial"/>
                <a:cs typeface="Arial"/>
              </a:rPr>
              <a:t>→ </a:t>
            </a:r>
            <a:r>
              <a:rPr sz="2600" spc="5" dirty="0">
                <a:latin typeface="Trebuchet MS"/>
                <a:cs typeface="Trebuchet MS"/>
              </a:rPr>
              <a:t>H</a:t>
            </a:r>
            <a:r>
              <a:rPr sz="2550" spc="7" baseline="-21241" dirty="0">
                <a:latin typeface="Trebuchet MS"/>
                <a:cs typeface="Trebuchet MS"/>
              </a:rPr>
              <a:t>3</a:t>
            </a:r>
            <a:r>
              <a:rPr sz="2600" spc="5" dirty="0">
                <a:latin typeface="Trebuchet MS"/>
                <a:cs typeface="Trebuchet MS"/>
              </a:rPr>
              <a:t>O </a:t>
            </a:r>
            <a:r>
              <a:rPr sz="2600" dirty="0">
                <a:latin typeface="Trebuchet MS"/>
                <a:cs typeface="Trebuchet MS"/>
              </a:rPr>
              <a:t>+ </a:t>
            </a:r>
            <a:r>
              <a:rPr sz="2600" spc="-5" dirty="0">
                <a:latin typeface="Trebuchet MS"/>
                <a:cs typeface="Trebuchet MS"/>
              </a:rPr>
              <a:t>(aq) </a:t>
            </a:r>
            <a:r>
              <a:rPr sz="2600" dirty="0">
                <a:latin typeface="Trebuchet MS"/>
                <a:cs typeface="Trebuchet MS"/>
              </a:rPr>
              <a:t>+ </a:t>
            </a:r>
            <a:r>
              <a:rPr sz="2600" spc="5" dirty="0">
                <a:latin typeface="Trebuchet MS"/>
                <a:cs typeface="Trebuchet MS"/>
              </a:rPr>
              <a:t>Cl</a:t>
            </a:r>
            <a:r>
              <a:rPr sz="2550" spc="7" baseline="26143" dirty="0">
                <a:latin typeface="Trebuchet MS"/>
                <a:cs typeface="Trebuchet MS"/>
              </a:rPr>
              <a:t>−</a:t>
            </a:r>
            <a:r>
              <a:rPr sz="2550" spc="359" baseline="26143" dirty="0">
                <a:latin typeface="Trebuchet MS"/>
                <a:cs typeface="Trebuchet MS"/>
              </a:rPr>
              <a:t> </a:t>
            </a:r>
            <a:r>
              <a:rPr sz="2600" dirty="0">
                <a:latin typeface="Trebuchet MS"/>
                <a:cs typeface="Trebuchet MS"/>
              </a:rPr>
              <a:t>(aq)</a:t>
            </a:r>
            <a:endParaRPr sz="2600">
              <a:latin typeface="Trebuchet MS"/>
              <a:cs typeface="Trebuchet MS"/>
            </a:endParaRPr>
          </a:p>
          <a:p>
            <a:pPr marL="311785" marR="278765" indent="-274320">
              <a:lnSpc>
                <a:spcPct val="100000"/>
              </a:lnSpc>
              <a:spcBef>
                <a:spcPts val="600"/>
              </a:spcBef>
              <a:buClr>
                <a:srgbClr val="B03E9A"/>
              </a:buClr>
              <a:buSzPct val="73076"/>
              <a:buFont typeface="Wingdings 2"/>
              <a:buChar char=""/>
              <a:tabLst>
                <a:tab pos="412750" algn="l"/>
                <a:tab pos="413384" algn="l"/>
              </a:tabLst>
            </a:pPr>
            <a:r>
              <a:rPr dirty="0"/>
              <a:t>	</a:t>
            </a:r>
            <a:r>
              <a:rPr sz="2600" spc="-5" dirty="0">
                <a:latin typeface="Trebuchet MS"/>
                <a:cs typeface="Trebuchet MS"/>
              </a:rPr>
              <a:t>It reacts with NH</a:t>
            </a:r>
            <a:r>
              <a:rPr sz="2550" spc="-7" baseline="-21241" dirty="0">
                <a:latin typeface="Trebuchet MS"/>
                <a:cs typeface="Trebuchet MS"/>
              </a:rPr>
              <a:t>3 </a:t>
            </a:r>
            <a:r>
              <a:rPr sz="2600" dirty="0">
                <a:latin typeface="Trebuchet MS"/>
                <a:cs typeface="Trebuchet MS"/>
              </a:rPr>
              <a:t>and gives </a:t>
            </a:r>
            <a:r>
              <a:rPr sz="2600" spc="-5" dirty="0">
                <a:latin typeface="Trebuchet MS"/>
                <a:cs typeface="Trebuchet MS"/>
              </a:rPr>
              <a:t>white </a:t>
            </a:r>
            <a:r>
              <a:rPr sz="2600" dirty="0">
                <a:latin typeface="Trebuchet MS"/>
                <a:cs typeface="Trebuchet MS"/>
              </a:rPr>
              <a:t>fumes of  NH</a:t>
            </a:r>
            <a:r>
              <a:rPr sz="2550" baseline="-21241" dirty="0">
                <a:latin typeface="Trebuchet MS"/>
                <a:cs typeface="Trebuchet MS"/>
              </a:rPr>
              <a:t>4</a:t>
            </a:r>
            <a:r>
              <a:rPr sz="2600" dirty="0">
                <a:latin typeface="Trebuchet MS"/>
                <a:cs typeface="Trebuchet MS"/>
              </a:rPr>
              <a:t>Cl.</a:t>
            </a:r>
            <a:endParaRPr sz="2600">
              <a:latin typeface="Trebuchet MS"/>
              <a:cs typeface="Trebuchet MS"/>
            </a:endParaRPr>
          </a:p>
          <a:p>
            <a:pPr marL="1812289">
              <a:lnSpc>
                <a:spcPct val="100000"/>
              </a:lnSpc>
            </a:pPr>
            <a:r>
              <a:rPr sz="2600" dirty="0">
                <a:latin typeface="Trebuchet MS"/>
                <a:cs typeface="Trebuchet MS"/>
              </a:rPr>
              <a:t>NH</a:t>
            </a:r>
            <a:r>
              <a:rPr sz="2550" baseline="-21241" dirty="0">
                <a:latin typeface="Trebuchet MS"/>
                <a:cs typeface="Trebuchet MS"/>
              </a:rPr>
              <a:t>3 </a:t>
            </a:r>
            <a:r>
              <a:rPr sz="2600" dirty="0">
                <a:latin typeface="Trebuchet MS"/>
                <a:cs typeface="Trebuchet MS"/>
              </a:rPr>
              <a:t>+ </a:t>
            </a:r>
            <a:r>
              <a:rPr sz="2600" spc="-5" dirty="0">
                <a:latin typeface="Trebuchet MS"/>
                <a:cs typeface="Trebuchet MS"/>
              </a:rPr>
              <a:t>HCl </a:t>
            </a:r>
            <a:r>
              <a:rPr sz="2600" dirty="0">
                <a:latin typeface="Arial"/>
                <a:cs typeface="Arial"/>
              </a:rPr>
              <a:t>→</a:t>
            </a:r>
            <a:r>
              <a:rPr sz="2600" spc="-185" dirty="0">
                <a:latin typeface="Arial"/>
                <a:cs typeface="Arial"/>
              </a:rPr>
              <a:t> </a:t>
            </a:r>
            <a:r>
              <a:rPr sz="2600" dirty="0">
                <a:latin typeface="Trebuchet MS"/>
                <a:cs typeface="Trebuchet MS"/>
              </a:rPr>
              <a:t>NH</a:t>
            </a:r>
            <a:r>
              <a:rPr sz="2550" baseline="-21241" dirty="0">
                <a:latin typeface="Trebuchet MS"/>
                <a:cs typeface="Trebuchet MS"/>
              </a:rPr>
              <a:t>4</a:t>
            </a:r>
            <a:r>
              <a:rPr sz="2600" dirty="0">
                <a:latin typeface="Trebuchet MS"/>
                <a:cs typeface="Trebuchet MS"/>
              </a:rPr>
              <a:t>Cl</a:t>
            </a:r>
            <a:endParaRPr sz="260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2144953" cy="3573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65832" y="1057402"/>
            <a:ext cx="132841" cy="24079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225105" y="1057402"/>
            <a:ext cx="132905" cy="24079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538350" y="1057275"/>
            <a:ext cx="101853" cy="10058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216276"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772411"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834809" y="1006221"/>
            <a:ext cx="294005" cy="346075"/>
          </a:xfrm>
          <a:custGeom>
            <a:avLst/>
            <a:gdLst/>
            <a:ahLst/>
            <a:cxnLst/>
            <a:rect l="l" t="t" r="r" b="b"/>
            <a:pathLst>
              <a:path w="294005" h="346075">
                <a:moveTo>
                  <a:pt x="0" y="0"/>
                </a:moveTo>
                <a:lnTo>
                  <a:pt x="65100" y="0"/>
                </a:lnTo>
                <a:lnTo>
                  <a:pt x="146964" y="147446"/>
                </a:lnTo>
                <a:lnTo>
                  <a:pt x="229044" y="0"/>
                </a:lnTo>
                <a:lnTo>
                  <a:pt x="293916" y="0"/>
                </a:lnTo>
                <a:lnTo>
                  <a:pt x="177863" y="203834"/>
                </a:lnTo>
                <a:lnTo>
                  <a:pt x="177863" y="345566"/>
                </a:lnTo>
                <a:lnTo>
                  <a:pt x="116535" y="345566"/>
                </a:lnTo>
                <a:lnTo>
                  <a:pt x="116535" y="203834"/>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538302" y="1006221"/>
            <a:ext cx="259715" cy="346075"/>
          </a:xfrm>
          <a:custGeom>
            <a:avLst/>
            <a:gdLst/>
            <a:ahLst/>
            <a:cxnLst/>
            <a:rect l="l" t="t" r="r" b="b"/>
            <a:pathLst>
              <a:path w="259715" h="346075">
                <a:moveTo>
                  <a:pt x="0" y="0"/>
                </a:moveTo>
                <a:lnTo>
                  <a:pt x="61328" y="0"/>
                </a:lnTo>
                <a:lnTo>
                  <a:pt x="61328" y="135381"/>
                </a:lnTo>
                <a:lnTo>
                  <a:pt x="198856" y="135381"/>
                </a:lnTo>
                <a:lnTo>
                  <a:pt x="198856" y="0"/>
                </a:lnTo>
                <a:lnTo>
                  <a:pt x="259486" y="0"/>
                </a:lnTo>
                <a:lnTo>
                  <a:pt x="259486" y="345566"/>
                </a:lnTo>
                <a:lnTo>
                  <a:pt x="198856" y="345566"/>
                </a:lnTo>
                <a:lnTo>
                  <a:pt x="198856" y="189864"/>
                </a:lnTo>
                <a:lnTo>
                  <a:pt x="61328" y="189864"/>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905380" y="1003808"/>
            <a:ext cx="256540" cy="347980"/>
          </a:xfrm>
          <a:custGeom>
            <a:avLst/>
            <a:gdLst/>
            <a:ahLst/>
            <a:cxnLst/>
            <a:rect l="l" t="t" r="r" b="b"/>
            <a:pathLst>
              <a:path w="256539" h="347980">
                <a:moveTo>
                  <a:pt x="92201" y="0"/>
                </a:moveTo>
                <a:lnTo>
                  <a:pt x="159845" y="11064"/>
                </a:lnTo>
                <a:lnTo>
                  <a:pt x="211962" y="44322"/>
                </a:lnTo>
                <a:lnTo>
                  <a:pt x="245110" y="95758"/>
                </a:lnTo>
                <a:lnTo>
                  <a:pt x="256158"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164666" y="1003808"/>
            <a:ext cx="256540" cy="347980"/>
          </a:xfrm>
          <a:custGeom>
            <a:avLst/>
            <a:gdLst/>
            <a:ahLst/>
            <a:cxnLst/>
            <a:rect l="l" t="t" r="r" b="b"/>
            <a:pathLst>
              <a:path w="256540" h="347980">
                <a:moveTo>
                  <a:pt x="92240" y="0"/>
                </a:moveTo>
                <a:lnTo>
                  <a:pt x="159894" y="11064"/>
                </a:lnTo>
                <a:lnTo>
                  <a:pt x="212013" y="44322"/>
                </a:lnTo>
                <a:lnTo>
                  <a:pt x="245160" y="95758"/>
                </a:lnTo>
                <a:lnTo>
                  <a:pt x="256209" y="161670"/>
                </a:lnTo>
                <a:lnTo>
                  <a:pt x="251224" y="218598"/>
                </a:lnTo>
                <a:lnTo>
                  <a:pt x="236267" y="265175"/>
                </a:lnTo>
                <a:lnTo>
                  <a:pt x="211335" y="301402"/>
                </a:lnTo>
                <a:lnTo>
                  <a:pt x="176427" y="327279"/>
                </a:lnTo>
                <a:lnTo>
                  <a:pt x="131539" y="342804"/>
                </a:lnTo>
                <a:lnTo>
                  <a:pt x="76669" y="347979"/>
                </a:lnTo>
                <a:lnTo>
                  <a:pt x="0" y="347979"/>
                </a:lnTo>
                <a:lnTo>
                  <a:pt x="0" y="2666"/>
                </a:lnTo>
                <a:lnTo>
                  <a:pt x="33275" y="1500"/>
                </a:lnTo>
                <a:lnTo>
                  <a:pt x="59740" y="666"/>
                </a:lnTo>
                <a:lnTo>
                  <a:pt x="79395" y="166"/>
                </a:lnTo>
                <a:lnTo>
                  <a:pt x="9224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475613"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6" y="349123"/>
                </a:lnTo>
                <a:lnTo>
                  <a:pt x="194818" y="349123"/>
                </a:lnTo>
                <a:lnTo>
                  <a:pt x="102615"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474086"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1"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4" name="object 14"/>
          <p:cNvSpPr txBox="1"/>
          <p:nvPr/>
        </p:nvSpPr>
        <p:spPr>
          <a:xfrm>
            <a:off x="485140" y="1558798"/>
            <a:ext cx="3429635" cy="4305300"/>
          </a:xfrm>
          <a:prstGeom prst="rect">
            <a:avLst/>
          </a:prstGeom>
        </p:spPr>
        <p:txBody>
          <a:bodyPr vert="horz" wrap="square" lIns="0" tIns="12065" rIns="0" bIns="0" rtlCol="0">
            <a:spAutoFit/>
          </a:bodyPr>
          <a:lstStyle/>
          <a:p>
            <a:pPr marL="337820" indent="-274320">
              <a:lnSpc>
                <a:spcPts val="2375"/>
              </a:lnSpc>
              <a:spcBef>
                <a:spcPts val="95"/>
              </a:spcBef>
              <a:buClr>
                <a:srgbClr val="B03E9A"/>
              </a:buClr>
              <a:buSzPct val="72727"/>
              <a:buFont typeface="Wingdings 2"/>
              <a:buChar char=""/>
              <a:tabLst>
                <a:tab pos="337820" algn="l"/>
              </a:tabLst>
            </a:pPr>
            <a:r>
              <a:rPr sz="2200" spc="-5" dirty="0">
                <a:latin typeface="Trebuchet MS"/>
                <a:cs typeface="Trebuchet MS"/>
              </a:rPr>
              <a:t>All form </a:t>
            </a:r>
            <a:r>
              <a:rPr sz="2200" spc="-10" dirty="0">
                <a:latin typeface="Trebuchet MS"/>
                <a:cs typeface="Trebuchet MS"/>
              </a:rPr>
              <a:t>hydrides</a:t>
            </a:r>
            <a:r>
              <a:rPr sz="2200" spc="-5" dirty="0">
                <a:latin typeface="Trebuchet MS"/>
                <a:cs typeface="Trebuchet MS"/>
              </a:rPr>
              <a:t> </a:t>
            </a:r>
            <a:r>
              <a:rPr sz="2200" spc="-10" dirty="0">
                <a:latin typeface="Trebuchet MS"/>
                <a:cs typeface="Trebuchet MS"/>
              </a:rPr>
              <a:t>with</a:t>
            </a:r>
            <a:endParaRPr sz="2200">
              <a:latin typeface="Trebuchet MS"/>
              <a:cs typeface="Trebuchet MS"/>
            </a:endParaRPr>
          </a:p>
          <a:p>
            <a:pPr marL="337185">
              <a:lnSpc>
                <a:spcPts val="2375"/>
              </a:lnSpc>
            </a:pPr>
            <a:r>
              <a:rPr sz="2200" spc="-5" dirty="0">
                <a:latin typeface="Trebuchet MS"/>
                <a:cs typeface="Trebuchet MS"/>
              </a:rPr>
              <a:t>formula</a:t>
            </a:r>
            <a:r>
              <a:rPr sz="2200" spc="-10" dirty="0">
                <a:latin typeface="Trebuchet MS"/>
                <a:cs typeface="Trebuchet MS"/>
              </a:rPr>
              <a:t> </a:t>
            </a:r>
            <a:r>
              <a:rPr sz="2200" spc="-5" dirty="0">
                <a:latin typeface="Trebuchet MS"/>
                <a:cs typeface="Trebuchet MS"/>
              </a:rPr>
              <a:t>EH</a:t>
            </a:r>
            <a:r>
              <a:rPr sz="2175" spc="-7" baseline="-21072" dirty="0">
                <a:latin typeface="Trebuchet MS"/>
                <a:cs typeface="Trebuchet MS"/>
              </a:rPr>
              <a:t>3</a:t>
            </a:r>
            <a:endParaRPr sz="2175" baseline="-21072">
              <a:latin typeface="Trebuchet MS"/>
              <a:cs typeface="Trebuchet MS"/>
            </a:endParaRPr>
          </a:p>
          <a:p>
            <a:pPr>
              <a:lnSpc>
                <a:spcPct val="100000"/>
              </a:lnSpc>
              <a:spcBef>
                <a:spcPts val="35"/>
              </a:spcBef>
            </a:pPr>
            <a:endParaRPr sz="2850">
              <a:latin typeface="Times New Roman"/>
              <a:cs typeface="Times New Roman"/>
            </a:endParaRPr>
          </a:p>
          <a:p>
            <a:pPr marL="337185" marR="386715" indent="-274320">
              <a:lnSpc>
                <a:spcPct val="80000"/>
              </a:lnSpc>
              <a:buClr>
                <a:srgbClr val="B03E9A"/>
              </a:buClr>
              <a:buSzPct val="72727"/>
              <a:buFont typeface="Wingdings 2"/>
              <a:buChar char=""/>
              <a:tabLst>
                <a:tab pos="337820" algn="l"/>
                <a:tab pos="2700020" algn="l"/>
              </a:tabLst>
            </a:pPr>
            <a:r>
              <a:rPr sz="2200" spc="-5" dirty="0">
                <a:latin typeface="Trebuchet MS"/>
                <a:cs typeface="Trebuchet MS"/>
              </a:rPr>
              <a:t>( E = N, </a:t>
            </a:r>
            <a:r>
              <a:rPr sz="2200" spc="-220" dirty="0">
                <a:latin typeface="Trebuchet MS"/>
                <a:cs typeface="Trebuchet MS"/>
              </a:rPr>
              <a:t>P, </a:t>
            </a:r>
            <a:r>
              <a:rPr sz="2200" spc="-5" dirty="0">
                <a:latin typeface="Trebuchet MS"/>
                <a:cs typeface="Trebuchet MS"/>
              </a:rPr>
              <a:t>As, Sb , Bi)  oxidation</a:t>
            </a:r>
            <a:r>
              <a:rPr sz="2200" spc="15" dirty="0">
                <a:latin typeface="Trebuchet MS"/>
                <a:cs typeface="Trebuchet MS"/>
              </a:rPr>
              <a:t> </a:t>
            </a:r>
            <a:r>
              <a:rPr sz="2200" spc="-5" dirty="0">
                <a:latin typeface="Trebuchet MS"/>
                <a:cs typeface="Trebuchet MS"/>
              </a:rPr>
              <a:t>state</a:t>
            </a:r>
            <a:r>
              <a:rPr sz="2200" spc="20" dirty="0">
                <a:latin typeface="Trebuchet MS"/>
                <a:cs typeface="Trebuchet MS"/>
              </a:rPr>
              <a:t> </a:t>
            </a:r>
            <a:r>
              <a:rPr sz="2200" spc="-5" dirty="0">
                <a:latin typeface="Trebuchet MS"/>
                <a:cs typeface="Trebuchet MS"/>
              </a:rPr>
              <a:t>=	–</a:t>
            </a:r>
            <a:r>
              <a:rPr sz="2200" spc="-85" dirty="0">
                <a:latin typeface="Trebuchet MS"/>
                <a:cs typeface="Trebuchet MS"/>
              </a:rPr>
              <a:t> </a:t>
            </a:r>
            <a:r>
              <a:rPr sz="2200" spc="-5" dirty="0">
                <a:latin typeface="Trebuchet MS"/>
                <a:cs typeface="Trebuchet MS"/>
              </a:rPr>
              <a:t>3</a:t>
            </a:r>
            <a:endParaRPr sz="2200">
              <a:latin typeface="Trebuchet MS"/>
              <a:cs typeface="Trebuchet MS"/>
            </a:endParaRPr>
          </a:p>
          <a:p>
            <a:pPr marL="146685">
              <a:lnSpc>
                <a:spcPct val="100000"/>
              </a:lnSpc>
              <a:spcBef>
                <a:spcPts val="75"/>
              </a:spcBef>
            </a:pPr>
            <a:r>
              <a:rPr sz="2200" spc="-10" dirty="0">
                <a:latin typeface="Trebuchet MS"/>
                <a:cs typeface="Trebuchet MS"/>
              </a:rPr>
              <a:t>Hydrogen bonding </a:t>
            </a:r>
            <a:r>
              <a:rPr sz="2200" spc="-5" dirty="0">
                <a:latin typeface="Trebuchet MS"/>
                <a:cs typeface="Trebuchet MS"/>
              </a:rPr>
              <a:t>in</a:t>
            </a:r>
            <a:r>
              <a:rPr sz="2200" spc="-10" dirty="0">
                <a:latin typeface="Trebuchet MS"/>
                <a:cs typeface="Trebuchet MS"/>
              </a:rPr>
              <a:t> </a:t>
            </a:r>
            <a:r>
              <a:rPr sz="2200" spc="5" dirty="0">
                <a:latin typeface="Trebuchet MS"/>
                <a:cs typeface="Trebuchet MS"/>
              </a:rPr>
              <a:t>NH</a:t>
            </a:r>
            <a:r>
              <a:rPr sz="2175" spc="7" baseline="-21072" dirty="0">
                <a:latin typeface="Trebuchet MS"/>
                <a:cs typeface="Trebuchet MS"/>
              </a:rPr>
              <a:t>3</a:t>
            </a:r>
            <a:endParaRPr sz="2175" baseline="-21072">
              <a:latin typeface="Trebuchet MS"/>
              <a:cs typeface="Trebuchet MS"/>
            </a:endParaRPr>
          </a:p>
          <a:p>
            <a:pPr>
              <a:lnSpc>
                <a:spcPct val="100000"/>
              </a:lnSpc>
              <a:spcBef>
                <a:spcPts val="20"/>
              </a:spcBef>
            </a:pPr>
            <a:endParaRPr sz="2850">
              <a:latin typeface="Times New Roman"/>
              <a:cs typeface="Times New Roman"/>
            </a:endParaRPr>
          </a:p>
          <a:p>
            <a:pPr marL="337185" marR="43180" indent="-274320">
              <a:lnSpc>
                <a:spcPts val="2110"/>
              </a:lnSpc>
              <a:buClr>
                <a:srgbClr val="B03E9A"/>
              </a:buClr>
              <a:buSzPct val="72727"/>
              <a:buFont typeface="Wingdings 2"/>
              <a:buChar char=""/>
              <a:tabLst>
                <a:tab pos="337820" algn="l"/>
              </a:tabLst>
            </a:pPr>
            <a:r>
              <a:rPr sz="2200" spc="-5" dirty="0">
                <a:latin typeface="Trebuchet MS"/>
                <a:cs typeface="Trebuchet MS"/>
              </a:rPr>
              <a:t>The stability of </a:t>
            </a:r>
            <a:r>
              <a:rPr sz="2200" spc="-10" dirty="0">
                <a:latin typeface="Trebuchet MS"/>
                <a:cs typeface="Trebuchet MS"/>
              </a:rPr>
              <a:t>hydrides  </a:t>
            </a:r>
            <a:r>
              <a:rPr sz="2200" spc="-5" dirty="0">
                <a:latin typeface="Trebuchet MS"/>
                <a:cs typeface="Trebuchet MS"/>
              </a:rPr>
              <a:t>decrease </a:t>
            </a:r>
            <a:r>
              <a:rPr sz="2200" spc="-10" dirty="0">
                <a:latin typeface="Trebuchet MS"/>
                <a:cs typeface="Trebuchet MS"/>
              </a:rPr>
              <a:t>down the  </a:t>
            </a:r>
            <a:r>
              <a:rPr sz="2200" spc="-5" dirty="0">
                <a:latin typeface="Trebuchet MS"/>
                <a:cs typeface="Trebuchet MS"/>
              </a:rPr>
              <a:t>group </a:t>
            </a:r>
            <a:r>
              <a:rPr sz="2200" spc="-10" dirty="0">
                <a:latin typeface="Trebuchet MS"/>
                <a:cs typeface="Trebuchet MS"/>
              </a:rPr>
              <a:t>due </a:t>
            </a:r>
            <a:r>
              <a:rPr sz="2200" spc="-5" dirty="0">
                <a:latin typeface="Trebuchet MS"/>
                <a:cs typeface="Trebuchet MS"/>
              </a:rPr>
              <a:t>to </a:t>
            </a:r>
            <a:r>
              <a:rPr sz="2200" spc="-10" dirty="0">
                <a:latin typeface="Trebuchet MS"/>
                <a:cs typeface="Trebuchet MS"/>
              </a:rPr>
              <a:t>decrease  </a:t>
            </a:r>
            <a:r>
              <a:rPr sz="2200" spc="-5" dirty="0">
                <a:latin typeface="Trebuchet MS"/>
                <a:cs typeface="Trebuchet MS"/>
              </a:rPr>
              <a:t>in </a:t>
            </a:r>
            <a:r>
              <a:rPr sz="2200" spc="-10" dirty="0">
                <a:latin typeface="Trebuchet MS"/>
                <a:cs typeface="Trebuchet MS"/>
              </a:rPr>
              <a:t>bond dissociation  </a:t>
            </a:r>
            <a:r>
              <a:rPr sz="2200" spc="-5" dirty="0">
                <a:latin typeface="Trebuchet MS"/>
                <a:cs typeface="Trebuchet MS"/>
              </a:rPr>
              <a:t>energy </a:t>
            </a:r>
            <a:r>
              <a:rPr sz="2200" spc="-10" dirty="0">
                <a:latin typeface="Trebuchet MS"/>
                <a:cs typeface="Trebuchet MS"/>
              </a:rPr>
              <a:t>down </a:t>
            </a:r>
            <a:r>
              <a:rPr sz="2200" spc="-5" dirty="0">
                <a:latin typeface="Trebuchet MS"/>
                <a:cs typeface="Trebuchet MS"/>
              </a:rPr>
              <a:t>the</a:t>
            </a:r>
            <a:r>
              <a:rPr sz="2200" spc="-40" dirty="0">
                <a:latin typeface="Trebuchet MS"/>
                <a:cs typeface="Trebuchet MS"/>
              </a:rPr>
              <a:t> </a:t>
            </a:r>
            <a:r>
              <a:rPr sz="2200" spc="-5" dirty="0">
                <a:latin typeface="Trebuchet MS"/>
                <a:cs typeface="Trebuchet MS"/>
              </a:rPr>
              <a:t>group.</a:t>
            </a:r>
            <a:endParaRPr sz="2200">
              <a:latin typeface="Trebuchet MS"/>
              <a:cs typeface="Trebuchet MS"/>
            </a:endParaRPr>
          </a:p>
          <a:p>
            <a:pPr marL="337820" indent="-274320">
              <a:lnSpc>
                <a:spcPts val="2375"/>
              </a:lnSpc>
              <a:spcBef>
                <a:spcPts val="100"/>
              </a:spcBef>
              <a:buClr>
                <a:srgbClr val="B03E9A"/>
              </a:buClr>
              <a:buSzPct val="72727"/>
              <a:buFont typeface="Wingdings 2"/>
              <a:buChar char=""/>
              <a:tabLst>
                <a:tab pos="337820" algn="l"/>
              </a:tabLst>
            </a:pPr>
            <a:r>
              <a:rPr sz="2200" dirty="0">
                <a:latin typeface="Trebuchet MS"/>
                <a:cs typeface="Trebuchet MS"/>
              </a:rPr>
              <a:t>NH</a:t>
            </a:r>
            <a:r>
              <a:rPr sz="2175" baseline="-21072" dirty="0">
                <a:latin typeface="Trebuchet MS"/>
                <a:cs typeface="Trebuchet MS"/>
              </a:rPr>
              <a:t>3 </a:t>
            </a:r>
            <a:r>
              <a:rPr sz="2200" spc="-5" dirty="0">
                <a:latin typeface="Trebuchet MS"/>
                <a:cs typeface="Trebuchet MS"/>
              </a:rPr>
              <a:t>&gt; </a:t>
            </a:r>
            <a:r>
              <a:rPr sz="2200" dirty="0">
                <a:latin typeface="Trebuchet MS"/>
                <a:cs typeface="Trebuchet MS"/>
              </a:rPr>
              <a:t>PH</a:t>
            </a:r>
            <a:r>
              <a:rPr sz="2175" baseline="-21072" dirty="0">
                <a:latin typeface="Trebuchet MS"/>
                <a:cs typeface="Trebuchet MS"/>
              </a:rPr>
              <a:t>3 </a:t>
            </a:r>
            <a:r>
              <a:rPr sz="2200" spc="-5" dirty="0">
                <a:latin typeface="Trebuchet MS"/>
                <a:cs typeface="Trebuchet MS"/>
              </a:rPr>
              <a:t>&gt; </a:t>
            </a:r>
            <a:r>
              <a:rPr sz="2200" dirty="0">
                <a:latin typeface="Trebuchet MS"/>
                <a:cs typeface="Trebuchet MS"/>
              </a:rPr>
              <a:t>AsH</a:t>
            </a:r>
            <a:r>
              <a:rPr sz="2175" baseline="-21072" dirty="0">
                <a:latin typeface="Trebuchet MS"/>
                <a:cs typeface="Trebuchet MS"/>
              </a:rPr>
              <a:t>3 </a:t>
            </a:r>
            <a:r>
              <a:rPr sz="2200" spc="-5" dirty="0">
                <a:latin typeface="Trebuchet MS"/>
                <a:cs typeface="Trebuchet MS"/>
              </a:rPr>
              <a:t>&gt;</a:t>
            </a:r>
            <a:r>
              <a:rPr sz="2200" spc="-160" dirty="0">
                <a:latin typeface="Trebuchet MS"/>
                <a:cs typeface="Trebuchet MS"/>
              </a:rPr>
              <a:t> </a:t>
            </a:r>
            <a:r>
              <a:rPr sz="2200" dirty="0">
                <a:latin typeface="Trebuchet MS"/>
                <a:cs typeface="Trebuchet MS"/>
              </a:rPr>
              <a:t>SbH</a:t>
            </a:r>
            <a:r>
              <a:rPr sz="2175" baseline="-21072" dirty="0">
                <a:latin typeface="Trebuchet MS"/>
                <a:cs typeface="Trebuchet MS"/>
              </a:rPr>
              <a:t>3</a:t>
            </a:r>
            <a:endParaRPr sz="2175" baseline="-21072">
              <a:latin typeface="Trebuchet MS"/>
              <a:cs typeface="Trebuchet MS"/>
            </a:endParaRPr>
          </a:p>
          <a:p>
            <a:pPr marL="337185">
              <a:lnSpc>
                <a:spcPts val="2375"/>
              </a:lnSpc>
            </a:pPr>
            <a:r>
              <a:rPr sz="2200" spc="-5" dirty="0">
                <a:latin typeface="Trebuchet MS"/>
                <a:cs typeface="Trebuchet MS"/>
              </a:rPr>
              <a:t>&gt;</a:t>
            </a:r>
            <a:r>
              <a:rPr sz="2200" spc="-10" dirty="0">
                <a:latin typeface="Trebuchet MS"/>
                <a:cs typeface="Trebuchet MS"/>
              </a:rPr>
              <a:t> </a:t>
            </a:r>
            <a:r>
              <a:rPr sz="2200" dirty="0">
                <a:latin typeface="Trebuchet MS"/>
                <a:cs typeface="Trebuchet MS"/>
              </a:rPr>
              <a:t>BiH</a:t>
            </a:r>
            <a:r>
              <a:rPr sz="2175" baseline="-21072" dirty="0">
                <a:latin typeface="Trebuchet MS"/>
                <a:cs typeface="Trebuchet MS"/>
              </a:rPr>
              <a:t>3</a:t>
            </a:r>
            <a:endParaRPr sz="2175" baseline="-21072">
              <a:latin typeface="Trebuchet MS"/>
              <a:cs typeface="Trebuchet MS"/>
            </a:endParaRPr>
          </a:p>
        </p:txBody>
      </p:sp>
      <p:sp>
        <p:nvSpPr>
          <p:cNvPr id="15" name="object 15"/>
          <p:cNvSpPr/>
          <p:nvPr/>
        </p:nvSpPr>
        <p:spPr>
          <a:xfrm>
            <a:off x="4233671" y="981455"/>
            <a:ext cx="3361944" cy="2807208"/>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4363422" y="4134793"/>
            <a:ext cx="3297515" cy="2013917"/>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540" y="479806"/>
            <a:ext cx="7087234" cy="5254625"/>
          </a:xfrm>
          <a:prstGeom prst="rect">
            <a:avLst/>
          </a:prstGeom>
        </p:spPr>
        <p:txBody>
          <a:bodyPr vert="horz" wrap="square" lIns="0" tIns="13335" rIns="0" bIns="0" rtlCol="0">
            <a:spAutoFit/>
          </a:bodyPr>
          <a:lstStyle/>
          <a:p>
            <a:pPr marL="311785" marR="30480" indent="-274320">
              <a:lnSpc>
                <a:spcPct val="100000"/>
              </a:lnSpc>
              <a:spcBef>
                <a:spcPts val="105"/>
              </a:spcBef>
              <a:buClr>
                <a:srgbClr val="B03E9A"/>
              </a:buClr>
              <a:buSzPct val="73076"/>
              <a:buFont typeface="Wingdings 2"/>
              <a:buChar char=""/>
              <a:tabLst>
                <a:tab pos="312420" algn="l"/>
              </a:tabLst>
            </a:pPr>
            <a:r>
              <a:rPr sz="2600" dirty="0">
                <a:latin typeface="Trebuchet MS"/>
                <a:cs typeface="Trebuchet MS"/>
              </a:rPr>
              <a:t>When </a:t>
            </a:r>
            <a:r>
              <a:rPr sz="2600" spc="-5" dirty="0">
                <a:latin typeface="Trebuchet MS"/>
                <a:cs typeface="Trebuchet MS"/>
              </a:rPr>
              <a:t>three parts </a:t>
            </a:r>
            <a:r>
              <a:rPr sz="2600" dirty="0">
                <a:latin typeface="Trebuchet MS"/>
                <a:cs typeface="Trebuchet MS"/>
              </a:rPr>
              <a:t>of </a:t>
            </a:r>
            <a:r>
              <a:rPr sz="2600" spc="-5" dirty="0">
                <a:latin typeface="Trebuchet MS"/>
                <a:cs typeface="Trebuchet MS"/>
              </a:rPr>
              <a:t>concentrated HCl and  </a:t>
            </a:r>
            <a:r>
              <a:rPr sz="2600" dirty="0">
                <a:latin typeface="Trebuchet MS"/>
                <a:cs typeface="Trebuchet MS"/>
              </a:rPr>
              <a:t>one </a:t>
            </a:r>
            <a:r>
              <a:rPr sz="2600" spc="-5" dirty="0">
                <a:latin typeface="Trebuchet MS"/>
                <a:cs typeface="Trebuchet MS"/>
              </a:rPr>
              <a:t>part </a:t>
            </a:r>
            <a:r>
              <a:rPr sz="2600" dirty="0">
                <a:latin typeface="Trebuchet MS"/>
                <a:cs typeface="Trebuchet MS"/>
              </a:rPr>
              <a:t>of </a:t>
            </a:r>
            <a:r>
              <a:rPr sz="2600" spc="-5" dirty="0">
                <a:latin typeface="Trebuchet MS"/>
                <a:cs typeface="Trebuchet MS"/>
              </a:rPr>
              <a:t>concentrated </a:t>
            </a:r>
            <a:r>
              <a:rPr sz="2600" spc="5" dirty="0">
                <a:latin typeface="Trebuchet MS"/>
                <a:cs typeface="Trebuchet MS"/>
              </a:rPr>
              <a:t>HNO</a:t>
            </a:r>
            <a:r>
              <a:rPr sz="2550" spc="7" baseline="-21241" dirty="0">
                <a:latin typeface="Trebuchet MS"/>
                <a:cs typeface="Trebuchet MS"/>
              </a:rPr>
              <a:t>3 </a:t>
            </a:r>
            <a:r>
              <a:rPr sz="2600" spc="-5" dirty="0">
                <a:latin typeface="Trebuchet MS"/>
                <a:cs typeface="Trebuchet MS"/>
              </a:rPr>
              <a:t>are mixed,  aqua regia is formed which is used </a:t>
            </a:r>
            <a:r>
              <a:rPr sz="2600" dirty="0">
                <a:latin typeface="Trebuchet MS"/>
                <a:cs typeface="Trebuchet MS"/>
              </a:rPr>
              <a:t>for  </a:t>
            </a:r>
            <a:r>
              <a:rPr sz="2600" spc="-5" dirty="0">
                <a:latin typeface="Trebuchet MS"/>
                <a:cs typeface="Trebuchet MS"/>
              </a:rPr>
              <a:t>dissolving noble metals, e.g., </a:t>
            </a:r>
            <a:r>
              <a:rPr sz="2600" dirty="0">
                <a:latin typeface="Trebuchet MS"/>
                <a:cs typeface="Trebuchet MS"/>
              </a:rPr>
              <a:t>gold, </a:t>
            </a:r>
            <a:r>
              <a:rPr sz="2600" spc="-5" dirty="0">
                <a:latin typeface="Trebuchet MS"/>
                <a:cs typeface="Trebuchet MS"/>
              </a:rPr>
              <a:t>platinum.  </a:t>
            </a:r>
            <a:r>
              <a:rPr sz="2600" dirty="0">
                <a:latin typeface="Trebuchet MS"/>
                <a:cs typeface="Trebuchet MS"/>
              </a:rPr>
              <a:t>Au + </a:t>
            </a:r>
            <a:r>
              <a:rPr sz="2600" spc="5" dirty="0">
                <a:latin typeface="Trebuchet MS"/>
                <a:cs typeface="Trebuchet MS"/>
              </a:rPr>
              <a:t>4H</a:t>
            </a:r>
            <a:r>
              <a:rPr sz="2550" spc="7" baseline="26143" dirty="0">
                <a:latin typeface="Trebuchet MS"/>
                <a:cs typeface="Trebuchet MS"/>
              </a:rPr>
              <a:t>+ </a:t>
            </a:r>
            <a:r>
              <a:rPr sz="2600" dirty="0">
                <a:latin typeface="Trebuchet MS"/>
                <a:cs typeface="Trebuchet MS"/>
              </a:rPr>
              <a:t>+ </a:t>
            </a:r>
            <a:r>
              <a:rPr sz="2600" spc="5" dirty="0">
                <a:latin typeface="Trebuchet MS"/>
                <a:cs typeface="Trebuchet MS"/>
              </a:rPr>
              <a:t>NO</a:t>
            </a:r>
            <a:r>
              <a:rPr sz="2550" spc="7" baseline="-21241" dirty="0">
                <a:latin typeface="Trebuchet MS"/>
                <a:cs typeface="Trebuchet MS"/>
              </a:rPr>
              <a:t>3</a:t>
            </a:r>
            <a:r>
              <a:rPr sz="2550" spc="7" baseline="26143" dirty="0">
                <a:latin typeface="Trebuchet MS"/>
                <a:cs typeface="Trebuchet MS"/>
              </a:rPr>
              <a:t>− </a:t>
            </a:r>
            <a:r>
              <a:rPr sz="2600" dirty="0">
                <a:latin typeface="Trebuchet MS"/>
                <a:cs typeface="Trebuchet MS"/>
              </a:rPr>
              <a:t>+ 4Cl</a:t>
            </a:r>
            <a:r>
              <a:rPr sz="2550" baseline="26143" dirty="0">
                <a:latin typeface="Trebuchet MS"/>
                <a:cs typeface="Trebuchet MS"/>
              </a:rPr>
              <a:t>− </a:t>
            </a:r>
            <a:r>
              <a:rPr sz="2600" dirty="0">
                <a:latin typeface="Arial"/>
                <a:cs typeface="Arial"/>
              </a:rPr>
              <a:t>→ </a:t>
            </a:r>
            <a:r>
              <a:rPr sz="2600" spc="5" dirty="0">
                <a:latin typeface="Trebuchet MS"/>
                <a:cs typeface="Trebuchet MS"/>
              </a:rPr>
              <a:t>AuCl</a:t>
            </a:r>
            <a:r>
              <a:rPr sz="2550" spc="7" baseline="26143" dirty="0">
                <a:latin typeface="Trebuchet MS"/>
                <a:cs typeface="Trebuchet MS"/>
              </a:rPr>
              <a:t>−</a:t>
            </a:r>
            <a:r>
              <a:rPr sz="2550" spc="7" baseline="-21241" dirty="0">
                <a:latin typeface="Trebuchet MS"/>
                <a:cs typeface="Trebuchet MS"/>
              </a:rPr>
              <a:t>4 </a:t>
            </a:r>
            <a:r>
              <a:rPr sz="2600" dirty="0">
                <a:latin typeface="Trebuchet MS"/>
                <a:cs typeface="Trebuchet MS"/>
              </a:rPr>
              <a:t>+ NO + </a:t>
            </a:r>
            <a:r>
              <a:rPr sz="2600" spc="5" dirty="0">
                <a:latin typeface="Trebuchet MS"/>
                <a:cs typeface="Trebuchet MS"/>
              </a:rPr>
              <a:t>2H</a:t>
            </a:r>
            <a:r>
              <a:rPr sz="2550" spc="7" baseline="-21241" dirty="0">
                <a:latin typeface="Trebuchet MS"/>
                <a:cs typeface="Trebuchet MS"/>
              </a:rPr>
              <a:t>2</a:t>
            </a:r>
            <a:r>
              <a:rPr sz="2600" spc="5" dirty="0">
                <a:latin typeface="Trebuchet MS"/>
                <a:cs typeface="Trebuchet MS"/>
              </a:rPr>
              <a:t>O  </a:t>
            </a:r>
            <a:r>
              <a:rPr sz="2600" spc="-5" dirty="0">
                <a:latin typeface="Trebuchet MS"/>
                <a:cs typeface="Trebuchet MS"/>
              </a:rPr>
              <a:t>3Pt </a:t>
            </a:r>
            <a:r>
              <a:rPr sz="2600" dirty="0">
                <a:latin typeface="Trebuchet MS"/>
                <a:cs typeface="Trebuchet MS"/>
              </a:rPr>
              <a:t>+ </a:t>
            </a:r>
            <a:r>
              <a:rPr sz="2600" spc="5" dirty="0">
                <a:latin typeface="Trebuchet MS"/>
                <a:cs typeface="Trebuchet MS"/>
              </a:rPr>
              <a:t>16H</a:t>
            </a:r>
            <a:r>
              <a:rPr sz="2550" spc="7" baseline="26143" dirty="0">
                <a:latin typeface="Trebuchet MS"/>
                <a:cs typeface="Trebuchet MS"/>
              </a:rPr>
              <a:t>+ </a:t>
            </a:r>
            <a:r>
              <a:rPr sz="2600" dirty="0">
                <a:latin typeface="Trebuchet MS"/>
                <a:cs typeface="Trebuchet MS"/>
              </a:rPr>
              <a:t>+ 4NO</a:t>
            </a:r>
            <a:r>
              <a:rPr sz="2550" baseline="-21241" dirty="0">
                <a:latin typeface="Trebuchet MS"/>
                <a:cs typeface="Trebuchet MS"/>
              </a:rPr>
              <a:t>3 </a:t>
            </a:r>
            <a:r>
              <a:rPr sz="2600" dirty="0">
                <a:latin typeface="Trebuchet MS"/>
                <a:cs typeface="Trebuchet MS"/>
              </a:rPr>
              <a:t>+ 18Cl</a:t>
            </a:r>
            <a:r>
              <a:rPr sz="2550" baseline="26143" dirty="0">
                <a:latin typeface="Trebuchet MS"/>
                <a:cs typeface="Trebuchet MS"/>
              </a:rPr>
              <a:t>− </a:t>
            </a:r>
            <a:r>
              <a:rPr sz="2600" dirty="0">
                <a:latin typeface="Arial"/>
                <a:cs typeface="Arial"/>
              </a:rPr>
              <a:t>→ </a:t>
            </a:r>
            <a:r>
              <a:rPr sz="2600" dirty="0">
                <a:latin typeface="Trebuchet MS"/>
                <a:cs typeface="Trebuchet MS"/>
              </a:rPr>
              <a:t>3PtCl</a:t>
            </a:r>
            <a:r>
              <a:rPr sz="2550" baseline="-21241" dirty="0">
                <a:latin typeface="Trebuchet MS"/>
                <a:cs typeface="Trebuchet MS"/>
              </a:rPr>
              <a:t>6</a:t>
            </a:r>
            <a:r>
              <a:rPr sz="2550" baseline="26143" dirty="0">
                <a:latin typeface="Trebuchet MS"/>
                <a:cs typeface="Trebuchet MS"/>
              </a:rPr>
              <a:t>− </a:t>
            </a:r>
            <a:r>
              <a:rPr sz="2600" dirty="0">
                <a:latin typeface="Trebuchet MS"/>
                <a:cs typeface="Trebuchet MS"/>
              </a:rPr>
              <a:t>+ </a:t>
            </a:r>
            <a:r>
              <a:rPr sz="2600" spc="-5" dirty="0">
                <a:latin typeface="Trebuchet MS"/>
                <a:cs typeface="Trebuchet MS"/>
              </a:rPr>
              <a:t>4NO </a:t>
            </a:r>
            <a:r>
              <a:rPr sz="2600" dirty="0">
                <a:latin typeface="Trebuchet MS"/>
                <a:cs typeface="Trebuchet MS"/>
              </a:rPr>
              <a:t>+  </a:t>
            </a:r>
            <a:r>
              <a:rPr sz="2600" spc="5" dirty="0">
                <a:latin typeface="Trebuchet MS"/>
                <a:cs typeface="Trebuchet MS"/>
              </a:rPr>
              <a:t>8H</a:t>
            </a:r>
            <a:r>
              <a:rPr sz="2550" spc="7" baseline="-21241" dirty="0">
                <a:latin typeface="Trebuchet MS"/>
                <a:cs typeface="Trebuchet MS"/>
              </a:rPr>
              <a:t>2</a:t>
            </a:r>
            <a:r>
              <a:rPr sz="2600" spc="5" dirty="0">
                <a:latin typeface="Trebuchet MS"/>
                <a:cs typeface="Trebuchet MS"/>
              </a:rPr>
              <a:t>O</a:t>
            </a:r>
            <a:endParaRPr sz="2600">
              <a:latin typeface="Trebuchet MS"/>
              <a:cs typeface="Trebuchet MS"/>
            </a:endParaRPr>
          </a:p>
          <a:p>
            <a:pPr marL="311785" marR="1123315" indent="-274320">
              <a:lnSpc>
                <a:spcPct val="100000"/>
              </a:lnSpc>
              <a:spcBef>
                <a:spcPts val="600"/>
              </a:spcBef>
              <a:buClr>
                <a:srgbClr val="B03E9A"/>
              </a:buClr>
              <a:buSzPct val="73076"/>
              <a:buFont typeface="Wingdings 2"/>
              <a:buChar char=""/>
              <a:tabLst>
                <a:tab pos="312420" algn="l"/>
              </a:tabLst>
            </a:pPr>
            <a:r>
              <a:rPr sz="2600" spc="-5" dirty="0">
                <a:latin typeface="Trebuchet MS"/>
                <a:cs typeface="Trebuchet MS"/>
              </a:rPr>
              <a:t>Hydrochloric acid decomposes </a:t>
            </a:r>
            <a:r>
              <a:rPr sz="2600" dirty="0">
                <a:latin typeface="Trebuchet MS"/>
                <a:cs typeface="Trebuchet MS"/>
              </a:rPr>
              <a:t>salts of  </a:t>
            </a:r>
            <a:r>
              <a:rPr sz="2600" spc="-5" dirty="0">
                <a:latin typeface="Trebuchet MS"/>
                <a:cs typeface="Trebuchet MS"/>
              </a:rPr>
              <a:t>weaker acids, e.g., carbonates,  hydrogencarbonates, </a:t>
            </a:r>
            <a:r>
              <a:rPr sz="2600" dirty="0">
                <a:latin typeface="Trebuchet MS"/>
                <a:cs typeface="Trebuchet MS"/>
              </a:rPr>
              <a:t>sulphites, </a:t>
            </a:r>
            <a:r>
              <a:rPr sz="2600" spc="-5" dirty="0">
                <a:latin typeface="Trebuchet MS"/>
                <a:cs typeface="Trebuchet MS"/>
              </a:rPr>
              <a:t>etc.  </a:t>
            </a:r>
            <a:r>
              <a:rPr sz="2600" dirty="0">
                <a:latin typeface="Trebuchet MS"/>
                <a:cs typeface="Trebuchet MS"/>
              </a:rPr>
              <a:t>Na</a:t>
            </a:r>
            <a:r>
              <a:rPr sz="2550" baseline="-21241" dirty="0">
                <a:latin typeface="Trebuchet MS"/>
                <a:cs typeface="Trebuchet MS"/>
              </a:rPr>
              <a:t>2</a:t>
            </a:r>
            <a:r>
              <a:rPr sz="2600" dirty="0">
                <a:latin typeface="Trebuchet MS"/>
                <a:cs typeface="Trebuchet MS"/>
              </a:rPr>
              <a:t>CO</a:t>
            </a:r>
            <a:r>
              <a:rPr sz="2550" baseline="-21241" dirty="0">
                <a:latin typeface="Trebuchet MS"/>
                <a:cs typeface="Trebuchet MS"/>
              </a:rPr>
              <a:t>3 </a:t>
            </a:r>
            <a:r>
              <a:rPr sz="2600" dirty="0">
                <a:latin typeface="Trebuchet MS"/>
                <a:cs typeface="Trebuchet MS"/>
              </a:rPr>
              <a:t>+ </a:t>
            </a:r>
            <a:r>
              <a:rPr sz="2600" spc="-5" dirty="0">
                <a:latin typeface="Trebuchet MS"/>
                <a:cs typeface="Trebuchet MS"/>
              </a:rPr>
              <a:t>2HCl </a:t>
            </a:r>
            <a:r>
              <a:rPr sz="2600" dirty="0">
                <a:latin typeface="Arial"/>
                <a:cs typeface="Arial"/>
              </a:rPr>
              <a:t>→ </a:t>
            </a:r>
            <a:r>
              <a:rPr sz="2600" spc="-5" dirty="0">
                <a:latin typeface="Trebuchet MS"/>
                <a:cs typeface="Trebuchet MS"/>
              </a:rPr>
              <a:t>2NaCl </a:t>
            </a:r>
            <a:r>
              <a:rPr sz="2600" dirty="0">
                <a:latin typeface="Trebuchet MS"/>
                <a:cs typeface="Trebuchet MS"/>
              </a:rPr>
              <a:t>+ </a:t>
            </a:r>
            <a:r>
              <a:rPr sz="2600" spc="10" dirty="0">
                <a:latin typeface="Trebuchet MS"/>
                <a:cs typeface="Trebuchet MS"/>
              </a:rPr>
              <a:t>H</a:t>
            </a:r>
            <a:r>
              <a:rPr sz="2550" spc="15" baseline="-21241" dirty="0">
                <a:latin typeface="Trebuchet MS"/>
                <a:cs typeface="Trebuchet MS"/>
              </a:rPr>
              <a:t>2</a:t>
            </a:r>
            <a:r>
              <a:rPr sz="2600" spc="10" dirty="0">
                <a:latin typeface="Trebuchet MS"/>
                <a:cs typeface="Trebuchet MS"/>
              </a:rPr>
              <a:t>O </a:t>
            </a:r>
            <a:r>
              <a:rPr sz="2600" dirty="0">
                <a:latin typeface="Trebuchet MS"/>
                <a:cs typeface="Trebuchet MS"/>
              </a:rPr>
              <a:t>+ CO</a:t>
            </a:r>
            <a:r>
              <a:rPr sz="2550" baseline="-21241" dirty="0">
                <a:latin typeface="Trebuchet MS"/>
                <a:cs typeface="Trebuchet MS"/>
              </a:rPr>
              <a:t>2 </a:t>
            </a:r>
            <a:r>
              <a:rPr sz="1700" dirty="0">
                <a:latin typeface="Trebuchet MS"/>
                <a:cs typeface="Trebuchet MS"/>
              </a:rPr>
              <a:t> </a:t>
            </a:r>
            <a:r>
              <a:rPr sz="2600" dirty="0">
                <a:latin typeface="Trebuchet MS"/>
                <a:cs typeface="Trebuchet MS"/>
              </a:rPr>
              <a:t>NaHCO</a:t>
            </a:r>
            <a:r>
              <a:rPr sz="2550" baseline="-21241" dirty="0">
                <a:latin typeface="Trebuchet MS"/>
                <a:cs typeface="Trebuchet MS"/>
              </a:rPr>
              <a:t>3 </a:t>
            </a:r>
            <a:r>
              <a:rPr sz="2600" dirty="0">
                <a:latin typeface="Trebuchet MS"/>
                <a:cs typeface="Trebuchet MS"/>
              </a:rPr>
              <a:t>+ HCl </a:t>
            </a:r>
            <a:r>
              <a:rPr sz="2600" spc="5" dirty="0">
                <a:latin typeface="Arial"/>
                <a:cs typeface="Arial"/>
              </a:rPr>
              <a:t>→ </a:t>
            </a:r>
            <a:r>
              <a:rPr sz="2600" spc="-5" dirty="0">
                <a:latin typeface="Trebuchet MS"/>
                <a:cs typeface="Trebuchet MS"/>
              </a:rPr>
              <a:t>NaCl </a:t>
            </a:r>
            <a:r>
              <a:rPr sz="2600" dirty="0">
                <a:latin typeface="Trebuchet MS"/>
                <a:cs typeface="Trebuchet MS"/>
              </a:rPr>
              <a:t>+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O </a:t>
            </a:r>
            <a:r>
              <a:rPr sz="2600" dirty="0">
                <a:latin typeface="Trebuchet MS"/>
                <a:cs typeface="Trebuchet MS"/>
              </a:rPr>
              <a:t>+ CO</a:t>
            </a:r>
            <a:r>
              <a:rPr sz="2550" baseline="-21241" dirty="0">
                <a:latin typeface="Trebuchet MS"/>
                <a:cs typeface="Trebuchet MS"/>
              </a:rPr>
              <a:t>2 </a:t>
            </a:r>
            <a:r>
              <a:rPr sz="1700" dirty="0">
                <a:latin typeface="Trebuchet MS"/>
                <a:cs typeface="Trebuchet MS"/>
              </a:rPr>
              <a:t> </a:t>
            </a:r>
            <a:r>
              <a:rPr sz="2600" dirty="0">
                <a:latin typeface="Trebuchet MS"/>
                <a:cs typeface="Trebuchet MS"/>
              </a:rPr>
              <a:t>Na</a:t>
            </a:r>
            <a:r>
              <a:rPr sz="2550" baseline="-21241" dirty="0">
                <a:latin typeface="Trebuchet MS"/>
                <a:cs typeface="Trebuchet MS"/>
              </a:rPr>
              <a:t>2</a:t>
            </a:r>
            <a:r>
              <a:rPr sz="2600" dirty="0">
                <a:latin typeface="Trebuchet MS"/>
                <a:cs typeface="Trebuchet MS"/>
              </a:rPr>
              <a:t>SO</a:t>
            </a:r>
            <a:r>
              <a:rPr sz="2550" baseline="-21241" dirty="0">
                <a:latin typeface="Trebuchet MS"/>
                <a:cs typeface="Trebuchet MS"/>
              </a:rPr>
              <a:t>3 </a:t>
            </a:r>
            <a:r>
              <a:rPr sz="2600" dirty="0">
                <a:latin typeface="Trebuchet MS"/>
                <a:cs typeface="Trebuchet MS"/>
              </a:rPr>
              <a:t>+ </a:t>
            </a:r>
            <a:r>
              <a:rPr sz="2600" spc="-5" dirty="0">
                <a:latin typeface="Trebuchet MS"/>
                <a:cs typeface="Trebuchet MS"/>
              </a:rPr>
              <a:t>2HCl </a:t>
            </a:r>
            <a:r>
              <a:rPr sz="2600" dirty="0">
                <a:latin typeface="Arial"/>
                <a:cs typeface="Arial"/>
              </a:rPr>
              <a:t>→ </a:t>
            </a:r>
            <a:r>
              <a:rPr sz="2600" spc="-5" dirty="0">
                <a:latin typeface="Trebuchet MS"/>
                <a:cs typeface="Trebuchet MS"/>
              </a:rPr>
              <a:t>2NaCl </a:t>
            </a:r>
            <a:r>
              <a:rPr sz="2600" dirty="0">
                <a:latin typeface="Trebuchet MS"/>
                <a:cs typeface="Trebuchet MS"/>
              </a:rPr>
              <a:t>+ </a:t>
            </a:r>
            <a:r>
              <a:rPr sz="2600" spc="10" dirty="0">
                <a:latin typeface="Trebuchet MS"/>
                <a:cs typeface="Trebuchet MS"/>
              </a:rPr>
              <a:t>H</a:t>
            </a:r>
            <a:r>
              <a:rPr sz="2550" spc="15" baseline="-21241" dirty="0">
                <a:latin typeface="Trebuchet MS"/>
                <a:cs typeface="Trebuchet MS"/>
              </a:rPr>
              <a:t>2</a:t>
            </a:r>
            <a:r>
              <a:rPr sz="2600" spc="10" dirty="0">
                <a:latin typeface="Trebuchet MS"/>
                <a:cs typeface="Trebuchet MS"/>
              </a:rPr>
              <a:t>O </a:t>
            </a:r>
            <a:r>
              <a:rPr sz="2600" dirty="0">
                <a:latin typeface="Trebuchet MS"/>
                <a:cs typeface="Trebuchet MS"/>
              </a:rPr>
              <a:t>+</a:t>
            </a:r>
            <a:r>
              <a:rPr sz="2600" spc="-229" dirty="0">
                <a:latin typeface="Trebuchet MS"/>
                <a:cs typeface="Trebuchet MS"/>
              </a:rPr>
              <a:t> </a:t>
            </a:r>
            <a:r>
              <a:rPr sz="2600" dirty="0">
                <a:latin typeface="Trebuchet MS"/>
                <a:cs typeface="Trebuchet MS"/>
              </a:rPr>
              <a:t>SO</a:t>
            </a:r>
            <a:r>
              <a:rPr sz="2550" baseline="-21241" dirty="0">
                <a:latin typeface="Trebuchet MS"/>
                <a:cs typeface="Trebuchet MS"/>
              </a:rPr>
              <a:t>2</a:t>
            </a:r>
            <a:endParaRPr sz="2550" baseline="-21241">
              <a:latin typeface="Trebuchet MS"/>
              <a:cs typeface="Trebuchet MS"/>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1186357" cy="36334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38807" y="1277492"/>
            <a:ext cx="86740" cy="8699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38807" y="1086485"/>
            <a:ext cx="86740" cy="8686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12850"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538302" y="1006221"/>
            <a:ext cx="257175" cy="351790"/>
          </a:xfrm>
          <a:custGeom>
            <a:avLst/>
            <a:gdLst/>
            <a:ahLst/>
            <a:cxnLst/>
            <a:rect l="l" t="t" r="r" b="b"/>
            <a:pathLst>
              <a:path w="257175" h="351790">
                <a:moveTo>
                  <a:pt x="0" y="0"/>
                </a:moveTo>
                <a:lnTo>
                  <a:pt x="61328" y="0"/>
                </a:lnTo>
                <a:lnTo>
                  <a:pt x="61328" y="234187"/>
                </a:lnTo>
                <a:lnTo>
                  <a:pt x="62390" y="247451"/>
                </a:lnTo>
                <a:lnTo>
                  <a:pt x="87605" y="287174"/>
                </a:lnTo>
                <a:lnTo>
                  <a:pt x="125018" y="296925"/>
                </a:lnTo>
                <a:lnTo>
                  <a:pt x="140728" y="295856"/>
                </a:lnTo>
                <a:lnTo>
                  <a:pt x="176809" y="279907"/>
                </a:lnTo>
                <a:lnTo>
                  <a:pt x="195325" y="233044"/>
                </a:lnTo>
                <a:lnTo>
                  <a:pt x="195325" y="0"/>
                </a:lnTo>
                <a:lnTo>
                  <a:pt x="256654" y="0"/>
                </a:lnTo>
                <a:lnTo>
                  <a:pt x="256654" y="237743"/>
                </a:lnTo>
                <a:lnTo>
                  <a:pt x="254420" y="262963"/>
                </a:lnTo>
                <a:lnTo>
                  <a:pt x="236551" y="304734"/>
                </a:lnTo>
                <a:lnTo>
                  <a:pt x="201550" y="334478"/>
                </a:lnTo>
                <a:lnTo>
                  <a:pt x="153840" y="349527"/>
                </a:lnTo>
                <a:lnTo>
                  <a:pt x="125501" y="351408"/>
                </a:lnTo>
                <a:lnTo>
                  <a:pt x="97140" y="349573"/>
                </a:lnTo>
                <a:lnTo>
                  <a:pt x="50729" y="334853"/>
                </a:lnTo>
                <a:lnTo>
                  <a:pt x="18382" y="305605"/>
                </a:lnTo>
                <a:lnTo>
                  <a:pt x="2042" y="263401"/>
                </a:lnTo>
                <a:lnTo>
                  <a:pt x="0" y="237489"/>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370711"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8" name="object 8"/>
          <p:cNvSpPr/>
          <p:nvPr/>
        </p:nvSpPr>
        <p:spPr>
          <a:xfrm>
            <a:off x="849452" y="1000252"/>
            <a:ext cx="209550" cy="357505"/>
          </a:xfrm>
          <a:custGeom>
            <a:avLst/>
            <a:gdLst/>
            <a:ahLst/>
            <a:cxnLst/>
            <a:rect l="l" t="t" r="r" b="b"/>
            <a:pathLst>
              <a:path w="209550" h="357505">
                <a:moveTo>
                  <a:pt x="105448" y="0"/>
                </a:moveTo>
                <a:lnTo>
                  <a:pt x="133413" y="1404"/>
                </a:lnTo>
                <a:lnTo>
                  <a:pt x="157399" y="5619"/>
                </a:lnTo>
                <a:lnTo>
                  <a:pt x="177405" y="12644"/>
                </a:lnTo>
                <a:lnTo>
                  <a:pt x="193433" y="22478"/>
                </a:lnTo>
                <a:lnTo>
                  <a:pt x="174790" y="75311"/>
                </a:lnTo>
                <a:lnTo>
                  <a:pt x="158414" y="65216"/>
                </a:lnTo>
                <a:lnTo>
                  <a:pt x="141593" y="57991"/>
                </a:lnTo>
                <a:lnTo>
                  <a:pt x="124328" y="53647"/>
                </a:lnTo>
                <a:lnTo>
                  <a:pt x="106616" y="52197"/>
                </a:lnTo>
                <a:lnTo>
                  <a:pt x="96601" y="52889"/>
                </a:lnTo>
                <a:lnTo>
                  <a:pt x="64955" y="76263"/>
                </a:lnTo>
                <a:lnTo>
                  <a:pt x="62039" y="92583"/>
                </a:lnTo>
                <a:lnTo>
                  <a:pt x="66152" y="107584"/>
                </a:lnTo>
                <a:lnTo>
                  <a:pt x="78490" y="122872"/>
                </a:lnTo>
                <a:lnTo>
                  <a:pt x="99056" y="138445"/>
                </a:lnTo>
                <a:lnTo>
                  <a:pt x="127850" y="154305"/>
                </a:lnTo>
                <a:lnTo>
                  <a:pt x="143978" y="162615"/>
                </a:lnTo>
                <a:lnTo>
                  <a:pt x="157691" y="170592"/>
                </a:lnTo>
                <a:lnTo>
                  <a:pt x="191369" y="201041"/>
                </a:lnTo>
                <a:lnTo>
                  <a:pt x="207230" y="238934"/>
                </a:lnTo>
                <a:lnTo>
                  <a:pt x="209232" y="261238"/>
                </a:lnTo>
                <a:lnTo>
                  <a:pt x="207161" y="281267"/>
                </a:lnTo>
                <a:lnTo>
                  <a:pt x="190592" y="315799"/>
                </a:lnTo>
                <a:lnTo>
                  <a:pt x="158117" y="342161"/>
                </a:lnTo>
                <a:lnTo>
                  <a:pt x="113706" y="355687"/>
                </a:lnTo>
                <a:lnTo>
                  <a:pt x="87274" y="357377"/>
                </a:lnTo>
                <a:lnTo>
                  <a:pt x="63688" y="355828"/>
                </a:lnTo>
                <a:lnTo>
                  <a:pt x="41279" y="351170"/>
                </a:lnTo>
                <a:lnTo>
                  <a:pt x="20049" y="343394"/>
                </a:lnTo>
                <a:lnTo>
                  <a:pt x="0" y="332486"/>
                </a:lnTo>
                <a:lnTo>
                  <a:pt x="22644" y="277495"/>
                </a:lnTo>
                <a:lnTo>
                  <a:pt x="40734" y="288643"/>
                </a:lnTo>
                <a:lnTo>
                  <a:pt x="58677" y="296576"/>
                </a:lnTo>
                <a:lnTo>
                  <a:pt x="76472" y="301319"/>
                </a:lnTo>
                <a:lnTo>
                  <a:pt x="94119" y="302895"/>
                </a:lnTo>
                <a:lnTo>
                  <a:pt x="117755" y="300537"/>
                </a:lnTo>
                <a:lnTo>
                  <a:pt x="134639" y="293465"/>
                </a:lnTo>
                <a:lnTo>
                  <a:pt x="144768" y="281678"/>
                </a:lnTo>
                <a:lnTo>
                  <a:pt x="148145" y="265175"/>
                </a:lnTo>
                <a:lnTo>
                  <a:pt x="147348" y="256434"/>
                </a:lnTo>
                <a:lnTo>
                  <a:pt x="127347" y="223206"/>
                </a:lnTo>
                <a:lnTo>
                  <a:pt x="82918" y="195452"/>
                </a:lnTo>
                <a:lnTo>
                  <a:pt x="64663" y="185975"/>
                </a:lnTo>
                <a:lnTo>
                  <a:pt x="49653" y="177355"/>
                </a:lnTo>
                <a:lnTo>
                  <a:pt x="17160" y="148637"/>
                </a:lnTo>
                <a:lnTo>
                  <a:pt x="1175" y="103489"/>
                </a:lnTo>
                <a:lnTo>
                  <a:pt x="711" y="92963"/>
                </a:lnTo>
                <a:lnTo>
                  <a:pt x="2545" y="73796"/>
                </a:lnTo>
                <a:lnTo>
                  <a:pt x="30073" y="26415"/>
                </a:lnTo>
                <a:lnTo>
                  <a:pt x="63603" y="6635"/>
                </a:lnTo>
                <a:lnTo>
                  <a:pt x="83485" y="1662"/>
                </a:lnTo>
                <a:lnTo>
                  <a:pt x="105448" y="0"/>
                </a:lnTo>
                <a:close/>
              </a:path>
            </a:pathLst>
          </a:custGeom>
          <a:ln w="3175">
            <a:solidFill>
              <a:srgbClr val="58134A"/>
            </a:solidFill>
          </a:ln>
        </p:spPr>
        <p:txBody>
          <a:bodyPr wrap="square" lIns="0" tIns="0" rIns="0" bIns="0" rtlCol="0"/>
          <a:lstStyle/>
          <a:p>
            <a:endParaRPr/>
          </a:p>
        </p:txBody>
      </p:sp>
      <p:sp>
        <p:nvSpPr>
          <p:cNvPr id="9" name="object 9"/>
          <p:cNvSpPr txBox="1"/>
          <p:nvPr/>
        </p:nvSpPr>
        <p:spPr>
          <a:xfrm>
            <a:off x="510540" y="1632331"/>
            <a:ext cx="7116445" cy="2632710"/>
          </a:xfrm>
          <a:prstGeom prst="rect">
            <a:avLst/>
          </a:prstGeom>
        </p:spPr>
        <p:txBody>
          <a:bodyPr vert="horz" wrap="square" lIns="0" tIns="13335" rIns="0" bIns="0" rtlCol="0">
            <a:spAutoFit/>
          </a:bodyPr>
          <a:lstStyle/>
          <a:p>
            <a:pPr marL="311785" marR="256540" indent="-274320">
              <a:lnSpc>
                <a:spcPct val="100000"/>
              </a:lnSpc>
              <a:spcBef>
                <a:spcPts val="105"/>
              </a:spcBef>
              <a:buClr>
                <a:srgbClr val="B03E9A"/>
              </a:buClr>
              <a:buSzPct val="73076"/>
              <a:buFont typeface="Wingdings 2"/>
              <a:buChar char=""/>
              <a:tabLst>
                <a:tab pos="312420" algn="l"/>
              </a:tabLst>
            </a:pPr>
            <a:r>
              <a:rPr sz="2600" spc="-5" dirty="0">
                <a:latin typeface="Trebuchet MS"/>
                <a:cs typeface="Trebuchet MS"/>
              </a:rPr>
              <a:t>It is used </a:t>
            </a:r>
            <a:r>
              <a:rPr sz="2600" spc="5" dirty="0">
                <a:latin typeface="Trebuchet MS"/>
                <a:cs typeface="Trebuchet MS"/>
              </a:rPr>
              <a:t>(i) </a:t>
            </a:r>
            <a:r>
              <a:rPr sz="2600" spc="-5" dirty="0">
                <a:latin typeface="Trebuchet MS"/>
                <a:cs typeface="Trebuchet MS"/>
              </a:rPr>
              <a:t>in the </a:t>
            </a:r>
            <a:r>
              <a:rPr sz="2600" dirty="0">
                <a:latin typeface="Trebuchet MS"/>
                <a:cs typeface="Trebuchet MS"/>
              </a:rPr>
              <a:t>manufacture of </a:t>
            </a:r>
            <a:r>
              <a:rPr sz="2600" spc="-5" dirty="0">
                <a:latin typeface="Trebuchet MS"/>
                <a:cs typeface="Trebuchet MS"/>
              </a:rPr>
              <a:t>chlorine,  </a:t>
            </a:r>
            <a:r>
              <a:rPr sz="2600" dirty="0">
                <a:latin typeface="Trebuchet MS"/>
                <a:cs typeface="Trebuchet MS"/>
              </a:rPr>
              <a:t>NH</a:t>
            </a:r>
            <a:r>
              <a:rPr sz="2550" baseline="-21241" dirty="0">
                <a:latin typeface="Trebuchet MS"/>
                <a:cs typeface="Trebuchet MS"/>
              </a:rPr>
              <a:t>4</a:t>
            </a:r>
            <a:r>
              <a:rPr sz="2600" dirty="0">
                <a:latin typeface="Trebuchet MS"/>
                <a:cs typeface="Trebuchet MS"/>
              </a:rPr>
              <a:t>Cl </a:t>
            </a:r>
            <a:r>
              <a:rPr sz="2600" spc="-5" dirty="0">
                <a:latin typeface="Trebuchet MS"/>
                <a:cs typeface="Trebuchet MS"/>
              </a:rPr>
              <a:t>and </a:t>
            </a:r>
            <a:r>
              <a:rPr sz="2600" dirty="0">
                <a:latin typeface="Trebuchet MS"/>
                <a:cs typeface="Trebuchet MS"/>
              </a:rPr>
              <a:t>glucose </a:t>
            </a:r>
            <a:r>
              <a:rPr sz="2600" spc="-5" dirty="0">
                <a:latin typeface="Trebuchet MS"/>
                <a:cs typeface="Trebuchet MS"/>
              </a:rPr>
              <a:t>(from corn</a:t>
            </a:r>
            <a:r>
              <a:rPr sz="2600" spc="-10" dirty="0">
                <a:latin typeface="Trebuchet MS"/>
                <a:cs typeface="Trebuchet MS"/>
              </a:rPr>
              <a:t> </a:t>
            </a:r>
            <a:r>
              <a:rPr sz="2600" dirty="0">
                <a:latin typeface="Trebuchet MS"/>
                <a:cs typeface="Trebuchet MS"/>
              </a:rPr>
              <a:t>starch),</a:t>
            </a:r>
            <a:endParaRPr sz="2600">
              <a:latin typeface="Trebuchet MS"/>
              <a:cs typeface="Trebuchet MS"/>
            </a:endParaRPr>
          </a:p>
          <a:p>
            <a:pPr marL="311785" marR="1109980" indent="-274320">
              <a:lnSpc>
                <a:spcPct val="100000"/>
              </a:lnSpc>
              <a:spcBef>
                <a:spcPts val="595"/>
              </a:spcBef>
              <a:buClr>
                <a:srgbClr val="B03E9A"/>
              </a:buClr>
              <a:buSzPct val="73076"/>
              <a:buFont typeface="Wingdings 2"/>
              <a:buChar char=""/>
              <a:tabLst>
                <a:tab pos="312420" algn="l"/>
              </a:tabLst>
            </a:pPr>
            <a:r>
              <a:rPr sz="2600" spc="-5" dirty="0">
                <a:latin typeface="Trebuchet MS"/>
                <a:cs typeface="Trebuchet MS"/>
              </a:rPr>
              <a:t>(ii) for extracting </a:t>
            </a:r>
            <a:r>
              <a:rPr sz="2600" dirty="0">
                <a:latin typeface="Trebuchet MS"/>
                <a:cs typeface="Trebuchet MS"/>
              </a:rPr>
              <a:t>glue </a:t>
            </a:r>
            <a:r>
              <a:rPr sz="2600" spc="-5" dirty="0">
                <a:latin typeface="Trebuchet MS"/>
                <a:cs typeface="Trebuchet MS"/>
              </a:rPr>
              <a:t>from bones and  purifying bone</a:t>
            </a:r>
            <a:r>
              <a:rPr sz="2600" spc="-20" dirty="0">
                <a:latin typeface="Trebuchet MS"/>
                <a:cs typeface="Trebuchet MS"/>
              </a:rPr>
              <a:t> </a:t>
            </a:r>
            <a:r>
              <a:rPr sz="2600" spc="-5" dirty="0">
                <a:latin typeface="Trebuchet MS"/>
                <a:cs typeface="Trebuchet MS"/>
              </a:rPr>
              <a:t>black,</a:t>
            </a:r>
            <a:endParaRPr sz="2600">
              <a:latin typeface="Trebuchet MS"/>
              <a:cs typeface="Trebuchet MS"/>
            </a:endParaRPr>
          </a:p>
          <a:p>
            <a:pPr marL="412750" indent="-375285">
              <a:lnSpc>
                <a:spcPct val="100000"/>
              </a:lnSpc>
              <a:spcBef>
                <a:spcPts val="605"/>
              </a:spcBef>
              <a:buClr>
                <a:srgbClr val="B03E9A"/>
              </a:buClr>
              <a:buSzPct val="73076"/>
              <a:buFont typeface="Wingdings 2"/>
              <a:buChar char=""/>
              <a:tabLst>
                <a:tab pos="412750" algn="l"/>
                <a:tab pos="413384" algn="l"/>
              </a:tabLst>
            </a:pPr>
            <a:r>
              <a:rPr sz="2600" spc="-5" dirty="0">
                <a:latin typeface="Trebuchet MS"/>
                <a:cs typeface="Trebuchet MS"/>
              </a:rPr>
              <a:t>(iii) in medicine </a:t>
            </a:r>
            <a:r>
              <a:rPr sz="2600" dirty="0">
                <a:latin typeface="Trebuchet MS"/>
                <a:cs typeface="Trebuchet MS"/>
              </a:rPr>
              <a:t>and </a:t>
            </a:r>
            <a:r>
              <a:rPr sz="2600" spc="-5" dirty="0">
                <a:latin typeface="Trebuchet MS"/>
                <a:cs typeface="Trebuchet MS"/>
              </a:rPr>
              <a:t>as </a:t>
            </a:r>
            <a:r>
              <a:rPr sz="2600" dirty="0">
                <a:latin typeface="Trebuchet MS"/>
                <a:cs typeface="Trebuchet MS"/>
              </a:rPr>
              <a:t>a laboratory</a:t>
            </a:r>
            <a:r>
              <a:rPr sz="2600" spc="-50" dirty="0">
                <a:latin typeface="Trebuchet MS"/>
                <a:cs typeface="Trebuchet MS"/>
              </a:rPr>
              <a:t> </a:t>
            </a:r>
            <a:r>
              <a:rPr sz="2600" dirty="0">
                <a:latin typeface="Trebuchet MS"/>
                <a:cs typeface="Trebuchet MS"/>
              </a:rPr>
              <a:t>reagent.</a:t>
            </a:r>
            <a:endParaRPr sz="2600">
              <a:latin typeface="Trebuchet MS"/>
              <a:cs typeface="Trebuchet MS"/>
            </a:endParaRPr>
          </a:p>
          <a:p>
            <a:pPr marL="312420" indent="-274320">
              <a:lnSpc>
                <a:spcPct val="100000"/>
              </a:lnSpc>
              <a:spcBef>
                <a:spcPts val="600"/>
              </a:spcBef>
              <a:buClr>
                <a:srgbClr val="B03E9A"/>
              </a:buClr>
              <a:buSzPct val="73076"/>
              <a:buFont typeface="Wingdings 2"/>
              <a:buChar char=""/>
              <a:tabLst>
                <a:tab pos="312420" algn="l"/>
              </a:tabLst>
            </a:pPr>
            <a:r>
              <a:rPr sz="2600" dirty="0">
                <a:latin typeface="Trebuchet MS"/>
                <a:cs typeface="Trebuchet MS"/>
              </a:rPr>
              <a:t>sss</a:t>
            </a:r>
            <a:endParaRPr sz="2600">
              <a:latin typeface="Trebuchet MS"/>
              <a:cs typeface="Trebuchet MS"/>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9483" y="1000125"/>
            <a:ext cx="3415804"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67330"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4" name="object 4"/>
          <p:cNvSpPr/>
          <p:nvPr/>
        </p:nvSpPr>
        <p:spPr>
          <a:xfrm>
            <a:off x="1628267" y="1057275"/>
            <a:ext cx="101853"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811145" y="1053719"/>
            <a:ext cx="176402"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703701"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5"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3429380" y="1006221"/>
            <a:ext cx="220979" cy="346075"/>
          </a:xfrm>
          <a:custGeom>
            <a:avLst/>
            <a:gdLst/>
            <a:ahLst/>
            <a:cxnLst/>
            <a:rect l="l" t="t" r="r" b="b"/>
            <a:pathLst>
              <a:path w="220979"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2498217" y="1006221"/>
            <a:ext cx="217804" cy="346075"/>
          </a:xfrm>
          <a:custGeom>
            <a:avLst/>
            <a:gdLst/>
            <a:ahLst/>
            <a:cxnLst/>
            <a:rect l="l" t="t" r="r" b="b"/>
            <a:pathLst>
              <a:path w="217805"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861185" y="1006221"/>
            <a:ext cx="259715" cy="346075"/>
          </a:xfrm>
          <a:custGeom>
            <a:avLst/>
            <a:gdLst/>
            <a:ahLst/>
            <a:cxnLst/>
            <a:rect l="l" t="t" r="r" b="b"/>
            <a:pathLst>
              <a:path w="259714" h="346075">
                <a:moveTo>
                  <a:pt x="0" y="0"/>
                </a:moveTo>
                <a:lnTo>
                  <a:pt x="61340" y="0"/>
                </a:lnTo>
                <a:lnTo>
                  <a:pt x="61340" y="135381"/>
                </a:lnTo>
                <a:lnTo>
                  <a:pt x="198754" y="135381"/>
                </a:lnTo>
                <a:lnTo>
                  <a:pt x="198754" y="0"/>
                </a:lnTo>
                <a:lnTo>
                  <a:pt x="259460" y="0"/>
                </a:lnTo>
                <a:lnTo>
                  <a:pt x="259460" y="345566"/>
                </a:lnTo>
                <a:lnTo>
                  <a:pt x="198754" y="345566"/>
                </a:lnTo>
                <a:lnTo>
                  <a:pt x="198754" y="189864"/>
                </a:lnTo>
                <a:lnTo>
                  <a:pt x="61340" y="189864"/>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291208" y="1006221"/>
            <a:ext cx="220979" cy="346075"/>
          </a:xfrm>
          <a:custGeom>
            <a:avLst/>
            <a:gdLst/>
            <a:ahLst/>
            <a:cxnLst/>
            <a:rect l="l" t="t" r="r" b="b"/>
            <a:pathLst>
              <a:path w="220980"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964831" y="1006221"/>
            <a:ext cx="286385" cy="346075"/>
          </a:xfrm>
          <a:custGeom>
            <a:avLst/>
            <a:gdLst/>
            <a:ahLst/>
            <a:cxnLst/>
            <a:rect l="l" t="t" r="r" b="b"/>
            <a:pathLst>
              <a:path w="286384" h="346075">
                <a:moveTo>
                  <a:pt x="0" y="0"/>
                </a:moveTo>
                <a:lnTo>
                  <a:pt x="286143" y="0"/>
                </a:lnTo>
                <a:lnTo>
                  <a:pt x="286143" y="54482"/>
                </a:lnTo>
                <a:lnTo>
                  <a:pt x="171259" y="54482"/>
                </a:lnTo>
                <a:lnTo>
                  <a:pt x="171259" y="345566"/>
                </a:lnTo>
                <a:lnTo>
                  <a:pt x="109931" y="345566"/>
                </a:lnTo>
                <a:lnTo>
                  <a:pt x="109931" y="54482"/>
                </a:lnTo>
                <a:lnTo>
                  <a:pt x="0" y="54482"/>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672414" y="1006221"/>
            <a:ext cx="252095" cy="350520"/>
          </a:xfrm>
          <a:custGeom>
            <a:avLst/>
            <a:gdLst/>
            <a:ahLst/>
            <a:cxnLst/>
            <a:rect l="l" t="t" r="r" b="b"/>
            <a:pathLst>
              <a:path w="252094" h="350519">
                <a:moveTo>
                  <a:pt x="0" y="0"/>
                </a:moveTo>
                <a:lnTo>
                  <a:pt x="29489" y="0"/>
                </a:lnTo>
                <a:lnTo>
                  <a:pt x="192722" y="208533"/>
                </a:lnTo>
                <a:lnTo>
                  <a:pt x="192722" y="0"/>
                </a:lnTo>
                <a:lnTo>
                  <a:pt x="251701" y="0"/>
                </a:lnTo>
                <a:lnTo>
                  <a:pt x="251701" y="350265"/>
                </a:lnTo>
                <a:lnTo>
                  <a:pt x="226695" y="350265"/>
                </a:lnTo>
                <a:lnTo>
                  <a:pt x="58978" y="131571"/>
                </a:lnTo>
                <a:lnTo>
                  <a:pt x="58978" y="345820"/>
                </a:lnTo>
                <a:lnTo>
                  <a:pt x="0" y="345820"/>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39483" y="1006221"/>
            <a:ext cx="61594" cy="346075"/>
          </a:xfrm>
          <a:custGeom>
            <a:avLst/>
            <a:gdLst/>
            <a:ahLst/>
            <a:cxnLst/>
            <a:rect l="l" t="t" r="r" b="b"/>
            <a:pathLst>
              <a:path w="61595" h="346075">
                <a:moveTo>
                  <a:pt x="0" y="0"/>
                </a:moveTo>
                <a:lnTo>
                  <a:pt x="61328" y="0"/>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565528" y="1002664"/>
            <a:ext cx="266065" cy="349250"/>
          </a:xfrm>
          <a:custGeom>
            <a:avLst/>
            <a:gdLst/>
            <a:ahLst/>
            <a:cxnLst/>
            <a:rect l="l" t="t" r="r" b="b"/>
            <a:pathLst>
              <a:path w="266064" h="349250">
                <a:moveTo>
                  <a:pt x="95758" y="0"/>
                </a:moveTo>
                <a:lnTo>
                  <a:pt x="153338" y="6359"/>
                </a:lnTo>
                <a:lnTo>
                  <a:pt x="194452" y="25447"/>
                </a:lnTo>
                <a:lnTo>
                  <a:pt x="219112" y="57275"/>
                </a:lnTo>
                <a:lnTo>
                  <a:pt x="227329" y="101854"/>
                </a:lnTo>
                <a:lnTo>
                  <a:pt x="226188" y="116855"/>
                </a:lnTo>
                <a:lnTo>
                  <a:pt x="209169" y="157861"/>
                </a:lnTo>
                <a:lnTo>
                  <a:pt x="176664" y="187328"/>
                </a:lnTo>
                <a:lnTo>
                  <a:pt x="163448" y="193421"/>
                </a:lnTo>
                <a:lnTo>
                  <a:pt x="265557" y="349123"/>
                </a:lnTo>
                <a:lnTo>
                  <a:pt x="194818" y="349123"/>
                </a:lnTo>
                <a:lnTo>
                  <a:pt x="102615"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157602" y="1001522"/>
            <a:ext cx="304165" cy="350520"/>
          </a:xfrm>
          <a:custGeom>
            <a:avLst/>
            <a:gdLst/>
            <a:ahLst/>
            <a:cxnLst/>
            <a:rect l="l" t="t" r="r" b="b"/>
            <a:pathLst>
              <a:path w="304164" h="350519">
                <a:moveTo>
                  <a:pt x="137795" y="0"/>
                </a:moveTo>
                <a:lnTo>
                  <a:pt x="164719" y="0"/>
                </a:lnTo>
                <a:lnTo>
                  <a:pt x="303657" y="350265"/>
                </a:lnTo>
                <a:lnTo>
                  <a:pt x="235966" y="350265"/>
                </a:lnTo>
                <a:lnTo>
                  <a:pt x="210693" y="280162"/>
                </a:lnTo>
                <a:lnTo>
                  <a:pt x="92329" y="280162"/>
                </a:lnTo>
                <a:lnTo>
                  <a:pt x="68199"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3088258" y="1000252"/>
            <a:ext cx="287020" cy="357505"/>
          </a:xfrm>
          <a:custGeom>
            <a:avLst/>
            <a:gdLst/>
            <a:ahLst/>
            <a:cxnLst/>
            <a:rect l="l" t="t" r="r" b="b"/>
            <a:pathLst>
              <a:path w="287020" h="357505">
                <a:moveTo>
                  <a:pt x="175006" y="0"/>
                </a:moveTo>
                <a:lnTo>
                  <a:pt x="202340" y="2139"/>
                </a:lnTo>
                <a:lnTo>
                  <a:pt x="227568" y="8540"/>
                </a:lnTo>
                <a:lnTo>
                  <a:pt x="250676" y="19180"/>
                </a:lnTo>
                <a:lnTo>
                  <a:pt x="271653" y="34036"/>
                </a:lnTo>
                <a:lnTo>
                  <a:pt x="245999" y="83312"/>
                </a:lnTo>
                <a:lnTo>
                  <a:pt x="239831" y="78476"/>
                </a:lnTo>
                <a:lnTo>
                  <a:pt x="232187" y="73675"/>
                </a:lnTo>
                <a:lnTo>
                  <a:pt x="191420" y="56991"/>
                </a:lnTo>
                <a:lnTo>
                  <a:pt x="173608" y="54610"/>
                </a:lnTo>
                <a:lnTo>
                  <a:pt x="149437" y="56757"/>
                </a:lnTo>
                <a:lnTo>
                  <a:pt x="109190" y="74005"/>
                </a:lnTo>
                <a:lnTo>
                  <a:pt x="80182" y="107870"/>
                </a:lnTo>
                <a:lnTo>
                  <a:pt x="65462" y="154162"/>
                </a:lnTo>
                <a:lnTo>
                  <a:pt x="63627" y="181737"/>
                </a:lnTo>
                <a:lnTo>
                  <a:pt x="65436" y="207902"/>
                </a:lnTo>
                <a:lnTo>
                  <a:pt x="79914" y="251995"/>
                </a:lnTo>
                <a:lnTo>
                  <a:pt x="108295" y="284356"/>
                </a:lnTo>
                <a:lnTo>
                  <a:pt x="147625" y="300843"/>
                </a:lnTo>
                <a:lnTo>
                  <a:pt x="171195" y="302895"/>
                </a:lnTo>
                <a:lnTo>
                  <a:pt x="186862" y="301775"/>
                </a:lnTo>
                <a:lnTo>
                  <a:pt x="225170" y="284988"/>
                </a:lnTo>
                <a:lnTo>
                  <a:pt x="225170" y="217043"/>
                </a:lnTo>
                <a:lnTo>
                  <a:pt x="177292" y="217043"/>
                </a:lnTo>
                <a:lnTo>
                  <a:pt x="177292" y="164719"/>
                </a:lnTo>
                <a:lnTo>
                  <a:pt x="286512" y="164719"/>
                </a:lnTo>
                <a:lnTo>
                  <a:pt x="286512" y="319405"/>
                </a:lnTo>
                <a:lnTo>
                  <a:pt x="246578" y="341872"/>
                </a:lnTo>
                <a:lnTo>
                  <a:pt x="195611" y="354885"/>
                </a:lnTo>
                <a:lnTo>
                  <a:pt x="161290"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6"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748407"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4153534" y="1000125"/>
            <a:ext cx="2789300" cy="357504"/>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6499733" y="1057402"/>
            <a:ext cx="132841" cy="240791"/>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5225669" y="1057402"/>
            <a:ext cx="106933" cy="115315"/>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5494909" y="1053719"/>
            <a:ext cx="176402" cy="250316"/>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4511928" y="1053719"/>
            <a:ext cx="176402" cy="250316"/>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6116192" y="1006221"/>
            <a:ext cx="252095" cy="350520"/>
          </a:xfrm>
          <a:custGeom>
            <a:avLst/>
            <a:gdLst/>
            <a:ahLst/>
            <a:cxnLst/>
            <a:rect l="l" t="t" r="r" b="b"/>
            <a:pathLst>
              <a:path w="252095" h="350519">
                <a:moveTo>
                  <a:pt x="0" y="0"/>
                </a:moveTo>
                <a:lnTo>
                  <a:pt x="29464" y="0"/>
                </a:lnTo>
                <a:lnTo>
                  <a:pt x="192659" y="208533"/>
                </a:lnTo>
                <a:lnTo>
                  <a:pt x="192659" y="0"/>
                </a:lnTo>
                <a:lnTo>
                  <a:pt x="251587" y="0"/>
                </a:lnTo>
                <a:lnTo>
                  <a:pt x="251587" y="350265"/>
                </a:lnTo>
                <a:lnTo>
                  <a:pt x="226695"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5788533"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7" y="296925"/>
                </a:lnTo>
                <a:lnTo>
                  <a:pt x="140708" y="295856"/>
                </a:lnTo>
                <a:lnTo>
                  <a:pt x="176783"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4774819" y="1006221"/>
            <a:ext cx="353060" cy="350520"/>
          </a:xfrm>
          <a:custGeom>
            <a:avLst/>
            <a:gdLst/>
            <a:ahLst/>
            <a:cxnLst/>
            <a:rect l="l" t="t" r="r" b="b"/>
            <a:pathLst>
              <a:path w="353060" h="350519">
                <a:moveTo>
                  <a:pt x="69595" y="0"/>
                </a:moveTo>
                <a:lnTo>
                  <a:pt x="102107" y="0"/>
                </a:lnTo>
                <a:lnTo>
                  <a:pt x="176910" y="232790"/>
                </a:lnTo>
                <a:lnTo>
                  <a:pt x="250062" y="0"/>
                </a:lnTo>
                <a:lnTo>
                  <a:pt x="282320" y="0"/>
                </a:lnTo>
                <a:lnTo>
                  <a:pt x="352932" y="345820"/>
                </a:lnTo>
                <a:lnTo>
                  <a:pt x="293496" y="345820"/>
                </a:lnTo>
                <a:lnTo>
                  <a:pt x="257555" y="159384"/>
                </a:lnTo>
                <a:lnTo>
                  <a:pt x="188086" y="350265"/>
                </a:lnTo>
                <a:lnTo>
                  <a:pt x="166115" y="350265"/>
                </a:lnTo>
                <a:lnTo>
                  <a:pt x="96519" y="159384"/>
                </a:lnTo>
                <a:lnTo>
                  <a:pt x="59181" y="345820"/>
                </a:lnTo>
                <a:lnTo>
                  <a:pt x="0" y="345820"/>
                </a:lnTo>
                <a:lnTo>
                  <a:pt x="69595"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6439280" y="1003808"/>
            <a:ext cx="256540" cy="347980"/>
          </a:xfrm>
          <a:custGeom>
            <a:avLst/>
            <a:gdLst/>
            <a:ahLst/>
            <a:cxnLst/>
            <a:rect l="l" t="t" r="r" b="b"/>
            <a:pathLst>
              <a:path w="256540" h="347980">
                <a:moveTo>
                  <a:pt x="92201" y="0"/>
                </a:moveTo>
                <a:lnTo>
                  <a:pt x="159845" y="11064"/>
                </a:lnTo>
                <a:lnTo>
                  <a:pt x="211963" y="44322"/>
                </a:lnTo>
                <a:lnTo>
                  <a:pt x="245109" y="95758"/>
                </a:lnTo>
                <a:lnTo>
                  <a:pt x="256159" y="161670"/>
                </a:lnTo>
                <a:lnTo>
                  <a:pt x="251173" y="218598"/>
                </a:lnTo>
                <a:lnTo>
                  <a:pt x="236215" y="265175"/>
                </a:lnTo>
                <a:lnTo>
                  <a:pt x="211280" y="301402"/>
                </a:lnTo>
                <a:lnTo>
                  <a:pt x="176365" y="327279"/>
                </a:lnTo>
                <a:lnTo>
                  <a:pt x="131466" y="342804"/>
                </a:lnTo>
                <a:lnTo>
                  <a:pt x="76580"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5165216"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6733667" y="1000252"/>
            <a:ext cx="209550" cy="357505"/>
          </a:xfrm>
          <a:custGeom>
            <a:avLst/>
            <a:gdLst/>
            <a:ahLst/>
            <a:cxnLst/>
            <a:rect l="l" t="t" r="r" b="b"/>
            <a:pathLst>
              <a:path w="209550" h="357505">
                <a:moveTo>
                  <a:pt x="105409"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2"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4153534"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1"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5432171"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4449190" y="1000125"/>
            <a:ext cx="302260" cy="357505"/>
          </a:xfrm>
          <a:custGeom>
            <a:avLst/>
            <a:gdLst/>
            <a:ahLst/>
            <a:cxnLst/>
            <a:rect l="l" t="t" r="r" b="b"/>
            <a:pathLst>
              <a:path w="302260" h="357505">
                <a:moveTo>
                  <a:pt x="148589"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2" name="object 32"/>
          <p:cNvSpPr txBox="1"/>
          <p:nvPr/>
        </p:nvSpPr>
        <p:spPr>
          <a:xfrm>
            <a:off x="510540" y="1634693"/>
            <a:ext cx="7054850" cy="1551305"/>
          </a:xfrm>
          <a:prstGeom prst="rect">
            <a:avLst/>
          </a:prstGeom>
        </p:spPr>
        <p:txBody>
          <a:bodyPr vert="horz" wrap="square" lIns="0" tIns="13335" rIns="0" bIns="0" rtlCol="0">
            <a:spAutoFit/>
          </a:bodyPr>
          <a:lstStyle/>
          <a:p>
            <a:pPr marL="311785" marR="30480" indent="-274320">
              <a:lnSpc>
                <a:spcPct val="100000"/>
              </a:lnSpc>
              <a:spcBef>
                <a:spcPts val="105"/>
              </a:spcBef>
              <a:buClr>
                <a:srgbClr val="B03E9A"/>
              </a:buClr>
              <a:buSzPct val="72500"/>
              <a:buFont typeface="Wingdings 2"/>
              <a:buChar char=""/>
              <a:tabLst>
                <a:tab pos="312420" algn="l"/>
              </a:tabLst>
            </a:pPr>
            <a:r>
              <a:rPr sz="2000" spc="-5" dirty="0">
                <a:latin typeface="Trebuchet MS"/>
                <a:cs typeface="Trebuchet MS"/>
              </a:rPr>
              <a:t>When two different halogens </a:t>
            </a:r>
            <a:r>
              <a:rPr sz="2000" dirty="0">
                <a:latin typeface="Trebuchet MS"/>
                <a:cs typeface="Trebuchet MS"/>
              </a:rPr>
              <a:t>react </a:t>
            </a:r>
            <a:r>
              <a:rPr sz="2000" spc="-5" dirty="0">
                <a:latin typeface="Trebuchet MS"/>
                <a:cs typeface="Trebuchet MS"/>
              </a:rPr>
              <a:t>with each </a:t>
            </a:r>
            <a:r>
              <a:rPr sz="2000" spc="-50" dirty="0">
                <a:latin typeface="Trebuchet MS"/>
                <a:cs typeface="Trebuchet MS"/>
              </a:rPr>
              <a:t>other,  </a:t>
            </a:r>
            <a:r>
              <a:rPr sz="2000" spc="-5" dirty="0">
                <a:latin typeface="Trebuchet MS"/>
                <a:cs typeface="Trebuchet MS"/>
              </a:rPr>
              <a:t>interhalogen compounds are </a:t>
            </a:r>
            <a:r>
              <a:rPr sz="2000" dirty="0">
                <a:latin typeface="Trebuchet MS"/>
                <a:cs typeface="Trebuchet MS"/>
              </a:rPr>
              <a:t>formed. They can </a:t>
            </a:r>
            <a:r>
              <a:rPr sz="2000" spc="-5" dirty="0">
                <a:latin typeface="Trebuchet MS"/>
                <a:cs typeface="Trebuchet MS"/>
              </a:rPr>
              <a:t>be</a:t>
            </a:r>
            <a:r>
              <a:rPr sz="2000" spc="-185" dirty="0">
                <a:latin typeface="Trebuchet MS"/>
                <a:cs typeface="Trebuchet MS"/>
              </a:rPr>
              <a:t> </a:t>
            </a:r>
            <a:r>
              <a:rPr sz="2000" dirty="0">
                <a:latin typeface="Trebuchet MS"/>
                <a:cs typeface="Trebuchet MS"/>
              </a:rPr>
              <a:t>assigned  general compositions </a:t>
            </a:r>
            <a:r>
              <a:rPr sz="2000" spc="-5" dirty="0">
                <a:latin typeface="Trebuchet MS"/>
                <a:cs typeface="Trebuchet MS"/>
              </a:rPr>
              <a:t>as </a:t>
            </a:r>
            <a:r>
              <a:rPr sz="2000" dirty="0">
                <a:latin typeface="Trebuchet MS"/>
                <a:cs typeface="Trebuchet MS"/>
              </a:rPr>
              <a:t>XX’ , </a:t>
            </a:r>
            <a:r>
              <a:rPr sz="2000" spc="5" dirty="0">
                <a:latin typeface="Trebuchet MS"/>
                <a:cs typeface="Trebuchet MS"/>
              </a:rPr>
              <a:t>XX’</a:t>
            </a:r>
            <a:r>
              <a:rPr sz="1950" spc="7" baseline="-21367" dirty="0">
                <a:latin typeface="Trebuchet MS"/>
                <a:cs typeface="Trebuchet MS"/>
              </a:rPr>
              <a:t>3 </a:t>
            </a:r>
            <a:r>
              <a:rPr sz="2000" dirty="0">
                <a:latin typeface="Trebuchet MS"/>
                <a:cs typeface="Trebuchet MS"/>
              </a:rPr>
              <a:t>, XX’</a:t>
            </a:r>
            <a:r>
              <a:rPr sz="1950" baseline="-21367" dirty="0">
                <a:latin typeface="Trebuchet MS"/>
                <a:cs typeface="Trebuchet MS"/>
              </a:rPr>
              <a:t>5 </a:t>
            </a:r>
            <a:r>
              <a:rPr sz="2000" spc="-5" dirty="0">
                <a:latin typeface="Trebuchet MS"/>
                <a:cs typeface="Trebuchet MS"/>
              </a:rPr>
              <a:t>and </a:t>
            </a:r>
            <a:r>
              <a:rPr sz="2000" dirty="0">
                <a:latin typeface="Trebuchet MS"/>
                <a:cs typeface="Trebuchet MS"/>
              </a:rPr>
              <a:t>XX’</a:t>
            </a:r>
            <a:r>
              <a:rPr sz="1950" baseline="-21367" dirty="0">
                <a:latin typeface="Trebuchet MS"/>
                <a:cs typeface="Trebuchet MS"/>
              </a:rPr>
              <a:t>7 </a:t>
            </a:r>
            <a:r>
              <a:rPr sz="2000" spc="-5" dirty="0">
                <a:latin typeface="Trebuchet MS"/>
                <a:cs typeface="Trebuchet MS"/>
              </a:rPr>
              <a:t>where </a:t>
            </a:r>
            <a:r>
              <a:rPr sz="2000" dirty="0">
                <a:latin typeface="Trebuchet MS"/>
                <a:cs typeface="Trebuchet MS"/>
              </a:rPr>
              <a:t>X  </a:t>
            </a:r>
            <a:r>
              <a:rPr sz="2000" spc="-5" dirty="0">
                <a:latin typeface="Trebuchet MS"/>
                <a:cs typeface="Trebuchet MS"/>
              </a:rPr>
              <a:t>is halogen </a:t>
            </a:r>
            <a:r>
              <a:rPr sz="2000" dirty="0">
                <a:latin typeface="Trebuchet MS"/>
                <a:cs typeface="Trebuchet MS"/>
              </a:rPr>
              <a:t>of larger size </a:t>
            </a:r>
            <a:r>
              <a:rPr sz="2000" spc="-5" dirty="0">
                <a:latin typeface="Trebuchet MS"/>
                <a:cs typeface="Trebuchet MS"/>
              </a:rPr>
              <a:t>and </a:t>
            </a:r>
            <a:r>
              <a:rPr sz="2000" dirty="0">
                <a:latin typeface="Trebuchet MS"/>
                <a:cs typeface="Trebuchet MS"/>
              </a:rPr>
              <a:t>X’ of </a:t>
            </a:r>
            <a:r>
              <a:rPr sz="2000" spc="-5" dirty="0">
                <a:latin typeface="Trebuchet MS"/>
                <a:cs typeface="Trebuchet MS"/>
              </a:rPr>
              <a:t>smaller </a:t>
            </a:r>
            <a:r>
              <a:rPr sz="2000" dirty="0">
                <a:latin typeface="Trebuchet MS"/>
                <a:cs typeface="Trebuchet MS"/>
              </a:rPr>
              <a:t>size </a:t>
            </a:r>
            <a:r>
              <a:rPr sz="2000" spc="-5" dirty="0">
                <a:latin typeface="Trebuchet MS"/>
                <a:cs typeface="Trebuchet MS"/>
              </a:rPr>
              <a:t>and </a:t>
            </a:r>
            <a:r>
              <a:rPr sz="2000" dirty="0">
                <a:latin typeface="Trebuchet MS"/>
                <a:cs typeface="Trebuchet MS"/>
              </a:rPr>
              <a:t>X’ </a:t>
            </a:r>
            <a:r>
              <a:rPr sz="2000" spc="-5" dirty="0">
                <a:latin typeface="Trebuchet MS"/>
                <a:cs typeface="Trebuchet MS"/>
              </a:rPr>
              <a:t>is  </a:t>
            </a:r>
            <a:r>
              <a:rPr sz="2000" dirty="0">
                <a:latin typeface="Trebuchet MS"/>
                <a:cs typeface="Trebuchet MS"/>
              </a:rPr>
              <a:t>more </a:t>
            </a:r>
            <a:r>
              <a:rPr sz="2000" spc="-5" dirty="0">
                <a:latin typeface="Trebuchet MS"/>
                <a:cs typeface="Trebuchet MS"/>
              </a:rPr>
              <a:t>electropositive than </a:t>
            </a:r>
            <a:r>
              <a:rPr sz="2000" dirty="0">
                <a:latin typeface="Trebuchet MS"/>
                <a:cs typeface="Trebuchet MS"/>
              </a:rPr>
              <a:t>X</a:t>
            </a:r>
            <a:r>
              <a:rPr sz="2000" spc="-100" dirty="0">
                <a:latin typeface="Trebuchet MS"/>
                <a:cs typeface="Trebuchet MS"/>
              </a:rPr>
              <a:t> </a:t>
            </a:r>
            <a:r>
              <a:rPr sz="2000" dirty="0">
                <a:latin typeface="Trebuchet MS"/>
                <a:cs typeface="Trebuchet MS"/>
              </a:rPr>
              <a:t>.</a:t>
            </a:r>
            <a:endParaRPr sz="2000">
              <a:latin typeface="Trebuchet MS"/>
              <a:cs typeface="Trebuchet MS"/>
            </a:endParaRPr>
          </a:p>
        </p:txBody>
      </p:sp>
      <p:sp>
        <p:nvSpPr>
          <p:cNvPr id="33" name="object 33"/>
          <p:cNvSpPr/>
          <p:nvPr/>
        </p:nvSpPr>
        <p:spPr>
          <a:xfrm>
            <a:off x="418817" y="3581400"/>
            <a:ext cx="7525173" cy="2445135"/>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4504" y="531876"/>
            <a:ext cx="2663101"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21280" y="627380"/>
            <a:ext cx="74295" cy="114300"/>
          </a:xfrm>
          <a:custGeom>
            <a:avLst/>
            <a:gdLst/>
            <a:ahLst/>
            <a:cxnLst/>
            <a:rect l="l" t="t" r="r" b="b"/>
            <a:pathLst>
              <a:path w="74294" h="114300">
                <a:moveTo>
                  <a:pt x="37083" y="0"/>
                </a:moveTo>
                <a:lnTo>
                  <a:pt x="0" y="114046"/>
                </a:lnTo>
                <a:lnTo>
                  <a:pt x="74168" y="114046"/>
                </a:lnTo>
                <a:lnTo>
                  <a:pt x="37083" y="0"/>
                </a:lnTo>
                <a:close/>
              </a:path>
            </a:pathLst>
          </a:custGeom>
          <a:ln w="3175">
            <a:solidFill>
              <a:srgbClr val="58134A"/>
            </a:solidFill>
          </a:ln>
        </p:spPr>
        <p:txBody>
          <a:bodyPr wrap="square" lIns="0" tIns="0" rIns="0" bIns="0" rtlCol="0"/>
          <a:lstStyle/>
          <a:p>
            <a:endParaRPr/>
          </a:p>
        </p:txBody>
      </p:sp>
      <p:sp>
        <p:nvSpPr>
          <p:cNvPr id="4" name="object 4"/>
          <p:cNvSpPr/>
          <p:nvPr/>
        </p:nvSpPr>
        <p:spPr>
          <a:xfrm>
            <a:off x="1584833" y="627380"/>
            <a:ext cx="74295" cy="114300"/>
          </a:xfrm>
          <a:custGeom>
            <a:avLst/>
            <a:gdLst/>
            <a:ahLst/>
            <a:cxnLst/>
            <a:rect l="l" t="t" r="r" b="b"/>
            <a:pathLst>
              <a:path w="74294" h="114300">
                <a:moveTo>
                  <a:pt x="37083" y="0"/>
                </a:moveTo>
                <a:lnTo>
                  <a:pt x="0" y="114046"/>
                </a:lnTo>
                <a:lnTo>
                  <a:pt x="74167" y="114046"/>
                </a:lnTo>
                <a:lnTo>
                  <a:pt x="37083" y="0"/>
                </a:lnTo>
                <a:close/>
              </a:path>
            </a:pathLst>
          </a:custGeom>
          <a:ln w="3175">
            <a:solidFill>
              <a:srgbClr val="58134A"/>
            </a:solidFill>
          </a:ln>
        </p:spPr>
        <p:txBody>
          <a:bodyPr wrap="square" lIns="0" tIns="0" rIns="0" bIns="0" rtlCol="0"/>
          <a:lstStyle/>
          <a:p>
            <a:endParaRPr/>
          </a:p>
        </p:txBody>
      </p:sp>
      <p:sp>
        <p:nvSpPr>
          <p:cNvPr id="5" name="object 5"/>
          <p:cNvSpPr/>
          <p:nvPr/>
        </p:nvSpPr>
        <p:spPr>
          <a:xfrm>
            <a:off x="588378" y="582930"/>
            <a:ext cx="95694" cy="10312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50391" y="582930"/>
            <a:ext cx="95630" cy="10312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846198" y="582802"/>
            <a:ext cx="91185" cy="8991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43457" y="582802"/>
            <a:ext cx="91071" cy="8991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710814" y="579627"/>
            <a:ext cx="157606" cy="22364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2972942" y="537337"/>
            <a:ext cx="224790" cy="313055"/>
          </a:xfrm>
          <a:custGeom>
            <a:avLst/>
            <a:gdLst/>
            <a:ahLst/>
            <a:cxnLst/>
            <a:rect l="l" t="t" r="r" b="b"/>
            <a:pathLst>
              <a:path w="224789" h="313055">
                <a:moveTo>
                  <a:pt x="0" y="0"/>
                </a:moveTo>
                <a:lnTo>
                  <a:pt x="26288" y="0"/>
                </a:lnTo>
                <a:lnTo>
                  <a:pt x="171957" y="186182"/>
                </a:lnTo>
                <a:lnTo>
                  <a:pt x="171957" y="0"/>
                </a:lnTo>
                <a:lnTo>
                  <a:pt x="224662" y="0"/>
                </a:lnTo>
                <a:lnTo>
                  <a:pt x="224662" y="312674"/>
                </a:lnTo>
                <a:lnTo>
                  <a:pt x="202311"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550286" y="537337"/>
            <a:ext cx="55244" cy="308610"/>
          </a:xfrm>
          <a:custGeom>
            <a:avLst/>
            <a:gdLst/>
            <a:ahLst/>
            <a:cxnLst/>
            <a:rect l="l" t="t" r="r" b="b"/>
            <a:pathLst>
              <a:path w="55244"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258186" y="537337"/>
            <a:ext cx="255904" cy="308610"/>
          </a:xfrm>
          <a:custGeom>
            <a:avLst/>
            <a:gdLst/>
            <a:ahLst/>
            <a:cxnLst/>
            <a:rect l="l" t="t" r="r" b="b"/>
            <a:pathLst>
              <a:path w="255905" h="308609">
                <a:moveTo>
                  <a:pt x="0" y="0"/>
                </a:moveTo>
                <a:lnTo>
                  <a:pt x="255524" y="0"/>
                </a:lnTo>
                <a:lnTo>
                  <a:pt x="255524" y="48640"/>
                </a:lnTo>
                <a:lnTo>
                  <a:pt x="152907" y="48640"/>
                </a:lnTo>
                <a:lnTo>
                  <a:pt x="152907" y="308483"/>
                </a:lnTo>
                <a:lnTo>
                  <a:pt x="98170" y="308483"/>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051140" y="537337"/>
            <a:ext cx="197485" cy="308610"/>
          </a:xfrm>
          <a:custGeom>
            <a:avLst/>
            <a:gdLst/>
            <a:ahLst/>
            <a:cxnLst/>
            <a:rect l="l" t="t" r="r" b="b"/>
            <a:pathLst>
              <a:path w="197484" h="308609">
                <a:moveTo>
                  <a:pt x="0" y="0"/>
                </a:moveTo>
                <a:lnTo>
                  <a:pt x="196913" y="0"/>
                </a:lnTo>
                <a:lnTo>
                  <a:pt x="196913" y="48640"/>
                </a:lnTo>
                <a:lnTo>
                  <a:pt x="54762" y="48640"/>
                </a:lnTo>
                <a:lnTo>
                  <a:pt x="54762" y="120903"/>
                </a:lnTo>
                <a:lnTo>
                  <a:pt x="156679" y="120903"/>
                </a:lnTo>
                <a:lnTo>
                  <a:pt x="156679" y="167386"/>
                </a:lnTo>
                <a:lnTo>
                  <a:pt x="54762" y="167386"/>
                </a:lnTo>
                <a:lnTo>
                  <a:pt x="54762" y="259841"/>
                </a:lnTo>
                <a:lnTo>
                  <a:pt x="194589" y="259841"/>
                </a:lnTo>
                <a:lnTo>
                  <a:pt x="194589" y="308483"/>
                </a:lnTo>
                <a:lnTo>
                  <a:pt x="0" y="308483"/>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296542" y="535177"/>
            <a:ext cx="205104" cy="311150"/>
          </a:xfrm>
          <a:custGeom>
            <a:avLst/>
            <a:gdLst/>
            <a:ahLst/>
            <a:cxnLst/>
            <a:rect l="l" t="t" r="r" b="b"/>
            <a:pathLst>
              <a:path w="205105" h="311150">
                <a:moveTo>
                  <a:pt x="64007" y="0"/>
                </a:moveTo>
                <a:lnTo>
                  <a:pt x="127222" y="5619"/>
                </a:lnTo>
                <a:lnTo>
                  <a:pt x="170815" y="22479"/>
                </a:lnTo>
                <a:lnTo>
                  <a:pt x="196246" y="51133"/>
                </a:lnTo>
                <a:lnTo>
                  <a:pt x="204723" y="92456"/>
                </a:lnTo>
                <a:lnTo>
                  <a:pt x="196893" y="138888"/>
                </a:lnTo>
                <a:lnTo>
                  <a:pt x="173418" y="172069"/>
                </a:lnTo>
                <a:lnTo>
                  <a:pt x="134322" y="191986"/>
                </a:lnTo>
                <a:lnTo>
                  <a:pt x="79628" y="198627"/>
                </a:lnTo>
                <a:lnTo>
                  <a:pt x="73406" y="198627"/>
                </a:lnTo>
                <a:lnTo>
                  <a:pt x="65150" y="198120"/>
                </a:lnTo>
                <a:lnTo>
                  <a:pt x="54737" y="197104"/>
                </a:lnTo>
                <a:lnTo>
                  <a:pt x="54737" y="310642"/>
                </a:lnTo>
                <a:lnTo>
                  <a:pt x="0" y="310642"/>
                </a:lnTo>
                <a:lnTo>
                  <a:pt x="0" y="2286"/>
                </a:lnTo>
                <a:lnTo>
                  <a:pt x="24503" y="1285"/>
                </a:lnTo>
                <a:lnTo>
                  <a:pt x="43338" y="571"/>
                </a:lnTo>
                <a:lnTo>
                  <a:pt x="56507" y="142"/>
                </a:lnTo>
                <a:lnTo>
                  <a:pt x="64007"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534504" y="535177"/>
            <a:ext cx="205104" cy="311150"/>
          </a:xfrm>
          <a:custGeom>
            <a:avLst/>
            <a:gdLst/>
            <a:ahLst/>
            <a:cxnLst/>
            <a:rect l="l" t="t" r="r" b="b"/>
            <a:pathLst>
              <a:path w="205104" h="311150">
                <a:moveTo>
                  <a:pt x="64020" y="0"/>
                </a:moveTo>
                <a:lnTo>
                  <a:pt x="127277" y="5619"/>
                </a:lnTo>
                <a:lnTo>
                  <a:pt x="170903" y="22479"/>
                </a:lnTo>
                <a:lnTo>
                  <a:pt x="196249" y="51133"/>
                </a:lnTo>
                <a:lnTo>
                  <a:pt x="204698" y="92456"/>
                </a:lnTo>
                <a:lnTo>
                  <a:pt x="196880" y="138888"/>
                </a:lnTo>
                <a:lnTo>
                  <a:pt x="173426" y="172069"/>
                </a:lnTo>
                <a:lnTo>
                  <a:pt x="134334" y="191986"/>
                </a:lnTo>
                <a:lnTo>
                  <a:pt x="79603" y="198627"/>
                </a:lnTo>
                <a:lnTo>
                  <a:pt x="73431" y="198627"/>
                </a:lnTo>
                <a:lnTo>
                  <a:pt x="65150" y="198120"/>
                </a:lnTo>
                <a:lnTo>
                  <a:pt x="54762" y="197104"/>
                </a:lnTo>
                <a:lnTo>
                  <a:pt x="54762" y="310642"/>
                </a:lnTo>
                <a:lnTo>
                  <a:pt x="0" y="310642"/>
                </a:lnTo>
                <a:lnTo>
                  <a:pt x="0" y="2286"/>
                </a:lnTo>
                <a:lnTo>
                  <a:pt x="24538" y="1285"/>
                </a:lnTo>
                <a:lnTo>
                  <a:pt x="43387" y="571"/>
                </a:lnTo>
                <a:lnTo>
                  <a:pt x="56548" y="142"/>
                </a:lnTo>
                <a:lnTo>
                  <a:pt x="6402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787488" y="534162"/>
            <a:ext cx="237490" cy="311785"/>
          </a:xfrm>
          <a:custGeom>
            <a:avLst/>
            <a:gdLst/>
            <a:ahLst/>
            <a:cxnLst/>
            <a:rect l="l" t="t" r="r" b="b"/>
            <a:pathLst>
              <a:path w="237490" h="311784">
                <a:moveTo>
                  <a:pt x="85509" y="0"/>
                </a:moveTo>
                <a:lnTo>
                  <a:pt x="136915" y="5689"/>
                </a:lnTo>
                <a:lnTo>
                  <a:pt x="173634" y="22748"/>
                </a:lnTo>
                <a:lnTo>
                  <a:pt x="195665" y="51167"/>
                </a:lnTo>
                <a:lnTo>
                  <a:pt x="203009" y="90932"/>
                </a:lnTo>
                <a:lnTo>
                  <a:pt x="201997" y="104338"/>
                </a:lnTo>
                <a:lnTo>
                  <a:pt x="186804" y="140842"/>
                </a:lnTo>
                <a:lnTo>
                  <a:pt x="157738" y="167221"/>
                </a:lnTo>
                <a:lnTo>
                  <a:pt x="145948" y="172720"/>
                </a:lnTo>
                <a:lnTo>
                  <a:pt x="237134" y="311658"/>
                </a:lnTo>
                <a:lnTo>
                  <a:pt x="173951" y="311658"/>
                </a:lnTo>
                <a:lnTo>
                  <a:pt x="91605" y="184276"/>
                </a:lnTo>
                <a:lnTo>
                  <a:pt x="84775" y="184110"/>
                </a:lnTo>
                <a:lnTo>
                  <a:pt x="76707" y="183800"/>
                </a:lnTo>
                <a:lnTo>
                  <a:pt x="67402" y="183348"/>
                </a:lnTo>
                <a:lnTo>
                  <a:pt x="56857" y="182752"/>
                </a:lnTo>
                <a:lnTo>
                  <a:pt x="56857" y="311658"/>
                </a:lnTo>
                <a:lnTo>
                  <a:pt x="0" y="311658"/>
                </a:lnTo>
                <a:lnTo>
                  <a:pt x="0" y="3175"/>
                </a:lnTo>
                <a:lnTo>
                  <a:pt x="3967" y="3077"/>
                </a:lnTo>
                <a:lnTo>
                  <a:pt x="11222" y="2778"/>
                </a:lnTo>
                <a:lnTo>
                  <a:pt x="21765" y="2264"/>
                </a:lnTo>
                <a:lnTo>
                  <a:pt x="35598" y="1524"/>
                </a:lnTo>
                <a:lnTo>
                  <a:pt x="50326" y="857"/>
                </a:lnTo>
                <a:lnTo>
                  <a:pt x="63553" y="380"/>
                </a:lnTo>
                <a:lnTo>
                  <a:pt x="75281" y="95"/>
                </a:lnTo>
                <a:lnTo>
                  <a:pt x="85509"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790319" y="533145"/>
            <a:ext cx="504190" cy="313055"/>
          </a:xfrm>
          <a:custGeom>
            <a:avLst/>
            <a:gdLst/>
            <a:ahLst/>
            <a:cxnLst/>
            <a:rect l="l" t="t" r="r" b="b"/>
            <a:pathLst>
              <a:path w="504189" h="313055">
                <a:moveTo>
                  <a:pt x="356107" y="0"/>
                </a:moveTo>
                <a:lnTo>
                  <a:pt x="380111" y="0"/>
                </a:lnTo>
                <a:lnTo>
                  <a:pt x="504063" y="312674"/>
                </a:lnTo>
                <a:lnTo>
                  <a:pt x="443611" y="312674"/>
                </a:lnTo>
                <a:lnTo>
                  <a:pt x="421131" y="250189"/>
                </a:lnTo>
                <a:lnTo>
                  <a:pt x="315468" y="250189"/>
                </a:lnTo>
                <a:lnTo>
                  <a:pt x="294005" y="312674"/>
                </a:lnTo>
                <a:lnTo>
                  <a:pt x="237108" y="312674"/>
                </a:lnTo>
                <a:lnTo>
                  <a:pt x="233044" y="312674"/>
                </a:lnTo>
                <a:lnTo>
                  <a:pt x="173862" y="312674"/>
                </a:lnTo>
                <a:lnTo>
                  <a:pt x="91567" y="185292"/>
                </a:lnTo>
                <a:lnTo>
                  <a:pt x="84754" y="185126"/>
                </a:lnTo>
                <a:lnTo>
                  <a:pt x="76692" y="184816"/>
                </a:lnTo>
                <a:lnTo>
                  <a:pt x="67367" y="184364"/>
                </a:lnTo>
                <a:lnTo>
                  <a:pt x="56768" y="183768"/>
                </a:lnTo>
                <a:lnTo>
                  <a:pt x="56768" y="312674"/>
                </a:lnTo>
                <a:lnTo>
                  <a:pt x="0" y="312674"/>
                </a:lnTo>
                <a:lnTo>
                  <a:pt x="0" y="4190"/>
                </a:lnTo>
                <a:lnTo>
                  <a:pt x="3931" y="4093"/>
                </a:lnTo>
                <a:lnTo>
                  <a:pt x="11160" y="3794"/>
                </a:lnTo>
                <a:lnTo>
                  <a:pt x="21699" y="3280"/>
                </a:lnTo>
                <a:lnTo>
                  <a:pt x="35560" y="2539"/>
                </a:lnTo>
                <a:lnTo>
                  <a:pt x="50252" y="1873"/>
                </a:lnTo>
                <a:lnTo>
                  <a:pt x="63468" y="1396"/>
                </a:lnTo>
                <a:lnTo>
                  <a:pt x="75207" y="1111"/>
                </a:lnTo>
                <a:lnTo>
                  <a:pt x="85470" y="1015"/>
                </a:lnTo>
                <a:lnTo>
                  <a:pt x="136884" y="6705"/>
                </a:lnTo>
                <a:lnTo>
                  <a:pt x="173593" y="23764"/>
                </a:lnTo>
                <a:lnTo>
                  <a:pt x="195609" y="52183"/>
                </a:lnTo>
                <a:lnTo>
                  <a:pt x="202945" y="91948"/>
                </a:lnTo>
                <a:lnTo>
                  <a:pt x="201943" y="105354"/>
                </a:lnTo>
                <a:lnTo>
                  <a:pt x="186817" y="141858"/>
                </a:lnTo>
                <a:lnTo>
                  <a:pt x="157688" y="168237"/>
                </a:lnTo>
                <a:lnTo>
                  <a:pt x="145923" y="173736"/>
                </a:lnTo>
                <a:lnTo>
                  <a:pt x="234569" y="308863"/>
                </a:lnTo>
                <a:lnTo>
                  <a:pt x="356107"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1486916" y="533145"/>
            <a:ext cx="271145" cy="313055"/>
          </a:xfrm>
          <a:custGeom>
            <a:avLst/>
            <a:gdLst/>
            <a:ahLst/>
            <a:cxnLst/>
            <a:rect l="l" t="t" r="r" b="b"/>
            <a:pathLst>
              <a:path w="271144" h="313055">
                <a:moveTo>
                  <a:pt x="123062" y="0"/>
                </a:moveTo>
                <a:lnTo>
                  <a:pt x="147065" y="0"/>
                </a:lnTo>
                <a:lnTo>
                  <a:pt x="271017" y="312674"/>
                </a:lnTo>
                <a:lnTo>
                  <a:pt x="210565" y="312674"/>
                </a:lnTo>
                <a:lnTo>
                  <a:pt x="188086" y="250189"/>
                </a:lnTo>
                <a:lnTo>
                  <a:pt x="82422" y="250189"/>
                </a:lnTo>
                <a:lnTo>
                  <a:pt x="60959"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654935" y="531876"/>
            <a:ext cx="269875" cy="319405"/>
          </a:xfrm>
          <a:custGeom>
            <a:avLst/>
            <a:gdLst/>
            <a:ahLst/>
            <a:cxnLst/>
            <a:rect l="l" t="t" r="r" b="b"/>
            <a:pathLst>
              <a:path w="269875" h="319405">
                <a:moveTo>
                  <a:pt x="132587" y="0"/>
                </a:moveTo>
                <a:lnTo>
                  <a:pt x="191357" y="10302"/>
                </a:lnTo>
                <a:lnTo>
                  <a:pt x="234314" y="41275"/>
                </a:lnTo>
                <a:lnTo>
                  <a:pt x="260715" y="90805"/>
                </a:lnTo>
                <a:lnTo>
                  <a:pt x="269494"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20" name="object 20"/>
          <p:cNvSpPr txBox="1"/>
          <p:nvPr/>
        </p:nvSpPr>
        <p:spPr>
          <a:xfrm>
            <a:off x="535940" y="1632331"/>
            <a:ext cx="7035165" cy="1610995"/>
          </a:xfrm>
          <a:prstGeom prst="rect">
            <a:avLst/>
          </a:prstGeom>
        </p:spPr>
        <p:txBody>
          <a:bodyPr vert="horz" wrap="square" lIns="0" tIns="13335" rIns="0" bIns="0" rtlCol="0">
            <a:spAutoFit/>
          </a:bodyPr>
          <a:lstStyle/>
          <a:p>
            <a:pPr marL="286385" marR="5080" indent="-274320">
              <a:lnSpc>
                <a:spcPct val="100000"/>
              </a:lnSpc>
              <a:spcBef>
                <a:spcPts val="105"/>
              </a:spcBef>
              <a:buClr>
                <a:srgbClr val="B03E9A"/>
              </a:buClr>
              <a:buSzPct val="73076"/>
              <a:buFont typeface="Wingdings 2"/>
              <a:buChar char=""/>
              <a:tabLst>
                <a:tab pos="287020" algn="l"/>
              </a:tabLst>
            </a:pPr>
            <a:r>
              <a:rPr sz="2600" dirty="0">
                <a:latin typeface="Trebuchet MS"/>
                <a:cs typeface="Trebuchet MS"/>
              </a:rPr>
              <a:t>The </a:t>
            </a:r>
            <a:r>
              <a:rPr sz="2600" spc="-5" dirty="0">
                <a:latin typeface="Trebuchet MS"/>
                <a:cs typeface="Trebuchet MS"/>
              </a:rPr>
              <a:t>interhalogen compounds can be  prepared by </a:t>
            </a:r>
            <a:r>
              <a:rPr sz="2600" dirty="0">
                <a:latin typeface="Trebuchet MS"/>
                <a:cs typeface="Trebuchet MS"/>
              </a:rPr>
              <a:t>the </a:t>
            </a:r>
            <a:r>
              <a:rPr sz="2600" spc="-5" dirty="0">
                <a:latin typeface="Trebuchet MS"/>
                <a:cs typeface="Trebuchet MS"/>
              </a:rPr>
              <a:t>direct </a:t>
            </a:r>
            <a:r>
              <a:rPr sz="2600" dirty="0">
                <a:latin typeface="Trebuchet MS"/>
                <a:cs typeface="Trebuchet MS"/>
              </a:rPr>
              <a:t>combination or </a:t>
            </a:r>
            <a:r>
              <a:rPr sz="2600" spc="-5" dirty="0">
                <a:latin typeface="Trebuchet MS"/>
                <a:cs typeface="Trebuchet MS"/>
              </a:rPr>
              <a:t>by the  action of halogen </a:t>
            </a:r>
            <a:r>
              <a:rPr sz="2600" dirty="0">
                <a:latin typeface="Trebuchet MS"/>
                <a:cs typeface="Trebuchet MS"/>
              </a:rPr>
              <a:t>on </a:t>
            </a:r>
            <a:r>
              <a:rPr sz="2600" spc="-5" dirty="0">
                <a:latin typeface="Trebuchet MS"/>
                <a:cs typeface="Trebuchet MS"/>
              </a:rPr>
              <a:t>lower interhalogen  compounds.</a:t>
            </a:r>
            <a:endParaRPr sz="2600">
              <a:latin typeface="Trebuchet MS"/>
              <a:cs typeface="Trebuchet MS"/>
            </a:endParaRPr>
          </a:p>
        </p:txBody>
      </p:sp>
      <p:sp>
        <p:nvSpPr>
          <p:cNvPr id="21" name="object 21"/>
          <p:cNvSpPr/>
          <p:nvPr/>
        </p:nvSpPr>
        <p:spPr>
          <a:xfrm>
            <a:off x="1066800" y="3276600"/>
            <a:ext cx="5715000" cy="320040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540" y="372567"/>
            <a:ext cx="7105015" cy="5345430"/>
          </a:xfrm>
          <a:prstGeom prst="rect">
            <a:avLst/>
          </a:prstGeom>
        </p:spPr>
        <p:txBody>
          <a:bodyPr vert="horz" wrap="square" lIns="0" tIns="12065" rIns="0" bIns="0" rtlCol="0">
            <a:spAutoFit/>
          </a:bodyPr>
          <a:lstStyle/>
          <a:p>
            <a:pPr marL="312420" indent="-274320" algn="just">
              <a:lnSpc>
                <a:spcPts val="2510"/>
              </a:lnSpc>
              <a:spcBef>
                <a:spcPts val="95"/>
              </a:spcBef>
              <a:buClr>
                <a:srgbClr val="B03E9A"/>
              </a:buClr>
              <a:buSzPct val="72727"/>
              <a:buFont typeface="Wingdings 2"/>
              <a:buChar char=""/>
              <a:tabLst>
                <a:tab pos="312420" algn="l"/>
              </a:tabLst>
            </a:pPr>
            <a:r>
              <a:rPr sz="2200" spc="-5" dirty="0">
                <a:latin typeface="Trebuchet MS"/>
                <a:cs typeface="Trebuchet MS"/>
              </a:rPr>
              <a:t>These are all covalent </a:t>
            </a:r>
            <a:r>
              <a:rPr sz="2200" spc="-10" dirty="0">
                <a:latin typeface="Trebuchet MS"/>
                <a:cs typeface="Trebuchet MS"/>
              </a:rPr>
              <a:t>molecules </a:t>
            </a:r>
            <a:r>
              <a:rPr sz="2200" spc="-5" dirty="0">
                <a:latin typeface="Trebuchet MS"/>
                <a:cs typeface="Trebuchet MS"/>
              </a:rPr>
              <a:t>and are</a:t>
            </a:r>
            <a:r>
              <a:rPr sz="2200" spc="35" dirty="0">
                <a:latin typeface="Trebuchet MS"/>
                <a:cs typeface="Trebuchet MS"/>
              </a:rPr>
              <a:t> </a:t>
            </a:r>
            <a:r>
              <a:rPr sz="2200" spc="-10" dirty="0">
                <a:latin typeface="Trebuchet MS"/>
                <a:cs typeface="Trebuchet MS"/>
              </a:rPr>
              <a:t>diamagnetic</a:t>
            </a:r>
            <a:endParaRPr sz="2200">
              <a:latin typeface="Trebuchet MS"/>
              <a:cs typeface="Trebuchet MS"/>
            </a:endParaRPr>
          </a:p>
          <a:p>
            <a:pPr marL="311785" algn="just">
              <a:lnSpc>
                <a:spcPts val="2510"/>
              </a:lnSpc>
            </a:pPr>
            <a:r>
              <a:rPr sz="2200" spc="-5" dirty="0">
                <a:latin typeface="Trebuchet MS"/>
                <a:cs typeface="Trebuchet MS"/>
              </a:rPr>
              <a:t>in</a:t>
            </a:r>
            <a:r>
              <a:rPr sz="2200" spc="-10" dirty="0">
                <a:latin typeface="Trebuchet MS"/>
                <a:cs typeface="Trebuchet MS"/>
              </a:rPr>
              <a:t> nature.</a:t>
            </a:r>
            <a:endParaRPr sz="2200">
              <a:latin typeface="Trebuchet MS"/>
              <a:cs typeface="Trebuchet MS"/>
            </a:endParaRPr>
          </a:p>
          <a:p>
            <a:pPr marL="311785" marR="124460" indent="-274320" algn="just">
              <a:lnSpc>
                <a:spcPts val="2380"/>
              </a:lnSpc>
              <a:spcBef>
                <a:spcPts val="635"/>
              </a:spcBef>
              <a:buClr>
                <a:srgbClr val="B03E9A"/>
              </a:buClr>
              <a:buSzPct val="72727"/>
              <a:buFont typeface="Wingdings 2"/>
              <a:buChar char=""/>
              <a:tabLst>
                <a:tab pos="312420" algn="l"/>
              </a:tabLst>
            </a:pPr>
            <a:r>
              <a:rPr sz="2200" spc="-5" dirty="0">
                <a:latin typeface="Trebuchet MS"/>
                <a:cs typeface="Trebuchet MS"/>
              </a:rPr>
              <a:t>They </a:t>
            </a:r>
            <a:r>
              <a:rPr sz="2200" spc="-10" dirty="0">
                <a:latin typeface="Trebuchet MS"/>
                <a:cs typeface="Trebuchet MS"/>
              </a:rPr>
              <a:t>are </a:t>
            </a:r>
            <a:r>
              <a:rPr sz="2200" spc="-5" dirty="0">
                <a:latin typeface="Trebuchet MS"/>
                <a:cs typeface="Trebuchet MS"/>
              </a:rPr>
              <a:t>volatile solids or liquids at 298 K except </a:t>
            </a:r>
            <a:r>
              <a:rPr sz="2200" spc="-10" dirty="0">
                <a:latin typeface="Trebuchet MS"/>
                <a:cs typeface="Trebuchet MS"/>
              </a:rPr>
              <a:t>ClF  which </a:t>
            </a:r>
            <a:r>
              <a:rPr sz="2200" spc="-5" dirty="0">
                <a:latin typeface="Trebuchet MS"/>
                <a:cs typeface="Trebuchet MS"/>
              </a:rPr>
              <a:t>is a</a:t>
            </a:r>
            <a:r>
              <a:rPr sz="2200" spc="5" dirty="0">
                <a:latin typeface="Trebuchet MS"/>
                <a:cs typeface="Trebuchet MS"/>
              </a:rPr>
              <a:t> </a:t>
            </a:r>
            <a:r>
              <a:rPr sz="2200" spc="-5" dirty="0">
                <a:latin typeface="Trebuchet MS"/>
                <a:cs typeface="Trebuchet MS"/>
              </a:rPr>
              <a:t>gas.</a:t>
            </a:r>
            <a:endParaRPr sz="2200">
              <a:latin typeface="Trebuchet MS"/>
              <a:cs typeface="Trebuchet MS"/>
            </a:endParaRPr>
          </a:p>
          <a:p>
            <a:pPr marL="311785" marR="187960" indent="-274320" algn="just">
              <a:lnSpc>
                <a:spcPct val="90100"/>
              </a:lnSpc>
              <a:spcBef>
                <a:spcPts val="555"/>
              </a:spcBef>
              <a:buClr>
                <a:srgbClr val="B03E9A"/>
              </a:buClr>
              <a:buSzPct val="72727"/>
              <a:buFont typeface="Wingdings 2"/>
              <a:buChar char=""/>
              <a:tabLst>
                <a:tab pos="391795" algn="l"/>
              </a:tabLst>
            </a:pPr>
            <a:r>
              <a:rPr dirty="0"/>
              <a:t>	</a:t>
            </a:r>
            <a:r>
              <a:rPr sz="2200" spc="-5" dirty="0">
                <a:latin typeface="Trebuchet MS"/>
                <a:cs typeface="Trebuchet MS"/>
              </a:rPr>
              <a:t>Their </a:t>
            </a:r>
            <a:r>
              <a:rPr sz="2200" spc="-10" dirty="0">
                <a:latin typeface="Trebuchet MS"/>
                <a:cs typeface="Trebuchet MS"/>
              </a:rPr>
              <a:t>physical </a:t>
            </a:r>
            <a:r>
              <a:rPr sz="2200" spc="-5" dirty="0">
                <a:latin typeface="Trebuchet MS"/>
                <a:cs typeface="Trebuchet MS"/>
              </a:rPr>
              <a:t>properties </a:t>
            </a:r>
            <a:r>
              <a:rPr sz="2200" spc="-10" dirty="0">
                <a:latin typeface="Trebuchet MS"/>
                <a:cs typeface="Trebuchet MS"/>
              </a:rPr>
              <a:t>are </a:t>
            </a:r>
            <a:r>
              <a:rPr sz="2200" spc="-5" dirty="0">
                <a:latin typeface="Trebuchet MS"/>
                <a:cs typeface="Trebuchet MS"/>
              </a:rPr>
              <a:t>intermediate between  those of </a:t>
            </a:r>
            <a:r>
              <a:rPr sz="2200" spc="-10" dirty="0">
                <a:latin typeface="Trebuchet MS"/>
                <a:cs typeface="Trebuchet MS"/>
              </a:rPr>
              <a:t>constituent halogens </a:t>
            </a:r>
            <a:r>
              <a:rPr sz="2200" spc="-5" dirty="0">
                <a:latin typeface="Trebuchet MS"/>
                <a:cs typeface="Trebuchet MS"/>
              </a:rPr>
              <a:t>except </a:t>
            </a:r>
            <a:r>
              <a:rPr sz="2200" spc="-10" dirty="0">
                <a:latin typeface="Trebuchet MS"/>
                <a:cs typeface="Trebuchet MS"/>
              </a:rPr>
              <a:t>that </a:t>
            </a:r>
            <a:r>
              <a:rPr sz="2200" spc="-5" dirty="0">
                <a:latin typeface="Trebuchet MS"/>
                <a:cs typeface="Trebuchet MS"/>
              </a:rPr>
              <a:t>their m.p.  </a:t>
            </a:r>
            <a:r>
              <a:rPr sz="2200" spc="-10" dirty="0">
                <a:latin typeface="Trebuchet MS"/>
                <a:cs typeface="Trebuchet MS"/>
              </a:rPr>
              <a:t>and b.p. are </a:t>
            </a:r>
            <a:r>
              <a:rPr sz="2200" spc="-5" dirty="0">
                <a:latin typeface="Trebuchet MS"/>
                <a:cs typeface="Trebuchet MS"/>
              </a:rPr>
              <a:t>a little </a:t>
            </a:r>
            <a:r>
              <a:rPr sz="2200" spc="-10" dirty="0">
                <a:latin typeface="Trebuchet MS"/>
                <a:cs typeface="Trebuchet MS"/>
              </a:rPr>
              <a:t>higher than</a:t>
            </a:r>
            <a:r>
              <a:rPr sz="2200" spc="50" dirty="0">
                <a:latin typeface="Trebuchet MS"/>
                <a:cs typeface="Trebuchet MS"/>
              </a:rPr>
              <a:t> </a:t>
            </a:r>
            <a:r>
              <a:rPr sz="2200" spc="-5" dirty="0">
                <a:latin typeface="Trebuchet MS"/>
                <a:cs typeface="Trebuchet MS"/>
              </a:rPr>
              <a:t>expected.</a:t>
            </a:r>
            <a:endParaRPr sz="2200">
              <a:latin typeface="Trebuchet MS"/>
              <a:cs typeface="Trebuchet MS"/>
            </a:endParaRPr>
          </a:p>
          <a:p>
            <a:pPr marL="311785" marR="322580" indent="-274320" algn="just">
              <a:lnSpc>
                <a:spcPts val="2380"/>
              </a:lnSpc>
              <a:spcBef>
                <a:spcPts val="635"/>
              </a:spcBef>
              <a:buClr>
                <a:srgbClr val="B03E9A"/>
              </a:buClr>
              <a:buSzPct val="72727"/>
              <a:buFont typeface="Wingdings 2"/>
              <a:buChar char=""/>
              <a:tabLst>
                <a:tab pos="312420" algn="l"/>
              </a:tabLst>
            </a:pPr>
            <a:r>
              <a:rPr sz="2200" spc="-5" dirty="0">
                <a:latin typeface="Trebuchet MS"/>
                <a:cs typeface="Trebuchet MS"/>
              </a:rPr>
              <a:t>Their </a:t>
            </a:r>
            <a:r>
              <a:rPr sz="2200" spc="-10" dirty="0">
                <a:latin typeface="Trebuchet MS"/>
                <a:cs typeface="Trebuchet MS"/>
              </a:rPr>
              <a:t>chemical </a:t>
            </a:r>
            <a:r>
              <a:rPr sz="2200" spc="-5" dirty="0">
                <a:latin typeface="Trebuchet MS"/>
                <a:cs typeface="Trebuchet MS"/>
              </a:rPr>
              <a:t>reactions </a:t>
            </a:r>
            <a:r>
              <a:rPr sz="2200" spc="-10" dirty="0">
                <a:latin typeface="Trebuchet MS"/>
                <a:cs typeface="Trebuchet MS"/>
              </a:rPr>
              <a:t>can </a:t>
            </a:r>
            <a:r>
              <a:rPr sz="2200" spc="-5" dirty="0">
                <a:latin typeface="Trebuchet MS"/>
                <a:cs typeface="Trebuchet MS"/>
              </a:rPr>
              <a:t>be </a:t>
            </a:r>
            <a:r>
              <a:rPr sz="2200" spc="-10" dirty="0">
                <a:latin typeface="Trebuchet MS"/>
                <a:cs typeface="Trebuchet MS"/>
              </a:rPr>
              <a:t>compared with </a:t>
            </a:r>
            <a:r>
              <a:rPr sz="2200" spc="-5" dirty="0">
                <a:latin typeface="Trebuchet MS"/>
                <a:cs typeface="Trebuchet MS"/>
              </a:rPr>
              <a:t>the  </a:t>
            </a:r>
            <a:r>
              <a:rPr sz="2200" spc="-10" dirty="0">
                <a:latin typeface="Trebuchet MS"/>
                <a:cs typeface="Trebuchet MS"/>
              </a:rPr>
              <a:t>individual halogens.</a:t>
            </a:r>
            <a:endParaRPr sz="2200">
              <a:latin typeface="Trebuchet MS"/>
              <a:cs typeface="Trebuchet MS"/>
            </a:endParaRPr>
          </a:p>
          <a:p>
            <a:pPr marL="396240" indent="-358140" algn="just">
              <a:lnSpc>
                <a:spcPts val="2510"/>
              </a:lnSpc>
              <a:spcBef>
                <a:spcPts val="295"/>
              </a:spcBef>
              <a:buClr>
                <a:srgbClr val="B03E9A"/>
              </a:buClr>
              <a:buSzPct val="72727"/>
              <a:buFont typeface="Wingdings 2"/>
              <a:buChar char=""/>
              <a:tabLst>
                <a:tab pos="396240" algn="l"/>
              </a:tabLst>
            </a:pPr>
            <a:r>
              <a:rPr sz="2200" spc="-5" dirty="0">
                <a:latin typeface="Trebuchet MS"/>
                <a:cs typeface="Trebuchet MS"/>
              </a:rPr>
              <a:t>In general, </a:t>
            </a:r>
            <a:r>
              <a:rPr sz="2200" spc="-10" dirty="0">
                <a:latin typeface="Trebuchet MS"/>
                <a:cs typeface="Trebuchet MS"/>
              </a:rPr>
              <a:t>interhalogen compounds </a:t>
            </a:r>
            <a:r>
              <a:rPr sz="2200" spc="-5" dirty="0">
                <a:latin typeface="Trebuchet MS"/>
                <a:cs typeface="Trebuchet MS"/>
              </a:rPr>
              <a:t>are </a:t>
            </a:r>
            <a:r>
              <a:rPr sz="2200" spc="-10" dirty="0">
                <a:latin typeface="Trebuchet MS"/>
                <a:cs typeface="Trebuchet MS"/>
              </a:rPr>
              <a:t>more</a:t>
            </a:r>
            <a:endParaRPr sz="2200">
              <a:latin typeface="Trebuchet MS"/>
              <a:cs typeface="Trebuchet MS"/>
            </a:endParaRPr>
          </a:p>
          <a:p>
            <a:pPr marL="311785" algn="just">
              <a:lnSpc>
                <a:spcPts val="2510"/>
              </a:lnSpc>
            </a:pPr>
            <a:r>
              <a:rPr sz="2200" spc="-5" dirty="0">
                <a:latin typeface="Trebuchet MS"/>
                <a:cs typeface="Trebuchet MS"/>
              </a:rPr>
              <a:t>reactive than </a:t>
            </a:r>
            <a:r>
              <a:rPr sz="2200" spc="-10" dirty="0">
                <a:latin typeface="Trebuchet MS"/>
                <a:cs typeface="Trebuchet MS"/>
              </a:rPr>
              <a:t>halogens </a:t>
            </a:r>
            <a:r>
              <a:rPr sz="2200" spc="-5" dirty="0">
                <a:latin typeface="Trebuchet MS"/>
                <a:cs typeface="Trebuchet MS"/>
              </a:rPr>
              <a:t>(except fluorine).</a:t>
            </a:r>
            <a:endParaRPr sz="2200">
              <a:latin typeface="Trebuchet MS"/>
              <a:cs typeface="Trebuchet MS"/>
            </a:endParaRPr>
          </a:p>
          <a:p>
            <a:pPr marL="311785" marR="229870" indent="-274320" algn="just">
              <a:lnSpc>
                <a:spcPts val="2380"/>
              </a:lnSpc>
              <a:spcBef>
                <a:spcPts val="630"/>
              </a:spcBef>
              <a:buClr>
                <a:srgbClr val="B03E9A"/>
              </a:buClr>
              <a:buSzPct val="72727"/>
              <a:buFont typeface="Wingdings 2"/>
              <a:buChar char=""/>
              <a:tabLst>
                <a:tab pos="391795" algn="l"/>
              </a:tabLst>
            </a:pPr>
            <a:r>
              <a:rPr dirty="0"/>
              <a:t>	</a:t>
            </a:r>
            <a:r>
              <a:rPr sz="2200" spc="-5" dirty="0">
                <a:latin typeface="Trebuchet MS"/>
                <a:cs typeface="Trebuchet MS"/>
              </a:rPr>
              <a:t>This is because </a:t>
            </a:r>
            <a:r>
              <a:rPr sz="2200" spc="-10" dirty="0">
                <a:latin typeface="Trebuchet MS"/>
                <a:cs typeface="Trebuchet MS"/>
              </a:rPr>
              <a:t>X–X′ bond </a:t>
            </a:r>
            <a:r>
              <a:rPr sz="2200" spc="-5" dirty="0">
                <a:latin typeface="Trebuchet MS"/>
                <a:cs typeface="Trebuchet MS"/>
              </a:rPr>
              <a:t>in interhalogens is </a:t>
            </a:r>
            <a:r>
              <a:rPr sz="2200" spc="-10" dirty="0">
                <a:latin typeface="Trebuchet MS"/>
                <a:cs typeface="Trebuchet MS"/>
              </a:rPr>
              <a:t>weaker  </a:t>
            </a:r>
            <a:r>
              <a:rPr sz="2200" spc="-5" dirty="0">
                <a:latin typeface="Trebuchet MS"/>
                <a:cs typeface="Trebuchet MS"/>
              </a:rPr>
              <a:t>than X–X </a:t>
            </a:r>
            <a:r>
              <a:rPr sz="2200" spc="-10" dirty="0">
                <a:latin typeface="Trebuchet MS"/>
                <a:cs typeface="Trebuchet MS"/>
              </a:rPr>
              <a:t>bond </a:t>
            </a:r>
            <a:r>
              <a:rPr sz="2200" spc="-5" dirty="0">
                <a:latin typeface="Trebuchet MS"/>
                <a:cs typeface="Trebuchet MS"/>
              </a:rPr>
              <a:t>in </a:t>
            </a:r>
            <a:r>
              <a:rPr sz="2200" spc="-10" dirty="0">
                <a:latin typeface="Trebuchet MS"/>
                <a:cs typeface="Trebuchet MS"/>
              </a:rPr>
              <a:t>halogens </a:t>
            </a:r>
            <a:r>
              <a:rPr sz="2200" spc="-5" dirty="0">
                <a:latin typeface="Trebuchet MS"/>
                <a:cs typeface="Trebuchet MS"/>
              </a:rPr>
              <a:t>except </a:t>
            </a:r>
            <a:r>
              <a:rPr sz="2200" dirty="0">
                <a:latin typeface="Trebuchet MS"/>
                <a:cs typeface="Trebuchet MS"/>
              </a:rPr>
              <a:t>F–F</a:t>
            </a:r>
            <a:r>
              <a:rPr sz="2200" spc="10" dirty="0">
                <a:latin typeface="Trebuchet MS"/>
                <a:cs typeface="Trebuchet MS"/>
              </a:rPr>
              <a:t> </a:t>
            </a:r>
            <a:r>
              <a:rPr sz="2200" spc="-10" dirty="0">
                <a:latin typeface="Trebuchet MS"/>
                <a:cs typeface="Trebuchet MS"/>
              </a:rPr>
              <a:t>bond.</a:t>
            </a:r>
            <a:endParaRPr sz="2200">
              <a:latin typeface="Trebuchet MS"/>
              <a:cs typeface="Trebuchet MS"/>
            </a:endParaRPr>
          </a:p>
          <a:p>
            <a:pPr marL="312420" indent="-274320" algn="just">
              <a:lnSpc>
                <a:spcPts val="2510"/>
              </a:lnSpc>
              <a:spcBef>
                <a:spcPts val="295"/>
              </a:spcBef>
              <a:buClr>
                <a:srgbClr val="B03E9A"/>
              </a:buClr>
              <a:buSzPct val="72727"/>
              <a:buFont typeface="Wingdings 2"/>
              <a:buChar char=""/>
              <a:tabLst>
                <a:tab pos="312420" algn="l"/>
              </a:tabLst>
            </a:pPr>
            <a:r>
              <a:rPr sz="2200" spc="-5" dirty="0">
                <a:latin typeface="Trebuchet MS"/>
                <a:cs typeface="Trebuchet MS"/>
              </a:rPr>
              <a:t>All these </a:t>
            </a:r>
            <a:r>
              <a:rPr sz="2200" spc="-10" dirty="0">
                <a:latin typeface="Trebuchet MS"/>
                <a:cs typeface="Trebuchet MS"/>
              </a:rPr>
              <a:t>undergo </a:t>
            </a:r>
            <a:r>
              <a:rPr sz="2200" spc="-5" dirty="0">
                <a:latin typeface="Trebuchet MS"/>
                <a:cs typeface="Trebuchet MS"/>
              </a:rPr>
              <a:t>hydrolysis giving </a:t>
            </a:r>
            <a:r>
              <a:rPr sz="2200" spc="-10" dirty="0">
                <a:latin typeface="Trebuchet MS"/>
                <a:cs typeface="Trebuchet MS"/>
              </a:rPr>
              <a:t>halide ion</a:t>
            </a:r>
            <a:r>
              <a:rPr sz="2200" spc="35" dirty="0">
                <a:latin typeface="Trebuchet MS"/>
                <a:cs typeface="Trebuchet MS"/>
              </a:rPr>
              <a:t> </a:t>
            </a:r>
            <a:r>
              <a:rPr sz="2200" spc="-10" dirty="0">
                <a:latin typeface="Trebuchet MS"/>
                <a:cs typeface="Trebuchet MS"/>
              </a:rPr>
              <a:t>derived</a:t>
            </a:r>
            <a:endParaRPr sz="2200">
              <a:latin typeface="Trebuchet MS"/>
              <a:cs typeface="Trebuchet MS"/>
            </a:endParaRPr>
          </a:p>
          <a:p>
            <a:pPr marL="311785" algn="just">
              <a:lnSpc>
                <a:spcPts val="2375"/>
              </a:lnSpc>
            </a:pPr>
            <a:r>
              <a:rPr sz="2200" spc="-5" dirty="0">
                <a:latin typeface="Trebuchet MS"/>
                <a:cs typeface="Trebuchet MS"/>
              </a:rPr>
              <a:t>from the smaller halogen </a:t>
            </a:r>
            <a:r>
              <a:rPr sz="2200" spc="-10" dirty="0">
                <a:latin typeface="Trebuchet MS"/>
                <a:cs typeface="Trebuchet MS"/>
              </a:rPr>
              <a:t>and </a:t>
            </a:r>
            <a:r>
              <a:rPr sz="2200" spc="-5" dirty="0">
                <a:latin typeface="Trebuchet MS"/>
                <a:cs typeface="Trebuchet MS"/>
              </a:rPr>
              <a:t>a</a:t>
            </a:r>
            <a:r>
              <a:rPr sz="2200" spc="-10" dirty="0">
                <a:latin typeface="Trebuchet MS"/>
                <a:cs typeface="Trebuchet MS"/>
              </a:rPr>
              <a:t> hypohalite</a:t>
            </a:r>
            <a:endParaRPr sz="2200">
              <a:latin typeface="Trebuchet MS"/>
              <a:cs typeface="Trebuchet MS"/>
            </a:endParaRPr>
          </a:p>
          <a:p>
            <a:pPr marL="311785" algn="just">
              <a:lnSpc>
                <a:spcPts val="2510"/>
              </a:lnSpc>
            </a:pPr>
            <a:r>
              <a:rPr sz="2200" spc="-5" dirty="0">
                <a:latin typeface="Trebuchet MS"/>
                <a:cs typeface="Trebuchet MS"/>
              </a:rPr>
              <a:t>XX’ + </a:t>
            </a:r>
            <a:r>
              <a:rPr sz="2200" dirty="0">
                <a:latin typeface="Trebuchet MS"/>
                <a:cs typeface="Trebuchet MS"/>
              </a:rPr>
              <a:t>H</a:t>
            </a:r>
            <a:r>
              <a:rPr sz="2175" baseline="-21072" dirty="0">
                <a:latin typeface="Trebuchet MS"/>
                <a:cs typeface="Trebuchet MS"/>
              </a:rPr>
              <a:t>2</a:t>
            </a:r>
            <a:r>
              <a:rPr sz="2200" dirty="0">
                <a:latin typeface="Trebuchet MS"/>
                <a:cs typeface="Trebuchet MS"/>
              </a:rPr>
              <a:t>O </a:t>
            </a:r>
            <a:r>
              <a:rPr sz="2200" spc="-5" dirty="0">
                <a:latin typeface="Arial"/>
                <a:cs typeface="Arial"/>
              </a:rPr>
              <a:t>→ </a:t>
            </a:r>
            <a:r>
              <a:rPr sz="2200" spc="-10" dirty="0">
                <a:latin typeface="Trebuchet MS"/>
                <a:cs typeface="Trebuchet MS"/>
              </a:rPr>
              <a:t>HX’ </a:t>
            </a:r>
            <a:r>
              <a:rPr sz="2200" spc="-5" dirty="0">
                <a:latin typeface="Trebuchet MS"/>
                <a:cs typeface="Trebuchet MS"/>
              </a:rPr>
              <a:t>+</a:t>
            </a:r>
            <a:r>
              <a:rPr sz="2200" spc="-90" dirty="0">
                <a:latin typeface="Trebuchet MS"/>
                <a:cs typeface="Trebuchet MS"/>
              </a:rPr>
              <a:t> </a:t>
            </a:r>
            <a:r>
              <a:rPr sz="2200" spc="-10" dirty="0">
                <a:latin typeface="Trebuchet MS"/>
                <a:cs typeface="Trebuchet MS"/>
              </a:rPr>
              <a:t>HOX</a:t>
            </a:r>
            <a:endParaRPr sz="2200">
              <a:latin typeface="Trebuchet MS"/>
              <a:cs typeface="Trebuchet MS"/>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9483" y="1000125"/>
            <a:ext cx="3415804"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67330"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4" name="object 4"/>
          <p:cNvSpPr/>
          <p:nvPr/>
        </p:nvSpPr>
        <p:spPr>
          <a:xfrm>
            <a:off x="1628267" y="1057275"/>
            <a:ext cx="101853"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811145" y="1053719"/>
            <a:ext cx="176402"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703701"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5"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3429380" y="1006221"/>
            <a:ext cx="220979" cy="346075"/>
          </a:xfrm>
          <a:custGeom>
            <a:avLst/>
            <a:gdLst/>
            <a:ahLst/>
            <a:cxnLst/>
            <a:rect l="l" t="t" r="r" b="b"/>
            <a:pathLst>
              <a:path w="220979"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2498217" y="1006221"/>
            <a:ext cx="217804" cy="346075"/>
          </a:xfrm>
          <a:custGeom>
            <a:avLst/>
            <a:gdLst/>
            <a:ahLst/>
            <a:cxnLst/>
            <a:rect l="l" t="t" r="r" b="b"/>
            <a:pathLst>
              <a:path w="217805"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861185" y="1006221"/>
            <a:ext cx="259715" cy="346075"/>
          </a:xfrm>
          <a:custGeom>
            <a:avLst/>
            <a:gdLst/>
            <a:ahLst/>
            <a:cxnLst/>
            <a:rect l="l" t="t" r="r" b="b"/>
            <a:pathLst>
              <a:path w="259714" h="346075">
                <a:moveTo>
                  <a:pt x="0" y="0"/>
                </a:moveTo>
                <a:lnTo>
                  <a:pt x="61340" y="0"/>
                </a:lnTo>
                <a:lnTo>
                  <a:pt x="61340" y="135381"/>
                </a:lnTo>
                <a:lnTo>
                  <a:pt x="198754" y="135381"/>
                </a:lnTo>
                <a:lnTo>
                  <a:pt x="198754" y="0"/>
                </a:lnTo>
                <a:lnTo>
                  <a:pt x="259460" y="0"/>
                </a:lnTo>
                <a:lnTo>
                  <a:pt x="259460" y="345566"/>
                </a:lnTo>
                <a:lnTo>
                  <a:pt x="198754" y="345566"/>
                </a:lnTo>
                <a:lnTo>
                  <a:pt x="198754" y="189864"/>
                </a:lnTo>
                <a:lnTo>
                  <a:pt x="61340" y="189864"/>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291208" y="1006221"/>
            <a:ext cx="220979" cy="346075"/>
          </a:xfrm>
          <a:custGeom>
            <a:avLst/>
            <a:gdLst/>
            <a:ahLst/>
            <a:cxnLst/>
            <a:rect l="l" t="t" r="r" b="b"/>
            <a:pathLst>
              <a:path w="220980"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964831" y="1006221"/>
            <a:ext cx="286385" cy="346075"/>
          </a:xfrm>
          <a:custGeom>
            <a:avLst/>
            <a:gdLst/>
            <a:ahLst/>
            <a:cxnLst/>
            <a:rect l="l" t="t" r="r" b="b"/>
            <a:pathLst>
              <a:path w="286384" h="346075">
                <a:moveTo>
                  <a:pt x="0" y="0"/>
                </a:moveTo>
                <a:lnTo>
                  <a:pt x="286143" y="0"/>
                </a:lnTo>
                <a:lnTo>
                  <a:pt x="286143" y="54482"/>
                </a:lnTo>
                <a:lnTo>
                  <a:pt x="171259" y="54482"/>
                </a:lnTo>
                <a:lnTo>
                  <a:pt x="171259" y="345566"/>
                </a:lnTo>
                <a:lnTo>
                  <a:pt x="109931" y="345566"/>
                </a:lnTo>
                <a:lnTo>
                  <a:pt x="109931" y="54482"/>
                </a:lnTo>
                <a:lnTo>
                  <a:pt x="0" y="54482"/>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672414" y="1006221"/>
            <a:ext cx="252095" cy="350520"/>
          </a:xfrm>
          <a:custGeom>
            <a:avLst/>
            <a:gdLst/>
            <a:ahLst/>
            <a:cxnLst/>
            <a:rect l="l" t="t" r="r" b="b"/>
            <a:pathLst>
              <a:path w="252094" h="350519">
                <a:moveTo>
                  <a:pt x="0" y="0"/>
                </a:moveTo>
                <a:lnTo>
                  <a:pt x="29489" y="0"/>
                </a:lnTo>
                <a:lnTo>
                  <a:pt x="192722" y="208533"/>
                </a:lnTo>
                <a:lnTo>
                  <a:pt x="192722" y="0"/>
                </a:lnTo>
                <a:lnTo>
                  <a:pt x="251701" y="0"/>
                </a:lnTo>
                <a:lnTo>
                  <a:pt x="251701" y="350265"/>
                </a:lnTo>
                <a:lnTo>
                  <a:pt x="226695" y="350265"/>
                </a:lnTo>
                <a:lnTo>
                  <a:pt x="58978" y="131571"/>
                </a:lnTo>
                <a:lnTo>
                  <a:pt x="58978" y="345820"/>
                </a:lnTo>
                <a:lnTo>
                  <a:pt x="0" y="345820"/>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39483" y="1006221"/>
            <a:ext cx="61594" cy="346075"/>
          </a:xfrm>
          <a:custGeom>
            <a:avLst/>
            <a:gdLst/>
            <a:ahLst/>
            <a:cxnLst/>
            <a:rect l="l" t="t" r="r" b="b"/>
            <a:pathLst>
              <a:path w="61595" h="346075">
                <a:moveTo>
                  <a:pt x="0" y="0"/>
                </a:moveTo>
                <a:lnTo>
                  <a:pt x="61328" y="0"/>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565528" y="1002664"/>
            <a:ext cx="266065" cy="349250"/>
          </a:xfrm>
          <a:custGeom>
            <a:avLst/>
            <a:gdLst/>
            <a:ahLst/>
            <a:cxnLst/>
            <a:rect l="l" t="t" r="r" b="b"/>
            <a:pathLst>
              <a:path w="266064" h="349250">
                <a:moveTo>
                  <a:pt x="95758" y="0"/>
                </a:moveTo>
                <a:lnTo>
                  <a:pt x="153338" y="6359"/>
                </a:lnTo>
                <a:lnTo>
                  <a:pt x="194452" y="25447"/>
                </a:lnTo>
                <a:lnTo>
                  <a:pt x="219112" y="57275"/>
                </a:lnTo>
                <a:lnTo>
                  <a:pt x="227329" y="101854"/>
                </a:lnTo>
                <a:lnTo>
                  <a:pt x="226188" y="116855"/>
                </a:lnTo>
                <a:lnTo>
                  <a:pt x="209169" y="157861"/>
                </a:lnTo>
                <a:lnTo>
                  <a:pt x="176664" y="187328"/>
                </a:lnTo>
                <a:lnTo>
                  <a:pt x="163448" y="193421"/>
                </a:lnTo>
                <a:lnTo>
                  <a:pt x="265557" y="349123"/>
                </a:lnTo>
                <a:lnTo>
                  <a:pt x="194818" y="349123"/>
                </a:lnTo>
                <a:lnTo>
                  <a:pt x="102615"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157602" y="1001522"/>
            <a:ext cx="304165" cy="350520"/>
          </a:xfrm>
          <a:custGeom>
            <a:avLst/>
            <a:gdLst/>
            <a:ahLst/>
            <a:cxnLst/>
            <a:rect l="l" t="t" r="r" b="b"/>
            <a:pathLst>
              <a:path w="304164" h="350519">
                <a:moveTo>
                  <a:pt x="137795" y="0"/>
                </a:moveTo>
                <a:lnTo>
                  <a:pt x="164719" y="0"/>
                </a:lnTo>
                <a:lnTo>
                  <a:pt x="303657" y="350265"/>
                </a:lnTo>
                <a:lnTo>
                  <a:pt x="235966" y="350265"/>
                </a:lnTo>
                <a:lnTo>
                  <a:pt x="210693" y="280162"/>
                </a:lnTo>
                <a:lnTo>
                  <a:pt x="92329" y="280162"/>
                </a:lnTo>
                <a:lnTo>
                  <a:pt x="68199"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3088258" y="1000252"/>
            <a:ext cx="287020" cy="357505"/>
          </a:xfrm>
          <a:custGeom>
            <a:avLst/>
            <a:gdLst/>
            <a:ahLst/>
            <a:cxnLst/>
            <a:rect l="l" t="t" r="r" b="b"/>
            <a:pathLst>
              <a:path w="287020" h="357505">
                <a:moveTo>
                  <a:pt x="175006" y="0"/>
                </a:moveTo>
                <a:lnTo>
                  <a:pt x="202340" y="2139"/>
                </a:lnTo>
                <a:lnTo>
                  <a:pt x="227568" y="8540"/>
                </a:lnTo>
                <a:lnTo>
                  <a:pt x="250676" y="19180"/>
                </a:lnTo>
                <a:lnTo>
                  <a:pt x="271653" y="34036"/>
                </a:lnTo>
                <a:lnTo>
                  <a:pt x="245999" y="83312"/>
                </a:lnTo>
                <a:lnTo>
                  <a:pt x="239831" y="78476"/>
                </a:lnTo>
                <a:lnTo>
                  <a:pt x="232187" y="73675"/>
                </a:lnTo>
                <a:lnTo>
                  <a:pt x="191420" y="56991"/>
                </a:lnTo>
                <a:lnTo>
                  <a:pt x="173608" y="54610"/>
                </a:lnTo>
                <a:lnTo>
                  <a:pt x="149437" y="56757"/>
                </a:lnTo>
                <a:lnTo>
                  <a:pt x="109190" y="74005"/>
                </a:lnTo>
                <a:lnTo>
                  <a:pt x="80182" y="107870"/>
                </a:lnTo>
                <a:lnTo>
                  <a:pt x="65462" y="154162"/>
                </a:lnTo>
                <a:lnTo>
                  <a:pt x="63627" y="181737"/>
                </a:lnTo>
                <a:lnTo>
                  <a:pt x="65436" y="207902"/>
                </a:lnTo>
                <a:lnTo>
                  <a:pt x="79914" y="251995"/>
                </a:lnTo>
                <a:lnTo>
                  <a:pt x="108295" y="284356"/>
                </a:lnTo>
                <a:lnTo>
                  <a:pt x="147625" y="300843"/>
                </a:lnTo>
                <a:lnTo>
                  <a:pt x="171195" y="302895"/>
                </a:lnTo>
                <a:lnTo>
                  <a:pt x="186862" y="301775"/>
                </a:lnTo>
                <a:lnTo>
                  <a:pt x="225170" y="284988"/>
                </a:lnTo>
                <a:lnTo>
                  <a:pt x="225170" y="217043"/>
                </a:lnTo>
                <a:lnTo>
                  <a:pt x="177292" y="217043"/>
                </a:lnTo>
                <a:lnTo>
                  <a:pt x="177292" y="164719"/>
                </a:lnTo>
                <a:lnTo>
                  <a:pt x="286512" y="164719"/>
                </a:lnTo>
                <a:lnTo>
                  <a:pt x="286512" y="319405"/>
                </a:lnTo>
                <a:lnTo>
                  <a:pt x="246578" y="341872"/>
                </a:lnTo>
                <a:lnTo>
                  <a:pt x="195611" y="354885"/>
                </a:lnTo>
                <a:lnTo>
                  <a:pt x="161290"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6"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748407"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18" name="object 18"/>
          <p:cNvSpPr txBox="1"/>
          <p:nvPr/>
        </p:nvSpPr>
        <p:spPr>
          <a:xfrm>
            <a:off x="510540" y="1622805"/>
            <a:ext cx="978535" cy="452120"/>
          </a:xfrm>
          <a:prstGeom prst="rect">
            <a:avLst/>
          </a:prstGeom>
        </p:spPr>
        <p:txBody>
          <a:bodyPr vert="horz" wrap="square" lIns="0" tIns="12065" rIns="0" bIns="0" rtlCol="0">
            <a:spAutoFit/>
          </a:bodyPr>
          <a:lstStyle/>
          <a:p>
            <a:pPr marL="312420" indent="-274320">
              <a:lnSpc>
                <a:spcPct val="100000"/>
              </a:lnSpc>
              <a:spcBef>
                <a:spcPts val="95"/>
              </a:spcBef>
              <a:buClr>
                <a:srgbClr val="B03E9A"/>
              </a:buClr>
              <a:buSzPct val="73214"/>
              <a:buFont typeface="Wingdings 2"/>
              <a:buChar char=""/>
              <a:tabLst>
                <a:tab pos="312420" algn="l"/>
              </a:tabLst>
            </a:pPr>
            <a:r>
              <a:rPr sz="2800" spc="-5" dirty="0">
                <a:latin typeface="Trebuchet MS"/>
                <a:cs typeface="Trebuchet MS"/>
              </a:rPr>
              <a:t>ClF</a:t>
            </a:r>
            <a:r>
              <a:rPr sz="2775" spc="-7" baseline="-21021" dirty="0">
                <a:latin typeface="Trebuchet MS"/>
                <a:cs typeface="Trebuchet MS"/>
              </a:rPr>
              <a:t>3</a:t>
            </a:r>
            <a:endParaRPr sz="2775" baseline="-21021">
              <a:latin typeface="Trebuchet MS"/>
              <a:cs typeface="Trebuchet MS"/>
            </a:endParaRPr>
          </a:p>
        </p:txBody>
      </p:sp>
      <p:sp>
        <p:nvSpPr>
          <p:cNvPr id="19" name="object 19"/>
          <p:cNvSpPr txBox="1"/>
          <p:nvPr/>
        </p:nvSpPr>
        <p:spPr>
          <a:xfrm>
            <a:off x="4232783" y="1622805"/>
            <a:ext cx="760730" cy="452120"/>
          </a:xfrm>
          <a:prstGeom prst="rect">
            <a:avLst/>
          </a:prstGeom>
        </p:spPr>
        <p:txBody>
          <a:bodyPr vert="horz" wrap="square" lIns="0" tIns="12065" rIns="0" bIns="0" rtlCol="0">
            <a:spAutoFit/>
          </a:bodyPr>
          <a:lstStyle/>
          <a:p>
            <a:pPr marL="312420" indent="-274320">
              <a:lnSpc>
                <a:spcPct val="100000"/>
              </a:lnSpc>
              <a:spcBef>
                <a:spcPts val="95"/>
              </a:spcBef>
              <a:buClr>
                <a:srgbClr val="B03E9A"/>
              </a:buClr>
              <a:buSzPct val="73214"/>
              <a:buFont typeface="Wingdings 2"/>
              <a:buChar char=""/>
              <a:tabLst>
                <a:tab pos="312420" algn="l"/>
              </a:tabLst>
            </a:pPr>
            <a:r>
              <a:rPr sz="2800" dirty="0">
                <a:latin typeface="Trebuchet MS"/>
                <a:cs typeface="Trebuchet MS"/>
              </a:rPr>
              <a:t>IF</a:t>
            </a:r>
            <a:r>
              <a:rPr sz="2775" baseline="-21021" dirty="0">
                <a:latin typeface="Trebuchet MS"/>
                <a:cs typeface="Trebuchet MS"/>
              </a:rPr>
              <a:t>7</a:t>
            </a:r>
            <a:endParaRPr sz="2775" baseline="-21021">
              <a:latin typeface="Trebuchet MS"/>
              <a:cs typeface="Trebuchet MS"/>
            </a:endParaRPr>
          </a:p>
        </p:txBody>
      </p:sp>
      <p:sp>
        <p:nvSpPr>
          <p:cNvPr id="20" name="object 20"/>
          <p:cNvSpPr/>
          <p:nvPr/>
        </p:nvSpPr>
        <p:spPr>
          <a:xfrm>
            <a:off x="4572000" y="2133600"/>
            <a:ext cx="3200400" cy="3886200"/>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838200" y="2438400"/>
            <a:ext cx="3124200" cy="36576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1041577" cy="3573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12850"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4" name="object 4"/>
          <p:cNvSpPr/>
          <p:nvPr/>
        </p:nvSpPr>
        <p:spPr>
          <a:xfrm>
            <a:off x="538302" y="1006221"/>
            <a:ext cx="257175" cy="351790"/>
          </a:xfrm>
          <a:custGeom>
            <a:avLst/>
            <a:gdLst/>
            <a:ahLst/>
            <a:cxnLst/>
            <a:rect l="l" t="t" r="r" b="b"/>
            <a:pathLst>
              <a:path w="257175" h="351790">
                <a:moveTo>
                  <a:pt x="0" y="0"/>
                </a:moveTo>
                <a:lnTo>
                  <a:pt x="61328" y="0"/>
                </a:lnTo>
                <a:lnTo>
                  <a:pt x="61328" y="234187"/>
                </a:lnTo>
                <a:lnTo>
                  <a:pt x="62390" y="247451"/>
                </a:lnTo>
                <a:lnTo>
                  <a:pt x="87605" y="287174"/>
                </a:lnTo>
                <a:lnTo>
                  <a:pt x="125018" y="296925"/>
                </a:lnTo>
                <a:lnTo>
                  <a:pt x="140728" y="295856"/>
                </a:lnTo>
                <a:lnTo>
                  <a:pt x="176809" y="279907"/>
                </a:lnTo>
                <a:lnTo>
                  <a:pt x="195325" y="233044"/>
                </a:lnTo>
                <a:lnTo>
                  <a:pt x="195325" y="0"/>
                </a:lnTo>
                <a:lnTo>
                  <a:pt x="256654" y="0"/>
                </a:lnTo>
                <a:lnTo>
                  <a:pt x="256654" y="237743"/>
                </a:lnTo>
                <a:lnTo>
                  <a:pt x="254420" y="262963"/>
                </a:lnTo>
                <a:lnTo>
                  <a:pt x="236551" y="304734"/>
                </a:lnTo>
                <a:lnTo>
                  <a:pt x="201550" y="334478"/>
                </a:lnTo>
                <a:lnTo>
                  <a:pt x="153840" y="349527"/>
                </a:lnTo>
                <a:lnTo>
                  <a:pt x="125501" y="351408"/>
                </a:lnTo>
                <a:lnTo>
                  <a:pt x="97140" y="349573"/>
                </a:lnTo>
                <a:lnTo>
                  <a:pt x="50729" y="334853"/>
                </a:lnTo>
                <a:lnTo>
                  <a:pt x="18382" y="305605"/>
                </a:lnTo>
                <a:lnTo>
                  <a:pt x="2042" y="263401"/>
                </a:lnTo>
                <a:lnTo>
                  <a:pt x="0" y="237489"/>
                </a:lnTo>
                <a:lnTo>
                  <a:pt x="0"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370711"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6" name="object 6"/>
          <p:cNvSpPr/>
          <p:nvPr/>
        </p:nvSpPr>
        <p:spPr>
          <a:xfrm>
            <a:off x="849452" y="1000252"/>
            <a:ext cx="209550" cy="357505"/>
          </a:xfrm>
          <a:custGeom>
            <a:avLst/>
            <a:gdLst/>
            <a:ahLst/>
            <a:cxnLst/>
            <a:rect l="l" t="t" r="r" b="b"/>
            <a:pathLst>
              <a:path w="209550" h="357505">
                <a:moveTo>
                  <a:pt x="105448" y="0"/>
                </a:moveTo>
                <a:lnTo>
                  <a:pt x="133413" y="1404"/>
                </a:lnTo>
                <a:lnTo>
                  <a:pt x="157399" y="5619"/>
                </a:lnTo>
                <a:lnTo>
                  <a:pt x="177405" y="12644"/>
                </a:lnTo>
                <a:lnTo>
                  <a:pt x="193433" y="22478"/>
                </a:lnTo>
                <a:lnTo>
                  <a:pt x="174790" y="75311"/>
                </a:lnTo>
                <a:lnTo>
                  <a:pt x="158414" y="65216"/>
                </a:lnTo>
                <a:lnTo>
                  <a:pt x="141593" y="57991"/>
                </a:lnTo>
                <a:lnTo>
                  <a:pt x="124328" y="53647"/>
                </a:lnTo>
                <a:lnTo>
                  <a:pt x="106616" y="52197"/>
                </a:lnTo>
                <a:lnTo>
                  <a:pt x="96601" y="52889"/>
                </a:lnTo>
                <a:lnTo>
                  <a:pt x="64955" y="76263"/>
                </a:lnTo>
                <a:lnTo>
                  <a:pt x="62039" y="92583"/>
                </a:lnTo>
                <a:lnTo>
                  <a:pt x="66152" y="107584"/>
                </a:lnTo>
                <a:lnTo>
                  <a:pt x="78490" y="122872"/>
                </a:lnTo>
                <a:lnTo>
                  <a:pt x="99056" y="138445"/>
                </a:lnTo>
                <a:lnTo>
                  <a:pt x="127850" y="154305"/>
                </a:lnTo>
                <a:lnTo>
                  <a:pt x="143978" y="162615"/>
                </a:lnTo>
                <a:lnTo>
                  <a:pt x="157691" y="170592"/>
                </a:lnTo>
                <a:lnTo>
                  <a:pt x="191369" y="201041"/>
                </a:lnTo>
                <a:lnTo>
                  <a:pt x="207230" y="238934"/>
                </a:lnTo>
                <a:lnTo>
                  <a:pt x="209232" y="261238"/>
                </a:lnTo>
                <a:lnTo>
                  <a:pt x="207161" y="281267"/>
                </a:lnTo>
                <a:lnTo>
                  <a:pt x="190592" y="315799"/>
                </a:lnTo>
                <a:lnTo>
                  <a:pt x="158117" y="342161"/>
                </a:lnTo>
                <a:lnTo>
                  <a:pt x="113706" y="355687"/>
                </a:lnTo>
                <a:lnTo>
                  <a:pt x="87274" y="357377"/>
                </a:lnTo>
                <a:lnTo>
                  <a:pt x="63688" y="355828"/>
                </a:lnTo>
                <a:lnTo>
                  <a:pt x="41279" y="351170"/>
                </a:lnTo>
                <a:lnTo>
                  <a:pt x="20049" y="343394"/>
                </a:lnTo>
                <a:lnTo>
                  <a:pt x="0" y="332486"/>
                </a:lnTo>
                <a:lnTo>
                  <a:pt x="22644" y="277495"/>
                </a:lnTo>
                <a:lnTo>
                  <a:pt x="40734" y="288643"/>
                </a:lnTo>
                <a:lnTo>
                  <a:pt x="58677" y="296576"/>
                </a:lnTo>
                <a:lnTo>
                  <a:pt x="76472" y="301319"/>
                </a:lnTo>
                <a:lnTo>
                  <a:pt x="94119" y="302895"/>
                </a:lnTo>
                <a:lnTo>
                  <a:pt x="117755" y="300537"/>
                </a:lnTo>
                <a:lnTo>
                  <a:pt x="134639" y="293465"/>
                </a:lnTo>
                <a:lnTo>
                  <a:pt x="144768" y="281678"/>
                </a:lnTo>
                <a:lnTo>
                  <a:pt x="148145" y="265175"/>
                </a:lnTo>
                <a:lnTo>
                  <a:pt x="147348" y="256434"/>
                </a:lnTo>
                <a:lnTo>
                  <a:pt x="127347" y="223206"/>
                </a:lnTo>
                <a:lnTo>
                  <a:pt x="82918" y="195452"/>
                </a:lnTo>
                <a:lnTo>
                  <a:pt x="64663" y="185975"/>
                </a:lnTo>
                <a:lnTo>
                  <a:pt x="49653" y="177355"/>
                </a:lnTo>
                <a:lnTo>
                  <a:pt x="17160" y="148637"/>
                </a:lnTo>
                <a:lnTo>
                  <a:pt x="1175" y="103489"/>
                </a:lnTo>
                <a:lnTo>
                  <a:pt x="711" y="92963"/>
                </a:lnTo>
                <a:lnTo>
                  <a:pt x="2545" y="73796"/>
                </a:lnTo>
                <a:lnTo>
                  <a:pt x="30073" y="26415"/>
                </a:lnTo>
                <a:lnTo>
                  <a:pt x="63603" y="6635"/>
                </a:lnTo>
                <a:lnTo>
                  <a:pt x="83485" y="1662"/>
                </a:lnTo>
                <a:lnTo>
                  <a:pt x="105448" y="0"/>
                </a:lnTo>
                <a:close/>
              </a:path>
            </a:pathLst>
          </a:custGeom>
          <a:ln w="3175">
            <a:solidFill>
              <a:srgbClr val="58134A"/>
            </a:solidFill>
          </a:ln>
        </p:spPr>
        <p:txBody>
          <a:bodyPr wrap="square" lIns="0" tIns="0" rIns="0" bIns="0" rtlCol="0"/>
          <a:lstStyle/>
          <a:p>
            <a:endParaRPr/>
          </a:p>
        </p:txBody>
      </p:sp>
      <p:sp>
        <p:nvSpPr>
          <p:cNvPr id="7" name="object 7"/>
          <p:cNvSpPr txBox="1"/>
          <p:nvPr/>
        </p:nvSpPr>
        <p:spPr>
          <a:xfrm>
            <a:off x="510540" y="1632331"/>
            <a:ext cx="6853555" cy="2556510"/>
          </a:xfrm>
          <a:prstGeom prst="rect">
            <a:avLst/>
          </a:prstGeom>
        </p:spPr>
        <p:txBody>
          <a:bodyPr vert="horz" wrap="square" lIns="0" tIns="13335" rIns="0" bIns="0" rtlCol="0">
            <a:spAutoFit/>
          </a:bodyPr>
          <a:lstStyle/>
          <a:p>
            <a:pPr marL="311785" marR="1007110" indent="-274320">
              <a:lnSpc>
                <a:spcPct val="100000"/>
              </a:lnSpc>
              <a:spcBef>
                <a:spcPts val="105"/>
              </a:spcBef>
              <a:buClr>
                <a:srgbClr val="B03E9A"/>
              </a:buClr>
              <a:buSzPct val="73076"/>
              <a:buFont typeface="Wingdings 2"/>
              <a:buChar char=""/>
              <a:tabLst>
                <a:tab pos="312420" algn="l"/>
              </a:tabLst>
            </a:pPr>
            <a:r>
              <a:rPr sz="2600" dirty="0">
                <a:latin typeface="Trebuchet MS"/>
                <a:cs typeface="Trebuchet MS"/>
              </a:rPr>
              <a:t>These </a:t>
            </a:r>
            <a:r>
              <a:rPr sz="2600" spc="-5" dirty="0">
                <a:latin typeface="Trebuchet MS"/>
                <a:cs typeface="Trebuchet MS"/>
              </a:rPr>
              <a:t>compounds can be used as non  aqueous</a:t>
            </a:r>
            <a:r>
              <a:rPr sz="2600" spc="-15" dirty="0">
                <a:latin typeface="Trebuchet MS"/>
                <a:cs typeface="Trebuchet MS"/>
              </a:rPr>
              <a:t> </a:t>
            </a:r>
            <a:r>
              <a:rPr sz="2600" spc="-5" dirty="0">
                <a:latin typeface="Trebuchet MS"/>
                <a:cs typeface="Trebuchet MS"/>
              </a:rPr>
              <a:t>solvents.</a:t>
            </a:r>
            <a:endParaRPr sz="2600">
              <a:latin typeface="Trebuchet MS"/>
              <a:cs typeface="Trebuchet MS"/>
            </a:endParaRPr>
          </a:p>
          <a:p>
            <a:pPr marL="311785" marR="604520" indent="-274320">
              <a:lnSpc>
                <a:spcPct val="100000"/>
              </a:lnSpc>
              <a:spcBef>
                <a:spcPts val="595"/>
              </a:spcBef>
              <a:buClr>
                <a:srgbClr val="B03E9A"/>
              </a:buClr>
              <a:buSzPct val="73076"/>
              <a:buFont typeface="Wingdings 2"/>
              <a:buChar char=""/>
              <a:tabLst>
                <a:tab pos="312420" algn="l"/>
              </a:tabLst>
            </a:pPr>
            <a:r>
              <a:rPr sz="2600" spc="-5" dirty="0">
                <a:latin typeface="Trebuchet MS"/>
                <a:cs typeface="Trebuchet MS"/>
              </a:rPr>
              <a:t>Interhalogen compounds are very useful  </a:t>
            </a:r>
            <a:r>
              <a:rPr sz="2600" dirty="0">
                <a:latin typeface="Trebuchet MS"/>
                <a:cs typeface="Trebuchet MS"/>
              </a:rPr>
              <a:t>fluorinating</a:t>
            </a:r>
            <a:r>
              <a:rPr sz="2600" spc="-30" dirty="0">
                <a:latin typeface="Trebuchet MS"/>
                <a:cs typeface="Trebuchet MS"/>
              </a:rPr>
              <a:t> </a:t>
            </a:r>
            <a:r>
              <a:rPr sz="2600" spc="-5" dirty="0">
                <a:latin typeface="Trebuchet MS"/>
                <a:cs typeface="Trebuchet MS"/>
              </a:rPr>
              <a:t>agents.</a:t>
            </a:r>
            <a:endParaRPr sz="2600">
              <a:latin typeface="Trebuchet MS"/>
              <a:cs typeface="Trebuchet MS"/>
            </a:endParaRPr>
          </a:p>
          <a:p>
            <a:pPr marL="311785" marR="30480" indent="-274320">
              <a:lnSpc>
                <a:spcPct val="100000"/>
              </a:lnSpc>
              <a:spcBef>
                <a:spcPts val="605"/>
              </a:spcBef>
              <a:buClr>
                <a:srgbClr val="B03E9A"/>
              </a:buClr>
              <a:buSzPct val="73076"/>
              <a:buFont typeface="Wingdings 2"/>
              <a:buChar char=""/>
              <a:tabLst>
                <a:tab pos="312420" algn="l"/>
              </a:tabLst>
            </a:pPr>
            <a:r>
              <a:rPr sz="2600" dirty="0">
                <a:latin typeface="Trebuchet MS"/>
                <a:cs typeface="Trebuchet MS"/>
              </a:rPr>
              <a:t>ClF</a:t>
            </a:r>
            <a:r>
              <a:rPr sz="2550" baseline="-21241" dirty="0">
                <a:latin typeface="Trebuchet MS"/>
                <a:cs typeface="Trebuchet MS"/>
              </a:rPr>
              <a:t>3 </a:t>
            </a:r>
            <a:r>
              <a:rPr sz="2600" spc="-5" dirty="0">
                <a:latin typeface="Trebuchet MS"/>
                <a:cs typeface="Trebuchet MS"/>
              </a:rPr>
              <a:t>and </a:t>
            </a:r>
            <a:r>
              <a:rPr sz="2600" dirty="0">
                <a:latin typeface="Trebuchet MS"/>
                <a:cs typeface="Trebuchet MS"/>
              </a:rPr>
              <a:t>BrF</a:t>
            </a:r>
            <a:r>
              <a:rPr sz="2550" baseline="-21241" dirty="0">
                <a:latin typeface="Trebuchet MS"/>
                <a:cs typeface="Trebuchet MS"/>
              </a:rPr>
              <a:t>3 </a:t>
            </a:r>
            <a:r>
              <a:rPr sz="2600" spc="-5" dirty="0">
                <a:latin typeface="Trebuchet MS"/>
                <a:cs typeface="Trebuchet MS"/>
              </a:rPr>
              <a:t>are used </a:t>
            </a:r>
            <a:r>
              <a:rPr sz="2600" dirty="0">
                <a:latin typeface="Trebuchet MS"/>
                <a:cs typeface="Trebuchet MS"/>
              </a:rPr>
              <a:t>for </a:t>
            </a:r>
            <a:r>
              <a:rPr sz="2600" spc="-5" dirty="0">
                <a:latin typeface="Trebuchet MS"/>
                <a:cs typeface="Trebuchet MS"/>
              </a:rPr>
              <a:t>the production </a:t>
            </a:r>
            <a:r>
              <a:rPr sz="2600" dirty="0">
                <a:latin typeface="Trebuchet MS"/>
                <a:cs typeface="Trebuchet MS"/>
              </a:rPr>
              <a:t>of  </a:t>
            </a:r>
            <a:r>
              <a:rPr sz="2600" spc="5" dirty="0">
                <a:latin typeface="Trebuchet MS"/>
                <a:cs typeface="Trebuchet MS"/>
              </a:rPr>
              <a:t>UF</a:t>
            </a:r>
            <a:r>
              <a:rPr sz="2550" spc="7" baseline="-21241" dirty="0">
                <a:latin typeface="Trebuchet MS"/>
                <a:cs typeface="Trebuchet MS"/>
              </a:rPr>
              <a:t>6 </a:t>
            </a:r>
            <a:r>
              <a:rPr sz="2600" spc="-5" dirty="0">
                <a:latin typeface="Trebuchet MS"/>
                <a:cs typeface="Trebuchet MS"/>
              </a:rPr>
              <a:t>in the enrichment </a:t>
            </a:r>
            <a:r>
              <a:rPr sz="2600" dirty="0">
                <a:latin typeface="Trebuchet MS"/>
                <a:cs typeface="Trebuchet MS"/>
              </a:rPr>
              <a:t>of</a:t>
            </a:r>
            <a:r>
              <a:rPr sz="2600" spc="-240" dirty="0">
                <a:latin typeface="Trebuchet MS"/>
                <a:cs typeface="Trebuchet MS"/>
              </a:rPr>
              <a:t> </a:t>
            </a:r>
            <a:r>
              <a:rPr sz="2550" spc="15" baseline="26143" dirty="0">
                <a:latin typeface="Trebuchet MS"/>
                <a:cs typeface="Trebuchet MS"/>
              </a:rPr>
              <a:t>235</a:t>
            </a:r>
            <a:r>
              <a:rPr sz="2600" spc="10" dirty="0">
                <a:latin typeface="Trebuchet MS"/>
                <a:cs typeface="Trebuchet MS"/>
              </a:rPr>
              <a:t>U.</a:t>
            </a:r>
            <a:endParaRPr sz="2600">
              <a:latin typeface="Trebuchet MS"/>
              <a:cs typeface="Trebuchet MS"/>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527684"/>
            <a:ext cx="2225471"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83055" y="634745"/>
            <a:ext cx="83185" cy="127635"/>
          </a:xfrm>
          <a:custGeom>
            <a:avLst/>
            <a:gdLst/>
            <a:ahLst/>
            <a:cxnLst/>
            <a:rect l="l" t="t" r="r" b="b"/>
            <a:pathLst>
              <a:path w="83185" h="127634">
                <a:moveTo>
                  <a:pt x="41528" y="0"/>
                </a:moveTo>
                <a:lnTo>
                  <a:pt x="0" y="127634"/>
                </a:lnTo>
                <a:lnTo>
                  <a:pt x="83057" y="127634"/>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304160" y="584962"/>
            <a:ext cx="132841"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214005" y="581279"/>
            <a:ext cx="176390" cy="25031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84593" y="581279"/>
            <a:ext cx="176339" cy="25031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110739" y="533780"/>
            <a:ext cx="61594" cy="346075"/>
          </a:xfrm>
          <a:custGeom>
            <a:avLst/>
            <a:gdLst/>
            <a:ahLst/>
            <a:cxnLst/>
            <a:rect l="l" t="t" r="r" b="b"/>
            <a:pathLst>
              <a:path w="61594" h="346075">
                <a:moveTo>
                  <a:pt x="0" y="0"/>
                </a:moveTo>
                <a:lnTo>
                  <a:pt x="61341" y="0"/>
                </a:lnTo>
                <a:lnTo>
                  <a:pt x="61341" y="345567"/>
                </a:lnTo>
                <a:lnTo>
                  <a:pt x="0" y="345567"/>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843953" y="533526"/>
            <a:ext cx="288290" cy="346075"/>
          </a:xfrm>
          <a:custGeom>
            <a:avLst/>
            <a:gdLst/>
            <a:ahLst/>
            <a:cxnLst/>
            <a:rect l="l" t="t" r="r" b="b"/>
            <a:pathLst>
              <a:path w="288290" h="346075">
                <a:moveTo>
                  <a:pt x="8254" y="0"/>
                </a:moveTo>
                <a:lnTo>
                  <a:pt x="71005" y="253"/>
                </a:lnTo>
                <a:lnTo>
                  <a:pt x="141058" y="116967"/>
                </a:lnTo>
                <a:lnTo>
                  <a:pt x="218198" y="253"/>
                </a:lnTo>
                <a:lnTo>
                  <a:pt x="282359" y="253"/>
                </a:lnTo>
                <a:lnTo>
                  <a:pt x="172910" y="167767"/>
                </a:lnTo>
                <a:lnTo>
                  <a:pt x="287781" y="345821"/>
                </a:lnTo>
                <a:lnTo>
                  <a:pt x="221030" y="345821"/>
                </a:lnTo>
                <a:lnTo>
                  <a:pt x="139407" y="221487"/>
                </a:lnTo>
                <a:lnTo>
                  <a:pt x="63919" y="345821"/>
                </a:lnTo>
                <a:lnTo>
                  <a:pt x="0" y="345821"/>
                </a:lnTo>
                <a:lnTo>
                  <a:pt x="103555" y="166750"/>
                </a:lnTo>
                <a:lnTo>
                  <a:pt x="8254"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243708" y="531368"/>
            <a:ext cx="256540" cy="347980"/>
          </a:xfrm>
          <a:custGeom>
            <a:avLst/>
            <a:gdLst/>
            <a:ahLst/>
            <a:cxnLst/>
            <a:rect l="l" t="t" r="r" b="b"/>
            <a:pathLst>
              <a:path w="256539" h="347980">
                <a:moveTo>
                  <a:pt x="92202" y="0"/>
                </a:moveTo>
                <a:lnTo>
                  <a:pt x="159845" y="11064"/>
                </a:lnTo>
                <a:lnTo>
                  <a:pt x="211963" y="44323"/>
                </a:lnTo>
                <a:lnTo>
                  <a:pt x="245110" y="95758"/>
                </a:lnTo>
                <a:lnTo>
                  <a:pt x="256159" y="161671"/>
                </a:lnTo>
                <a:lnTo>
                  <a:pt x="251173" y="218598"/>
                </a:lnTo>
                <a:lnTo>
                  <a:pt x="236215" y="265176"/>
                </a:lnTo>
                <a:lnTo>
                  <a:pt x="211280" y="301402"/>
                </a:lnTo>
                <a:lnTo>
                  <a:pt x="176365" y="327279"/>
                </a:lnTo>
                <a:lnTo>
                  <a:pt x="131466" y="342804"/>
                </a:lnTo>
                <a:lnTo>
                  <a:pt x="76581" y="347980"/>
                </a:lnTo>
                <a:lnTo>
                  <a:pt x="0" y="347980"/>
                </a:lnTo>
                <a:lnTo>
                  <a:pt x="0" y="2667"/>
                </a:lnTo>
                <a:lnTo>
                  <a:pt x="33266" y="1500"/>
                </a:lnTo>
                <a:lnTo>
                  <a:pt x="59721" y="666"/>
                </a:lnTo>
                <a:lnTo>
                  <a:pt x="79367" y="166"/>
                </a:lnTo>
                <a:lnTo>
                  <a:pt x="92202"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473327" y="529081"/>
            <a:ext cx="304165" cy="350520"/>
          </a:xfrm>
          <a:custGeom>
            <a:avLst/>
            <a:gdLst/>
            <a:ahLst/>
            <a:cxnLst/>
            <a:rect l="l" t="t" r="r" b="b"/>
            <a:pathLst>
              <a:path w="304164" h="350519">
                <a:moveTo>
                  <a:pt x="137794" y="0"/>
                </a:moveTo>
                <a:lnTo>
                  <a:pt x="164718" y="0"/>
                </a:lnTo>
                <a:lnTo>
                  <a:pt x="303656" y="350265"/>
                </a:lnTo>
                <a:lnTo>
                  <a:pt x="235965" y="350265"/>
                </a:lnTo>
                <a:lnTo>
                  <a:pt x="210692" y="280162"/>
                </a:lnTo>
                <a:lnTo>
                  <a:pt x="92328" y="280162"/>
                </a:lnTo>
                <a:lnTo>
                  <a:pt x="68198"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538095" y="52781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4"/>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797430" y="52781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151204" y="527684"/>
            <a:ext cx="302260" cy="357505"/>
          </a:xfrm>
          <a:custGeom>
            <a:avLst/>
            <a:gdLst/>
            <a:ahLst/>
            <a:cxnLst/>
            <a:rect l="l" t="t" r="r" b="b"/>
            <a:pathLst>
              <a:path w="302259" h="357505">
                <a:moveTo>
                  <a:pt x="148640" y="0"/>
                </a:moveTo>
                <a:lnTo>
                  <a:pt x="214363" y="11541"/>
                </a:lnTo>
                <a:lnTo>
                  <a:pt x="262559" y="46227"/>
                </a:lnTo>
                <a:lnTo>
                  <a:pt x="292103" y="101726"/>
                </a:lnTo>
                <a:lnTo>
                  <a:pt x="301929" y="175894"/>
                </a:lnTo>
                <a:lnTo>
                  <a:pt x="299358" y="215542"/>
                </a:lnTo>
                <a:lnTo>
                  <a:pt x="278784" y="281836"/>
                </a:lnTo>
                <a:lnTo>
                  <a:pt x="238042" y="329965"/>
                </a:lnTo>
                <a:lnTo>
                  <a:pt x="179610" y="354453"/>
                </a:lnTo>
                <a:lnTo>
                  <a:pt x="143941" y="357504"/>
                </a:lnTo>
                <a:lnTo>
                  <a:pt x="111146" y="354478"/>
                </a:lnTo>
                <a:lnTo>
                  <a:pt x="57756" y="330233"/>
                </a:lnTo>
                <a:lnTo>
                  <a:pt x="20895" y="282461"/>
                </a:lnTo>
                <a:lnTo>
                  <a:pt x="2321" y="215925"/>
                </a:lnTo>
                <a:lnTo>
                  <a:pt x="0" y="175894"/>
                </a:lnTo>
                <a:lnTo>
                  <a:pt x="2528" y="140440"/>
                </a:lnTo>
                <a:lnTo>
                  <a:pt x="22754" y="78007"/>
                </a:lnTo>
                <a:lnTo>
                  <a:pt x="62383" y="28717"/>
                </a:lnTo>
                <a:lnTo>
                  <a:pt x="116476" y="3190"/>
                </a:lnTo>
                <a:lnTo>
                  <a:pt x="14864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521792" y="527684"/>
            <a:ext cx="302260" cy="357505"/>
          </a:xfrm>
          <a:custGeom>
            <a:avLst/>
            <a:gdLst/>
            <a:ahLst/>
            <a:cxnLst/>
            <a:rect l="l" t="t" r="r" b="b"/>
            <a:pathLst>
              <a:path w="302259" h="357505">
                <a:moveTo>
                  <a:pt x="148615" y="0"/>
                </a:moveTo>
                <a:lnTo>
                  <a:pt x="214368" y="11541"/>
                </a:lnTo>
                <a:lnTo>
                  <a:pt x="262547" y="46227"/>
                </a:lnTo>
                <a:lnTo>
                  <a:pt x="292093" y="101726"/>
                </a:lnTo>
                <a:lnTo>
                  <a:pt x="301942" y="175894"/>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4"/>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929763" y="527684"/>
            <a:ext cx="3141345" cy="357504"/>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4118990" y="634745"/>
            <a:ext cx="83185" cy="127635"/>
          </a:xfrm>
          <a:custGeom>
            <a:avLst/>
            <a:gdLst/>
            <a:ahLst/>
            <a:cxnLst/>
            <a:rect l="l" t="t" r="r" b="b"/>
            <a:pathLst>
              <a:path w="83185" h="127634">
                <a:moveTo>
                  <a:pt x="41529" y="0"/>
                </a:moveTo>
                <a:lnTo>
                  <a:pt x="0" y="127634"/>
                </a:lnTo>
                <a:lnTo>
                  <a:pt x="83058" y="127634"/>
                </a:lnTo>
                <a:lnTo>
                  <a:pt x="41529"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4662804" y="581279"/>
            <a:ext cx="176402" cy="250317"/>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2992501" y="581279"/>
            <a:ext cx="176402" cy="250317"/>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5555360" y="533780"/>
            <a:ext cx="252095" cy="350520"/>
          </a:xfrm>
          <a:custGeom>
            <a:avLst/>
            <a:gdLst/>
            <a:ahLst/>
            <a:cxnLst/>
            <a:rect l="l" t="t" r="r" b="b"/>
            <a:pathLst>
              <a:path w="252095" h="350519">
                <a:moveTo>
                  <a:pt x="0" y="0"/>
                </a:moveTo>
                <a:lnTo>
                  <a:pt x="29463" y="0"/>
                </a:lnTo>
                <a:lnTo>
                  <a:pt x="192659" y="208534"/>
                </a:lnTo>
                <a:lnTo>
                  <a:pt x="192659" y="0"/>
                </a:lnTo>
                <a:lnTo>
                  <a:pt x="251587" y="0"/>
                </a:lnTo>
                <a:lnTo>
                  <a:pt x="251587" y="350266"/>
                </a:lnTo>
                <a:lnTo>
                  <a:pt x="226694" y="350266"/>
                </a:lnTo>
                <a:lnTo>
                  <a:pt x="58927" y="131572"/>
                </a:lnTo>
                <a:lnTo>
                  <a:pt x="58927" y="345821"/>
                </a:lnTo>
                <a:lnTo>
                  <a:pt x="0" y="345821"/>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5281040" y="533780"/>
            <a:ext cx="220979" cy="346075"/>
          </a:xfrm>
          <a:custGeom>
            <a:avLst/>
            <a:gdLst/>
            <a:ahLst/>
            <a:cxnLst/>
            <a:rect l="l" t="t" r="r" b="b"/>
            <a:pathLst>
              <a:path w="220979" h="346075">
                <a:moveTo>
                  <a:pt x="0" y="0"/>
                </a:moveTo>
                <a:lnTo>
                  <a:pt x="220472" y="0"/>
                </a:lnTo>
                <a:lnTo>
                  <a:pt x="220472" y="54483"/>
                </a:lnTo>
                <a:lnTo>
                  <a:pt x="61341" y="54483"/>
                </a:lnTo>
                <a:lnTo>
                  <a:pt x="61341" y="135382"/>
                </a:lnTo>
                <a:lnTo>
                  <a:pt x="175513" y="135382"/>
                </a:lnTo>
                <a:lnTo>
                  <a:pt x="175513" y="187579"/>
                </a:lnTo>
                <a:lnTo>
                  <a:pt x="61341" y="187579"/>
                </a:lnTo>
                <a:lnTo>
                  <a:pt x="61341" y="291084"/>
                </a:lnTo>
                <a:lnTo>
                  <a:pt x="217932" y="291084"/>
                </a:lnTo>
                <a:lnTo>
                  <a:pt x="217932" y="345567"/>
                </a:lnTo>
                <a:lnTo>
                  <a:pt x="0" y="345567"/>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4349877" y="533780"/>
            <a:ext cx="217804" cy="346075"/>
          </a:xfrm>
          <a:custGeom>
            <a:avLst/>
            <a:gdLst/>
            <a:ahLst/>
            <a:cxnLst/>
            <a:rect l="l" t="t" r="r" b="b"/>
            <a:pathLst>
              <a:path w="217804" h="346075">
                <a:moveTo>
                  <a:pt x="0" y="0"/>
                </a:moveTo>
                <a:lnTo>
                  <a:pt x="61340" y="0"/>
                </a:lnTo>
                <a:lnTo>
                  <a:pt x="61340" y="291084"/>
                </a:lnTo>
                <a:lnTo>
                  <a:pt x="217424" y="291084"/>
                </a:lnTo>
                <a:lnTo>
                  <a:pt x="217424" y="345567"/>
                </a:lnTo>
                <a:lnTo>
                  <a:pt x="0" y="345567"/>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3712845" y="533780"/>
            <a:ext cx="259715" cy="346075"/>
          </a:xfrm>
          <a:custGeom>
            <a:avLst/>
            <a:gdLst/>
            <a:ahLst/>
            <a:cxnLst/>
            <a:rect l="l" t="t" r="r" b="b"/>
            <a:pathLst>
              <a:path w="259714" h="346075">
                <a:moveTo>
                  <a:pt x="0" y="0"/>
                </a:moveTo>
                <a:lnTo>
                  <a:pt x="61340" y="0"/>
                </a:lnTo>
                <a:lnTo>
                  <a:pt x="61340" y="135382"/>
                </a:lnTo>
                <a:lnTo>
                  <a:pt x="198754" y="135382"/>
                </a:lnTo>
                <a:lnTo>
                  <a:pt x="198754" y="0"/>
                </a:lnTo>
                <a:lnTo>
                  <a:pt x="259460" y="0"/>
                </a:lnTo>
                <a:lnTo>
                  <a:pt x="259460" y="345567"/>
                </a:lnTo>
                <a:lnTo>
                  <a:pt x="198754" y="345567"/>
                </a:lnTo>
                <a:lnTo>
                  <a:pt x="198754" y="189865"/>
                </a:lnTo>
                <a:lnTo>
                  <a:pt x="61340" y="189865"/>
                </a:lnTo>
                <a:lnTo>
                  <a:pt x="61340" y="345567"/>
                </a:lnTo>
                <a:lnTo>
                  <a:pt x="0" y="345567"/>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3286125" y="533780"/>
            <a:ext cx="227965" cy="346075"/>
          </a:xfrm>
          <a:custGeom>
            <a:avLst/>
            <a:gdLst/>
            <a:ahLst/>
            <a:cxnLst/>
            <a:rect l="l" t="t" r="r" b="b"/>
            <a:pathLst>
              <a:path w="227964" h="346075">
                <a:moveTo>
                  <a:pt x="0" y="0"/>
                </a:moveTo>
                <a:lnTo>
                  <a:pt x="227584" y="0"/>
                </a:lnTo>
                <a:lnTo>
                  <a:pt x="227584" y="54483"/>
                </a:lnTo>
                <a:lnTo>
                  <a:pt x="61340" y="54483"/>
                </a:lnTo>
                <a:lnTo>
                  <a:pt x="61340" y="135382"/>
                </a:lnTo>
                <a:lnTo>
                  <a:pt x="182752" y="135382"/>
                </a:lnTo>
                <a:lnTo>
                  <a:pt x="182752" y="187579"/>
                </a:lnTo>
                <a:lnTo>
                  <a:pt x="61340" y="187579"/>
                </a:lnTo>
                <a:lnTo>
                  <a:pt x="61340" y="345567"/>
                </a:lnTo>
                <a:lnTo>
                  <a:pt x="0" y="345567"/>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4009263" y="529081"/>
            <a:ext cx="304165" cy="350520"/>
          </a:xfrm>
          <a:custGeom>
            <a:avLst/>
            <a:gdLst/>
            <a:ahLst/>
            <a:cxnLst/>
            <a:rect l="l" t="t" r="r" b="b"/>
            <a:pathLst>
              <a:path w="304164" h="350519">
                <a:moveTo>
                  <a:pt x="137795" y="0"/>
                </a:moveTo>
                <a:lnTo>
                  <a:pt x="164719" y="0"/>
                </a:lnTo>
                <a:lnTo>
                  <a:pt x="303657" y="350265"/>
                </a:lnTo>
                <a:lnTo>
                  <a:pt x="235965" y="350265"/>
                </a:lnTo>
                <a:lnTo>
                  <a:pt x="210692" y="280162"/>
                </a:lnTo>
                <a:lnTo>
                  <a:pt x="92328" y="280162"/>
                </a:lnTo>
                <a:lnTo>
                  <a:pt x="68199"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861939" y="52781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4"/>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4939919" y="527812"/>
            <a:ext cx="287020" cy="357505"/>
          </a:xfrm>
          <a:custGeom>
            <a:avLst/>
            <a:gdLst/>
            <a:ahLst/>
            <a:cxnLst/>
            <a:rect l="l" t="t" r="r" b="b"/>
            <a:pathLst>
              <a:path w="287020" h="357505">
                <a:moveTo>
                  <a:pt x="175005" y="0"/>
                </a:moveTo>
                <a:lnTo>
                  <a:pt x="202340" y="2139"/>
                </a:lnTo>
                <a:lnTo>
                  <a:pt x="227568" y="8540"/>
                </a:lnTo>
                <a:lnTo>
                  <a:pt x="250676" y="19180"/>
                </a:lnTo>
                <a:lnTo>
                  <a:pt x="271652" y="34036"/>
                </a:lnTo>
                <a:lnTo>
                  <a:pt x="245998" y="83312"/>
                </a:lnTo>
                <a:lnTo>
                  <a:pt x="239831" y="78476"/>
                </a:lnTo>
                <a:lnTo>
                  <a:pt x="232187" y="73675"/>
                </a:lnTo>
                <a:lnTo>
                  <a:pt x="191420" y="56991"/>
                </a:lnTo>
                <a:lnTo>
                  <a:pt x="173608" y="54610"/>
                </a:lnTo>
                <a:lnTo>
                  <a:pt x="149437" y="56757"/>
                </a:lnTo>
                <a:lnTo>
                  <a:pt x="109190" y="74005"/>
                </a:lnTo>
                <a:lnTo>
                  <a:pt x="80182" y="107870"/>
                </a:lnTo>
                <a:lnTo>
                  <a:pt x="65462" y="154162"/>
                </a:lnTo>
                <a:lnTo>
                  <a:pt x="63626" y="181737"/>
                </a:lnTo>
                <a:lnTo>
                  <a:pt x="65436" y="207902"/>
                </a:lnTo>
                <a:lnTo>
                  <a:pt x="79914" y="251995"/>
                </a:lnTo>
                <a:lnTo>
                  <a:pt x="108295" y="284356"/>
                </a:lnTo>
                <a:lnTo>
                  <a:pt x="147625" y="300843"/>
                </a:lnTo>
                <a:lnTo>
                  <a:pt x="171195" y="302895"/>
                </a:lnTo>
                <a:lnTo>
                  <a:pt x="186862" y="301775"/>
                </a:lnTo>
                <a:lnTo>
                  <a:pt x="225170" y="284988"/>
                </a:lnTo>
                <a:lnTo>
                  <a:pt x="225170" y="217042"/>
                </a:lnTo>
                <a:lnTo>
                  <a:pt x="177291" y="217042"/>
                </a:lnTo>
                <a:lnTo>
                  <a:pt x="177291" y="164718"/>
                </a:lnTo>
                <a:lnTo>
                  <a:pt x="286511" y="164718"/>
                </a:lnTo>
                <a:lnTo>
                  <a:pt x="286511" y="319404"/>
                </a:lnTo>
                <a:lnTo>
                  <a:pt x="246578" y="341872"/>
                </a:lnTo>
                <a:lnTo>
                  <a:pt x="195611" y="354885"/>
                </a:lnTo>
                <a:lnTo>
                  <a:pt x="161289"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5"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4600066" y="527684"/>
            <a:ext cx="302260" cy="357505"/>
          </a:xfrm>
          <a:custGeom>
            <a:avLst/>
            <a:gdLst/>
            <a:ahLst/>
            <a:cxnLst/>
            <a:rect l="l" t="t" r="r" b="b"/>
            <a:pathLst>
              <a:path w="302260" h="357505">
                <a:moveTo>
                  <a:pt x="148590" y="0"/>
                </a:moveTo>
                <a:lnTo>
                  <a:pt x="214312" y="11541"/>
                </a:lnTo>
                <a:lnTo>
                  <a:pt x="262509" y="46227"/>
                </a:lnTo>
                <a:lnTo>
                  <a:pt x="292052" y="101726"/>
                </a:lnTo>
                <a:lnTo>
                  <a:pt x="301879" y="175894"/>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4"/>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2929763" y="527684"/>
            <a:ext cx="302260" cy="357505"/>
          </a:xfrm>
          <a:custGeom>
            <a:avLst/>
            <a:gdLst/>
            <a:ahLst/>
            <a:cxnLst/>
            <a:rect l="l" t="t" r="r" b="b"/>
            <a:pathLst>
              <a:path w="302260" h="357505">
                <a:moveTo>
                  <a:pt x="148589" y="0"/>
                </a:moveTo>
                <a:lnTo>
                  <a:pt x="214312" y="11541"/>
                </a:lnTo>
                <a:lnTo>
                  <a:pt x="262509" y="46227"/>
                </a:lnTo>
                <a:lnTo>
                  <a:pt x="292052" y="101726"/>
                </a:lnTo>
                <a:lnTo>
                  <a:pt x="301879" y="175894"/>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4"/>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9" name="object 29"/>
          <p:cNvSpPr txBox="1">
            <a:spLocks noGrp="1"/>
          </p:cNvSpPr>
          <p:nvPr>
            <p:ph type="title"/>
          </p:nvPr>
        </p:nvSpPr>
        <p:spPr>
          <a:xfrm>
            <a:off x="535940" y="1092453"/>
            <a:ext cx="7030084" cy="1638935"/>
          </a:xfrm>
          <a:prstGeom prst="rect">
            <a:avLst/>
          </a:prstGeom>
        </p:spPr>
        <p:txBody>
          <a:bodyPr vert="horz" wrap="square" lIns="0" tIns="13335" rIns="0" bIns="0" rtlCol="0">
            <a:spAutoFit/>
          </a:bodyPr>
          <a:lstStyle/>
          <a:p>
            <a:pPr marL="12700" marR="5080">
              <a:lnSpc>
                <a:spcPct val="99800"/>
              </a:lnSpc>
              <a:spcBef>
                <a:spcPts val="105"/>
              </a:spcBef>
            </a:pPr>
            <a:r>
              <a:rPr spc="-5" dirty="0"/>
              <a:t>Due to high electronegativity and </a:t>
            </a:r>
            <a:r>
              <a:rPr dirty="0"/>
              <a:t>small size, fluorine forms  only one oxoacid, </a:t>
            </a:r>
            <a:r>
              <a:rPr spc="-5" dirty="0"/>
              <a:t>HOF known as </a:t>
            </a:r>
            <a:r>
              <a:rPr dirty="0"/>
              <a:t>fluoric </a:t>
            </a:r>
            <a:r>
              <a:rPr spc="-5" dirty="0"/>
              <a:t>(I) </a:t>
            </a:r>
            <a:r>
              <a:rPr dirty="0"/>
              <a:t>acid or  </a:t>
            </a:r>
            <a:r>
              <a:rPr spc="-5" dirty="0"/>
              <a:t>hypofluorous acid. </a:t>
            </a:r>
            <a:r>
              <a:rPr dirty="0"/>
              <a:t>The other </a:t>
            </a:r>
            <a:r>
              <a:rPr spc="-5" dirty="0"/>
              <a:t>halogens </a:t>
            </a:r>
            <a:r>
              <a:rPr dirty="0"/>
              <a:t>form </a:t>
            </a:r>
            <a:r>
              <a:rPr spc="-5" dirty="0"/>
              <a:t>several </a:t>
            </a:r>
            <a:r>
              <a:rPr dirty="0"/>
              <a:t>oxoacids.  Most of </a:t>
            </a:r>
            <a:r>
              <a:rPr spc="-5" dirty="0"/>
              <a:t>them cannot </a:t>
            </a:r>
            <a:r>
              <a:rPr dirty="0"/>
              <a:t>be isolated in </a:t>
            </a:r>
            <a:r>
              <a:rPr spc="-5" dirty="0"/>
              <a:t>pure </a:t>
            </a:r>
            <a:r>
              <a:rPr dirty="0"/>
              <a:t>state. They </a:t>
            </a:r>
            <a:r>
              <a:rPr spc="-5" dirty="0"/>
              <a:t>are  </a:t>
            </a:r>
            <a:r>
              <a:rPr dirty="0"/>
              <a:t>stable only </a:t>
            </a:r>
            <a:r>
              <a:rPr spc="-5" dirty="0"/>
              <a:t>in aqueous </a:t>
            </a:r>
            <a:r>
              <a:rPr dirty="0"/>
              <a:t>solutions or </a:t>
            </a:r>
            <a:r>
              <a:rPr spc="-5" dirty="0"/>
              <a:t>in the </a:t>
            </a:r>
            <a:r>
              <a:rPr dirty="0"/>
              <a:t>form of </a:t>
            </a:r>
            <a:r>
              <a:rPr spc="-5" dirty="0"/>
              <a:t>their</a:t>
            </a:r>
            <a:r>
              <a:rPr spc="-200" dirty="0"/>
              <a:t> </a:t>
            </a:r>
            <a:r>
              <a:rPr spc="5" dirty="0"/>
              <a:t>salts</a:t>
            </a:r>
            <a:r>
              <a:rPr sz="2600" spc="5" dirty="0"/>
              <a:t>.</a:t>
            </a:r>
            <a:endParaRPr sz="2600"/>
          </a:p>
        </p:txBody>
      </p:sp>
      <p:graphicFrame>
        <p:nvGraphicFramePr>
          <p:cNvPr id="30" name="object 30"/>
          <p:cNvGraphicFramePr>
            <a:graphicFrameLocks noGrp="1"/>
          </p:cNvGraphicFramePr>
          <p:nvPr/>
        </p:nvGraphicFramePr>
        <p:xfrm>
          <a:off x="298450" y="2889250"/>
          <a:ext cx="7562850" cy="3746500"/>
        </p:xfrm>
        <a:graphic>
          <a:graphicData uri="http://schemas.openxmlformats.org/drawingml/2006/table">
            <a:tbl>
              <a:tblPr firstRow="1" bandRow="1">
                <a:tableStyleId>{2D5ABB26-0587-4C30-8999-92F81FD0307C}</a:tableStyleId>
              </a:tblPr>
              <a:tblGrid>
                <a:gridCol w="1508760">
                  <a:extLst>
                    <a:ext uri="{9D8B030D-6E8A-4147-A177-3AD203B41FA5}">
                      <a16:colId xmlns:a16="http://schemas.microsoft.com/office/drawing/2014/main" val="20000"/>
                    </a:ext>
                  </a:extLst>
                </a:gridCol>
                <a:gridCol w="1508760">
                  <a:extLst>
                    <a:ext uri="{9D8B030D-6E8A-4147-A177-3AD203B41FA5}">
                      <a16:colId xmlns:a16="http://schemas.microsoft.com/office/drawing/2014/main" val="20001"/>
                    </a:ext>
                  </a:extLst>
                </a:gridCol>
                <a:gridCol w="1508759">
                  <a:extLst>
                    <a:ext uri="{9D8B030D-6E8A-4147-A177-3AD203B41FA5}">
                      <a16:colId xmlns:a16="http://schemas.microsoft.com/office/drawing/2014/main" val="20002"/>
                    </a:ext>
                  </a:extLst>
                </a:gridCol>
                <a:gridCol w="1508760">
                  <a:extLst>
                    <a:ext uri="{9D8B030D-6E8A-4147-A177-3AD203B41FA5}">
                      <a16:colId xmlns:a16="http://schemas.microsoft.com/office/drawing/2014/main" val="20003"/>
                    </a:ext>
                  </a:extLst>
                </a:gridCol>
                <a:gridCol w="1508760">
                  <a:extLst>
                    <a:ext uri="{9D8B030D-6E8A-4147-A177-3AD203B41FA5}">
                      <a16:colId xmlns:a16="http://schemas.microsoft.com/office/drawing/2014/main" val="20004"/>
                    </a:ext>
                  </a:extLst>
                </a:gridCol>
              </a:tblGrid>
              <a:tr h="419735">
                <a:tc gridSpan="5">
                  <a:txBody>
                    <a:bodyPr/>
                    <a:lstStyle/>
                    <a:p>
                      <a:pPr algn="ctr">
                        <a:lnSpc>
                          <a:spcPct val="100000"/>
                        </a:lnSpc>
                        <a:spcBef>
                          <a:spcPts val="875"/>
                        </a:spcBef>
                      </a:pPr>
                      <a:r>
                        <a:rPr sz="1200" b="1" spc="-30" dirty="0">
                          <a:solidFill>
                            <a:srgbClr val="FFFFFF"/>
                          </a:solidFill>
                          <a:latin typeface="Trebuchet MS"/>
                          <a:cs typeface="Trebuchet MS"/>
                        </a:rPr>
                        <a:t>Table </a:t>
                      </a:r>
                      <a:r>
                        <a:rPr sz="1200" b="1" dirty="0">
                          <a:solidFill>
                            <a:srgbClr val="FFFFFF"/>
                          </a:solidFill>
                          <a:latin typeface="Trebuchet MS"/>
                          <a:cs typeface="Trebuchet MS"/>
                        </a:rPr>
                        <a:t>7.10: </a:t>
                      </a:r>
                      <a:r>
                        <a:rPr sz="1200" b="1" spc="-5" dirty="0">
                          <a:solidFill>
                            <a:srgbClr val="FFFFFF"/>
                          </a:solidFill>
                          <a:latin typeface="Trebuchet MS"/>
                          <a:cs typeface="Trebuchet MS"/>
                        </a:rPr>
                        <a:t>Oxoacids </a:t>
                      </a:r>
                      <a:r>
                        <a:rPr sz="1200" b="1" dirty="0">
                          <a:solidFill>
                            <a:srgbClr val="FFFFFF"/>
                          </a:solidFill>
                          <a:latin typeface="Trebuchet MS"/>
                          <a:cs typeface="Trebuchet MS"/>
                        </a:rPr>
                        <a:t>of</a:t>
                      </a:r>
                      <a:r>
                        <a:rPr sz="1200" b="1" spc="-5" dirty="0">
                          <a:solidFill>
                            <a:srgbClr val="FFFFFF"/>
                          </a:solidFill>
                          <a:latin typeface="Trebuchet MS"/>
                          <a:cs typeface="Trebuchet MS"/>
                        </a:rPr>
                        <a:t> Halogens</a:t>
                      </a:r>
                      <a:endParaRPr sz="1200">
                        <a:latin typeface="Trebuchet MS"/>
                        <a:cs typeface="Trebuchet MS"/>
                      </a:endParaRPr>
                    </a:p>
                  </a:txBody>
                  <a:tcPr marL="0" marR="0" marT="1111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83C6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828547">
                <a:tc>
                  <a:txBody>
                    <a:bodyPr/>
                    <a:lstStyle/>
                    <a:p>
                      <a:pPr>
                        <a:lnSpc>
                          <a:spcPct val="100000"/>
                        </a:lnSpc>
                        <a:spcBef>
                          <a:spcPts val="45"/>
                        </a:spcBef>
                      </a:pPr>
                      <a:endParaRPr sz="1400">
                        <a:latin typeface="Times New Roman"/>
                        <a:cs typeface="Times New Roman"/>
                      </a:endParaRPr>
                    </a:p>
                    <a:p>
                      <a:pPr algn="ctr">
                        <a:lnSpc>
                          <a:spcPct val="100000"/>
                        </a:lnSpc>
                      </a:pPr>
                      <a:r>
                        <a:rPr sz="1200" b="1" spc="-5" dirty="0">
                          <a:solidFill>
                            <a:srgbClr val="FFFFFF"/>
                          </a:solidFill>
                          <a:latin typeface="Trebuchet MS"/>
                          <a:cs typeface="Trebuchet MS"/>
                        </a:rPr>
                        <a:t>Halic(I) acid</a:t>
                      </a:r>
                      <a:endParaRPr sz="1200">
                        <a:latin typeface="Trebuchet MS"/>
                        <a:cs typeface="Trebuchet MS"/>
                      </a:endParaRPr>
                    </a:p>
                    <a:p>
                      <a:pPr algn="ctr">
                        <a:lnSpc>
                          <a:spcPct val="100000"/>
                        </a:lnSpc>
                        <a:spcBef>
                          <a:spcPts val="220"/>
                        </a:spcBef>
                      </a:pPr>
                      <a:r>
                        <a:rPr sz="1200" b="1" spc="-5" dirty="0">
                          <a:solidFill>
                            <a:srgbClr val="FFFFFF"/>
                          </a:solidFill>
                          <a:latin typeface="Trebuchet MS"/>
                          <a:cs typeface="Trebuchet MS"/>
                        </a:rPr>
                        <a:t>(Hypohalous</a:t>
                      </a:r>
                      <a:r>
                        <a:rPr sz="1200" b="1" spc="-25" dirty="0">
                          <a:solidFill>
                            <a:srgbClr val="FFFFFF"/>
                          </a:solidFill>
                          <a:latin typeface="Trebuchet MS"/>
                          <a:cs typeface="Trebuchet MS"/>
                        </a:rPr>
                        <a:t> </a:t>
                      </a:r>
                      <a:r>
                        <a:rPr sz="1200" b="1" spc="-5" dirty="0">
                          <a:solidFill>
                            <a:srgbClr val="FFFFFF"/>
                          </a:solidFill>
                          <a:latin typeface="Trebuchet MS"/>
                          <a:cs typeface="Trebuchet MS"/>
                        </a:rPr>
                        <a:t>acid)</a:t>
                      </a:r>
                      <a:endParaRPr sz="1200">
                        <a:latin typeface="Trebuchet MS"/>
                        <a:cs typeface="Trebuchet MS"/>
                      </a:endParaRPr>
                    </a:p>
                  </a:txBody>
                  <a:tcPr marL="0" marR="0" marT="57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83C68"/>
                    </a:solidFill>
                  </a:tcPr>
                </a:tc>
                <a:tc>
                  <a:txBody>
                    <a:bodyPr/>
                    <a:lstStyle/>
                    <a:p>
                      <a:pPr>
                        <a:lnSpc>
                          <a:spcPct val="100000"/>
                        </a:lnSpc>
                        <a:spcBef>
                          <a:spcPts val="45"/>
                        </a:spcBef>
                      </a:pPr>
                      <a:endParaRPr sz="1400">
                        <a:latin typeface="Times New Roman"/>
                        <a:cs typeface="Times New Roman"/>
                      </a:endParaRPr>
                    </a:p>
                    <a:p>
                      <a:pPr algn="ctr">
                        <a:lnSpc>
                          <a:spcPct val="100000"/>
                        </a:lnSpc>
                      </a:pPr>
                      <a:r>
                        <a:rPr sz="1200" spc="-5" dirty="0">
                          <a:latin typeface="Trebuchet MS"/>
                          <a:cs typeface="Trebuchet MS"/>
                        </a:rPr>
                        <a:t>HOF(Hypofluorous</a:t>
                      </a:r>
                      <a:endParaRPr sz="1200">
                        <a:latin typeface="Trebuchet MS"/>
                        <a:cs typeface="Trebuchet MS"/>
                      </a:endParaRPr>
                    </a:p>
                    <a:p>
                      <a:pPr algn="ctr">
                        <a:lnSpc>
                          <a:spcPct val="100000"/>
                        </a:lnSpc>
                        <a:spcBef>
                          <a:spcPts val="220"/>
                        </a:spcBef>
                      </a:pPr>
                      <a:r>
                        <a:rPr sz="1200" dirty="0">
                          <a:latin typeface="Trebuchet MS"/>
                          <a:cs typeface="Trebuchet MS"/>
                        </a:rPr>
                        <a:t>acid)</a:t>
                      </a:r>
                      <a:endParaRPr sz="1200">
                        <a:latin typeface="Trebuchet MS"/>
                        <a:cs typeface="Trebuchet MS"/>
                      </a:endParaRPr>
                    </a:p>
                  </a:txBody>
                  <a:tcPr marL="0" marR="0" marT="57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6CED3"/>
                    </a:solidFill>
                  </a:tcPr>
                </a:tc>
                <a:tc>
                  <a:txBody>
                    <a:bodyPr/>
                    <a:lstStyle/>
                    <a:p>
                      <a:pPr>
                        <a:lnSpc>
                          <a:spcPct val="100000"/>
                        </a:lnSpc>
                        <a:spcBef>
                          <a:spcPts val="45"/>
                        </a:spcBef>
                      </a:pPr>
                      <a:endParaRPr sz="1400">
                        <a:latin typeface="Times New Roman"/>
                        <a:cs typeface="Times New Roman"/>
                      </a:endParaRPr>
                    </a:p>
                    <a:p>
                      <a:pPr algn="ctr">
                        <a:lnSpc>
                          <a:spcPct val="100000"/>
                        </a:lnSpc>
                      </a:pPr>
                      <a:r>
                        <a:rPr sz="1200" spc="-5" dirty="0">
                          <a:latin typeface="Trebuchet MS"/>
                          <a:cs typeface="Trebuchet MS"/>
                        </a:rPr>
                        <a:t>HOCl(Hypochlorous</a:t>
                      </a:r>
                      <a:endParaRPr sz="1200">
                        <a:latin typeface="Trebuchet MS"/>
                        <a:cs typeface="Trebuchet MS"/>
                      </a:endParaRPr>
                    </a:p>
                    <a:p>
                      <a:pPr algn="ctr">
                        <a:lnSpc>
                          <a:spcPct val="100000"/>
                        </a:lnSpc>
                        <a:spcBef>
                          <a:spcPts val="220"/>
                        </a:spcBef>
                      </a:pPr>
                      <a:r>
                        <a:rPr sz="1200" dirty="0">
                          <a:latin typeface="Trebuchet MS"/>
                          <a:cs typeface="Trebuchet MS"/>
                        </a:rPr>
                        <a:t>acid)</a:t>
                      </a:r>
                      <a:endParaRPr sz="1200">
                        <a:latin typeface="Trebuchet MS"/>
                        <a:cs typeface="Trebuchet MS"/>
                      </a:endParaRPr>
                    </a:p>
                  </a:txBody>
                  <a:tcPr marL="0" marR="0" marT="57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6CED3"/>
                    </a:solidFill>
                  </a:tcPr>
                </a:tc>
                <a:tc>
                  <a:txBody>
                    <a:bodyPr/>
                    <a:lstStyle/>
                    <a:p>
                      <a:pPr>
                        <a:lnSpc>
                          <a:spcPct val="100000"/>
                        </a:lnSpc>
                        <a:spcBef>
                          <a:spcPts val="45"/>
                        </a:spcBef>
                      </a:pPr>
                      <a:endParaRPr sz="1400">
                        <a:latin typeface="Times New Roman"/>
                        <a:cs typeface="Times New Roman"/>
                      </a:endParaRPr>
                    </a:p>
                    <a:p>
                      <a:pPr algn="ctr">
                        <a:lnSpc>
                          <a:spcPct val="100000"/>
                        </a:lnSpc>
                      </a:pPr>
                      <a:r>
                        <a:rPr sz="1200" spc="-5" dirty="0">
                          <a:latin typeface="Trebuchet MS"/>
                          <a:cs typeface="Trebuchet MS"/>
                        </a:rPr>
                        <a:t>HOBr(Hypobromous</a:t>
                      </a:r>
                      <a:endParaRPr sz="1200">
                        <a:latin typeface="Trebuchet MS"/>
                        <a:cs typeface="Trebuchet MS"/>
                      </a:endParaRPr>
                    </a:p>
                    <a:p>
                      <a:pPr algn="ctr">
                        <a:lnSpc>
                          <a:spcPct val="100000"/>
                        </a:lnSpc>
                        <a:spcBef>
                          <a:spcPts val="220"/>
                        </a:spcBef>
                      </a:pPr>
                      <a:r>
                        <a:rPr sz="1200" dirty="0">
                          <a:latin typeface="Trebuchet MS"/>
                          <a:cs typeface="Trebuchet MS"/>
                        </a:rPr>
                        <a:t>acid)</a:t>
                      </a:r>
                      <a:endParaRPr sz="1200">
                        <a:latin typeface="Trebuchet MS"/>
                        <a:cs typeface="Trebuchet MS"/>
                      </a:endParaRPr>
                    </a:p>
                  </a:txBody>
                  <a:tcPr marL="0" marR="0" marT="57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6CED3"/>
                    </a:solidFill>
                  </a:tcPr>
                </a:tc>
                <a:tc>
                  <a:txBody>
                    <a:bodyPr/>
                    <a:lstStyle/>
                    <a:p>
                      <a:pPr>
                        <a:lnSpc>
                          <a:spcPct val="100000"/>
                        </a:lnSpc>
                      </a:pPr>
                      <a:endParaRPr sz="1400">
                        <a:latin typeface="Times New Roman"/>
                        <a:cs typeface="Times New Roman"/>
                      </a:endParaRPr>
                    </a:p>
                    <a:p>
                      <a:pPr marL="20955">
                        <a:lnSpc>
                          <a:spcPct val="100000"/>
                        </a:lnSpc>
                        <a:spcBef>
                          <a:spcPts val="880"/>
                        </a:spcBef>
                      </a:pPr>
                      <a:r>
                        <a:rPr sz="1200" spc="-5" dirty="0">
                          <a:latin typeface="Trebuchet MS"/>
                          <a:cs typeface="Trebuchet MS"/>
                        </a:rPr>
                        <a:t>HOI(Hypoiodous</a:t>
                      </a:r>
                      <a:r>
                        <a:rPr sz="1200" spc="-50" dirty="0">
                          <a:latin typeface="Trebuchet MS"/>
                          <a:cs typeface="Trebuchet MS"/>
                        </a:rPr>
                        <a:t> </a:t>
                      </a:r>
                      <a:r>
                        <a:rPr sz="1200" dirty="0">
                          <a:latin typeface="Trebuchet MS"/>
                          <a:cs typeface="Trebuchet MS"/>
                        </a:rPr>
                        <a:t>acid)</a:t>
                      </a:r>
                      <a:endParaRPr sz="12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6CED3"/>
                    </a:solidFill>
                  </a:tcPr>
                </a:tc>
                <a:extLst>
                  <a:ext uri="{0D108BD9-81ED-4DB2-BD59-A6C34878D82A}">
                    <a16:rowId xmlns:a16="http://schemas.microsoft.com/office/drawing/2014/main" val="10001"/>
                  </a:ext>
                </a:extLst>
              </a:tr>
              <a:tr h="828421">
                <a:tc>
                  <a:txBody>
                    <a:bodyPr/>
                    <a:lstStyle/>
                    <a:p>
                      <a:pPr>
                        <a:lnSpc>
                          <a:spcPct val="100000"/>
                        </a:lnSpc>
                        <a:spcBef>
                          <a:spcPts val="5"/>
                        </a:spcBef>
                      </a:pPr>
                      <a:endParaRPr sz="1250">
                        <a:latin typeface="Times New Roman"/>
                        <a:cs typeface="Times New Roman"/>
                      </a:endParaRPr>
                    </a:p>
                    <a:p>
                      <a:pPr marL="145415" marR="139065" indent="287655">
                        <a:lnSpc>
                          <a:spcPct val="114999"/>
                        </a:lnSpc>
                      </a:pPr>
                      <a:r>
                        <a:rPr sz="1200" b="1" spc="-5" dirty="0">
                          <a:solidFill>
                            <a:srgbClr val="FFFFFF"/>
                          </a:solidFill>
                          <a:latin typeface="Trebuchet MS"/>
                          <a:cs typeface="Trebuchet MS"/>
                        </a:rPr>
                        <a:t>Halic (III)  acid(Halous</a:t>
                      </a:r>
                      <a:r>
                        <a:rPr sz="1200" b="1" spc="-45" dirty="0">
                          <a:solidFill>
                            <a:srgbClr val="FFFFFF"/>
                          </a:solidFill>
                          <a:latin typeface="Trebuchet MS"/>
                          <a:cs typeface="Trebuchet MS"/>
                        </a:rPr>
                        <a:t> </a:t>
                      </a:r>
                      <a:r>
                        <a:rPr sz="1200" b="1" spc="-5" dirty="0">
                          <a:solidFill>
                            <a:srgbClr val="FFFFFF"/>
                          </a:solidFill>
                          <a:latin typeface="Trebuchet MS"/>
                          <a:cs typeface="Trebuchet MS"/>
                        </a:rPr>
                        <a:t>acid)</a:t>
                      </a:r>
                      <a:endParaRPr sz="1200">
                        <a:latin typeface="Trebuchet MS"/>
                        <a:cs typeface="Trebuchet MS"/>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83C68"/>
                    </a:solidFill>
                  </a:tcPr>
                </a:tc>
                <a:tc>
                  <a:txBody>
                    <a:bodyPr/>
                    <a:lstStyle/>
                    <a:p>
                      <a:pPr>
                        <a:lnSpc>
                          <a:spcPct val="100000"/>
                        </a:lnSpc>
                      </a:pPr>
                      <a:endParaRPr sz="1400">
                        <a:latin typeface="Times New Roman"/>
                        <a:cs typeface="Times New Roman"/>
                      </a:endParaRPr>
                    </a:p>
                    <a:p>
                      <a:pPr algn="ctr">
                        <a:lnSpc>
                          <a:spcPct val="100000"/>
                        </a:lnSpc>
                        <a:spcBef>
                          <a:spcPts val="875"/>
                        </a:spcBef>
                      </a:pPr>
                      <a:r>
                        <a:rPr sz="1200" dirty="0">
                          <a:latin typeface="Trebuchet MS"/>
                          <a:cs typeface="Trebuchet MS"/>
                        </a:rPr>
                        <a:t>–</a:t>
                      </a:r>
                      <a:endParaRPr sz="12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c>
                  <a:txBody>
                    <a:bodyPr/>
                    <a:lstStyle/>
                    <a:p>
                      <a:pPr>
                        <a:lnSpc>
                          <a:spcPct val="100000"/>
                        </a:lnSpc>
                      </a:pPr>
                      <a:endParaRPr sz="1400">
                        <a:latin typeface="Times New Roman"/>
                        <a:cs typeface="Times New Roman"/>
                      </a:endParaRPr>
                    </a:p>
                    <a:p>
                      <a:pPr algn="ctr">
                        <a:lnSpc>
                          <a:spcPct val="100000"/>
                        </a:lnSpc>
                        <a:spcBef>
                          <a:spcPts val="875"/>
                        </a:spcBef>
                      </a:pPr>
                      <a:r>
                        <a:rPr sz="1200" spc="-5" dirty="0">
                          <a:latin typeface="Trebuchet MS"/>
                          <a:cs typeface="Trebuchet MS"/>
                        </a:rPr>
                        <a:t>HOCIO(chlorous</a:t>
                      </a:r>
                      <a:r>
                        <a:rPr sz="1200" spc="-50" dirty="0">
                          <a:latin typeface="Trebuchet MS"/>
                          <a:cs typeface="Trebuchet MS"/>
                        </a:rPr>
                        <a:t> </a:t>
                      </a:r>
                      <a:r>
                        <a:rPr sz="1200" dirty="0">
                          <a:latin typeface="Trebuchet MS"/>
                          <a:cs typeface="Trebuchet MS"/>
                        </a:rPr>
                        <a:t>acid)</a:t>
                      </a:r>
                      <a:endParaRPr sz="12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c>
                  <a:txBody>
                    <a:bodyPr/>
                    <a:lstStyle/>
                    <a:p>
                      <a:pPr>
                        <a:lnSpc>
                          <a:spcPct val="100000"/>
                        </a:lnSpc>
                      </a:pPr>
                      <a:endParaRPr sz="1400">
                        <a:latin typeface="Times New Roman"/>
                        <a:cs typeface="Times New Roman"/>
                      </a:endParaRPr>
                    </a:p>
                    <a:p>
                      <a:pPr marL="635" algn="ctr">
                        <a:lnSpc>
                          <a:spcPct val="100000"/>
                        </a:lnSpc>
                        <a:spcBef>
                          <a:spcPts val="875"/>
                        </a:spcBef>
                      </a:pPr>
                      <a:r>
                        <a:rPr sz="1200" dirty="0">
                          <a:latin typeface="Trebuchet MS"/>
                          <a:cs typeface="Trebuchet MS"/>
                        </a:rPr>
                        <a:t>–</a:t>
                      </a:r>
                      <a:endParaRPr sz="12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c>
                  <a:txBody>
                    <a:bodyPr/>
                    <a:lstStyle/>
                    <a:p>
                      <a:pPr>
                        <a:lnSpc>
                          <a:spcPct val="100000"/>
                        </a:lnSpc>
                      </a:pPr>
                      <a:endParaRPr sz="1400">
                        <a:latin typeface="Times New Roman"/>
                        <a:cs typeface="Times New Roman"/>
                      </a:endParaRPr>
                    </a:p>
                    <a:p>
                      <a:pPr marL="1270" algn="ctr">
                        <a:lnSpc>
                          <a:spcPct val="100000"/>
                        </a:lnSpc>
                        <a:spcBef>
                          <a:spcPts val="875"/>
                        </a:spcBef>
                      </a:pPr>
                      <a:r>
                        <a:rPr sz="1200" dirty="0">
                          <a:latin typeface="Trebuchet MS"/>
                          <a:cs typeface="Trebuchet MS"/>
                        </a:rPr>
                        <a:t>–</a:t>
                      </a:r>
                      <a:endParaRPr sz="12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extLst>
                  <a:ext uri="{0D108BD9-81ED-4DB2-BD59-A6C34878D82A}">
                    <a16:rowId xmlns:a16="http://schemas.microsoft.com/office/drawing/2014/main" val="10002"/>
                  </a:ext>
                </a:extLst>
              </a:tr>
              <a:tr h="828573">
                <a:tc>
                  <a:txBody>
                    <a:bodyPr/>
                    <a:lstStyle/>
                    <a:p>
                      <a:pPr>
                        <a:lnSpc>
                          <a:spcPct val="100000"/>
                        </a:lnSpc>
                        <a:spcBef>
                          <a:spcPts val="5"/>
                        </a:spcBef>
                      </a:pPr>
                      <a:endParaRPr sz="1250">
                        <a:latin typeface="Times New Roman"/>
                        <a:cs typeface="Times New Roman"/>
                      </a:endParaRPr>
                    </a:p>
                    <a:p>
                      <a:pPr marL="579755" marR="71120" indent="-502920">
                        <a:lnSpc>
                          <a:spcPct val="114999"/>
                        </a:lnSpc>
                      </a:pPr>
                      <a:r>
                        <a:rPr sz="1200" b="1" spc="-5" dirty="0">
                          <a:solidFill>
                            <a:srgbClr val="FFFFFF"/>
                          </a:solidFill>
                          <a:latin typeface="Trebuchet MS"/>
                          <a:cs typeface="Trebuchet MS"/>
                        </a:rPr>
                        <a:t>Halic (V)</a:t>
                      </a:r>
                      <a:r>
                        <a:rPr sz="1200" b="1" spc="-65" dirty="0">
                          <a:solidFill>
                            <a:srgbClr val="FFFFFF"/>
                          </a:solidFill>
                          <a:latin typeface="Trebuchet MS"/>
                          <a:cs typeface="Trebuchet MS"/>
                        </a:rPr>
                        <a:t> </a:t>
                      </a:r>
                      <a:r>
                        <a:rPr sz="1200" b="1" spc="-5" dirty="0">
                          <a:solidFill>
                            <a:srgbClr val="FFFFFF"/>
                          </a:solidFill>
                          <a:latin typeface="Trebuchet MS"/>
                          <a:cs typeface="Trebuchet MS"/>
                        </a:rPr>
                        <a:t>acid(Halic  acid)</a:t>
                      </a:r>
                      <a:endParaRPr sz="1200">
                        <a:latin typeface="Trebuchet MS"/>
                        <a:cs typeface="Trebuchet MS"/>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83C68"/>
                    </a:solidFill>
                  </a:tcPr>
                </a:tc>
                <a:tc>
                  <a:txBody>
                    <a:bodyPr/>
                    <a:lstStyle/>
                    <a:p>
                      <a:pPr>
                        <a:lnSpc>
                          <a:spcPct val="100000"/>
                        </a:lnSpc>
                      </a:pPr>
                      <a:endParaRPr sz="1400">
                        <a:latin typeface="Times New Roman"/>
                        <a:cs typeface="Times New Roman"/>
                      </a:endParaRPr>
                    </a:p>
                    <a:p>
                      <a:pPr algn="ctr">
                        <a:lnSpc>
                          <a:spcPct val="100000"/>
                        </a:lnSpc>
                        <a:spcBef>
                          <a:spcPts val="880"/>
                        </a:spcBef>
                      </a:pPr>
                      <a:r>
                        <a:rPr sz="1200" dirty="0">
                          <a:latin typeface="Trebuchet MS"/>
                          <a:cs typeface="Trebuchet MS"/>
                        </a:rPr>
                        <a:t>–</a:t>
                      </a:r>
                      <a:endParaRPr sz="12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CED3"/>
                    </a:solidFill>
                  </a:tcPr>
                </a:tc>
                <a:tc>
                  <a:txBody>
                    <a:bodyPr/>
                    <a:lstStyle/>
                    <a:p>
                      <a:pPr>
                        <a:lnSpc>
                          <a:spcPct val="100000"/>
                        </a:lnSpc>
                        <a:spcBef>
                          <a:spcPts val="15"/>
                        </a:spcBef>
                      </a:pPr>
                      <a:endParaRPr sz="2150">
                        <a:latin typeface="Times New Roman"/>
                        <a:cs typeface="Times New Roman"/>
                      </a:endParaRPr>
                    </a:p>
                    <a:p>
                      <a:pPr algn="ctr">
                        <a:lnSpc>
                          <a:spcPct val="100000"/>
                        </a:lnSpc>
                      </a:pPr>
                      <a:r>
                        <a:rPr sz="1200" spc="-5" dirty="0">
                          <a:latin typeface="Trebuchet MS"/>
                          <a:cs typeface="Trebuchet MS"/>
                        </a:rPr>
                        <a:t>HOCIO</a:t>
                      </a:r>
                      <a:r>
                        <a:rPr sz="1200" spc="-7" baseline="-20833" dirty="0">
                          <a:latin typeface="Trebuchet MS"/>
                          <a:cs typeface="Trebuchet MS"/>
                        </a:rPr>
                        <a:t>2</a:t>
                      </a:r>
                      <a:r>
                        <a:rPr sz="1200" spc="-5" dirty="0">
                          <a:latin typeface="Trebuchet MS"/>
                          <a:cs typeface="Trebuchet MS"/>
                        </a:rPr>
                        <a:t>(chloric</a:t>
                      </a:r>
                      <a:r>
                        <a:rPr sz="1200" spc="-30" dirty="0">
                          <a:latin typeface="Trebuchet MS"/>
                          <a:cs typeface="Trebuchet MS"/>
                        </a:rPr>
                        <a:t> </a:t>
                      </a:r>
                      <a:r>
                        <a:rPr sz="1200" dirty="0">
                          <a:latin typeface="Trebuchet MS"/>
                          <a:cs typeface="Trebuchet MS"/>
                        </a:rPr>
                        <a:t>acid)</a:t>
                      </a:r>
                      <a:endParaRPr sz="1200">
                        <a:latin typeface="Trebuchet MS"/>
                        <a:cs typeface="Trebuchet MS"/>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CED3"/>
                    </a:solidFill>
                  </a:tcPr>
                </a:tc>
                <a:tc>
                  <a:txBody>
                    <a:bodyPr/>
                    <a:lstStyle/>
                    <a:p>
                      <a:pPr>
                        <a:lnSpc>
                          <a:spcPct val="100000"/>
                        </a:lnSpc>
                        <a:spcBef>
                          <a:spcPts val="15"/>
                        </a:spcBef>
                      </a:pPr>
                      <a:endParaRPr sz="2150">
                        <a:latin typeface="Times New Roman"/>
                        <a:cs typeface="Times New Roman"/>
                      </a:endParaRPr>
                    </a:p>
                    <a:p>
                      <a:pPr algn="ctr">
                        <a:lnSpc>
                          <a:spcPct val="100000"/>
                        </a:lnSpc>
                      </a:pPr>
                      <a:r>
                        <a:rPr sz="1200" spc="-5" dirty="0">
                          <a:latin typeface="Trebuchet MS"/>
                          <a:cs typeface="Trebuchet MS"/>
                        </a:rPr>
                        <a:t>HOBrO</a:t>
                      </a:r>
                      <a:r>
                        <a:rPr sz="1200" spc="-7" baseline="-20833" dirty="0">
                          <a:latin typeface="Trebuchet MS"/>
                          <a:cs typeface="Trebuchet MS"/>
                        </a:rPr>
                        <a:t>2</a:t>
                      </a:r>
                      <a:r>
                        <a:rPr sz="1200" spc="-5" dirty="0">
                          <a:latin typeface="Trebuchet MS"/>
                          <a:cs typeface="Trebuchet MS"/>
                        </a:rPr>
                        <a:t>(bromic</a:t>
                      </a:r>
                      <a:r>
                        <a:rPr sz="1200" spc="-45" dirty="0">
                          <a:latin typeface="Trebuchet MS"/>
                          <a:cs typeface="Trebuchet MS"/>
                        </a:rPr>
                        <a:t> </a:t>
                      </a:r>
                      <a:r>
                        <a:rPr sz="1200" dirty="0">
                          <a:latin typeface="Trebuchet MS"/>
                          <a:cs typeface="Trebuchet MS"/>
                        </a:rPr>
                        <a:t>acid)</a:t>
                      </a:r>
                      <a:endParaRPr sz="1200">
                        <a:latin typeface="Trebuchet MS"/>
                        <a:cs typeface="Trebuchet MS"/>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CED3"/>
                    </a:solidFill>
                  </a:tcPr>
                </a:tc>
                <a:tc>
                  <a:txBody>
                    <a:bodyPr/>
                    <a:lstStyle/>
                    <a:p>
                      <a:pPr>
                        <a:lnSpc>
                          <a:spcPct val="100000"/>
                        </a:lnSpc>
                        <a:spcBef>
                          <a:spcPts val="15"/>
                        </a:spcBef>
                      </a:pPr>
                      <a:endParaRPr sz="2150">
                        <a:latin typeface="Times New Roman"/>
                        <a:cs typeface="Times New Roman"/>
                      </a:endParaRPr>
                    </a:p>
                    <a:p>
                      <a:pPr marL="165735">
                        <a:lnSpc>
                          <a:spcPct val="100000"/>
                        </a:lnSpc>
                      </a:pPr>
                      <a:r>
                        <a:rPr sz="1200" spc="-5" dirty="0">
                          <a:latin typeface="Trebuchet MS"/>
                          <a:cs typeface="Trebuchet MS"/>
                        </a:rPr>
                        <a:t>HOIO</a:t>
                      </a:r>
                      <a:r>
                        <a:rPr sz="1200" spc="-7" baseline="-20833" dirty="0">
                          <a:latin typeface="Trebuchet MS"/>
                          <a:cs typeface="Trebuchet MS"/>
                        </a:rPr>
                        <a:t>2</a:t>
                      </a:r>
                      <a:r>
                        <a:rPr sz="1200" spc="-5" dirty="0">
                          <a:latin typeface="Trebuchet MS"/>
                          <a:cs typeface="Trebuchet MS"/>
                        </a:rPr>
                        <a:t>(iodic</a:t>
                      </a:r>
                      <a:r>
                        <a:rPr sz="1200" spc="-15" dirty="0">
                          <a:latin typeface="Trebuchet MS"/>
                          <a:cs typeface="Trebuchet MS"/>
                        </a:rPr>
                        <a:t> </a:t>
                      </a:r>
                      <a:r>
                        <a:rPr sz="1200" dirty="0">
                          <a:latin typeface="Trebuchet MS"/>
                          <a:cs typeface="Trebuchet MS"/>
                        </a:rPr>
                        <a:t>acid)</a:t>
                      </a:r>
                      <a:endParaRPr sz="1200">
                        <a:latin typeface="Trebuchet MS"/>
                        <a:cs typeface="Trebuchet MS"/>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CED3"/>
                    </a:solidFill>
                  </a:tcPr>
                </a:tc>
                <a:extLst>
                  <a:ext uri="{0D108BD9-81ED-4DB2-BD59-A6C34878D82A}">
                    <a16:rowId xmlns:a16="http://schemas.microsoft.com/office/drawing/2014/main" val="10003"/>
                  </a:ext>
                </a:extLst>
              </a:tr>
              <a:tr h="828522">
                <a:tc>
                  <a:txBody>
                    <a:bodyPr/>
                    <a:lstStyle/>
                    <a:p>
                      <a:pPr>
                        <a:lnSpc>
                          <a:spcPct val="100000"/>
                        </a:lnSpc>
                        <a:spcBef>
                          <a:spcPts val="10"/>
                        </a:spcBef>
                      </a:pPr>
                      <a:endParaRPr sz="1250">
                        <a:latin typeface="Times New Roman"/>
                        <a:cs typeface="Times New Roman"/>
                      </a:endParaRPr>
                    </a:p>
                    <a:p>
                      <a:pPr marL="95250" marR="87630" indent="336550">
                        <a:lnSpc>
                          <a:spcPct val="114999"/>
                        </a:lnSpc>
                      </a:pPr>
                      <a:r>
                        <a:rPr sz="1200" b="1" spc="-5" dirty="0">
                          <a:solidFill>
                            <a:srgbClr val="FFFFFF"/>
                          </a:solidFill>
                          <a:latin typeface="Trebuchet MS"/>
                          <a:cs typeface="Trebuchet MS"/>
                        </a:rPr>
                        <a:t>Halic(VII)  </a:t>
                      </a:r>
                      <a:r>
                        <a:rPr sz="1200" b="1" spc="-10" dirty="0">
                          <a:solidFill>
                            <a:srgbClr val="FFFFFF"/>
                          </a:solidFill>
                          <a:latin typeface="Trebuchet MS"/>
                          <a:cs typeface="Trebuchet MS"/>
                        </a:rPr>
                        <a:t>acid(Perhalic</a:t>
                      </a:r>
                      <a:r>
                        <a:rPr sz="1200" b="1" spc="-40" dirty="0">
                          <a:solidFill>
                            <a:srgbClr val="FFFFFF"/>
                          </a:solidFill>
                          <a:latin typeface="Trebuchet MS"/>
                          <a:cs typeface="Trebuchet MS"/>
                        </a:rPr>
                        <a:t> </a:t>
                      </a:r>
                      <a:r>
                        <a:rPr sz="1200" b="1" spc="-5" dirty="0">
                          <a:solidFill>
                            <a:srgbClr val="FFFFFF"/>
                          </a:solidFill>
                          <a:latin typeface="Trebuchet MS"/>
                          <a:cs typeface="Trebuchet MS"/>
                        </a:rPr>
                        <a:t>acid)</a:t>
                      </a:r>
                      <a:endParaRPr sz="1200">
                        <a:latin typeface="Trebuchet MS"/>
                        <a:cs typeface="Trebuchet MS"/>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83C68"/>
                    </a:solidFill>
                  </a:tcPr>
                </a:tc>
                <a:tc>
                  <a:txBody>
                    <a:bodyPr/>
                    <a:lstStyle/>
                    <a:p>
                      <a:pPr>
                        <a:lnSpc>
                          <a:spcPct val="100000"/>
                        </a:lnSpc>
                      </a:pPr>
                      <a:endParaRPr sz="1400">
                        <a:latin typeface="Times New Roman"/>
                        <a:cs typeface="Times New Roman"/>
                      </a:endParaRPr>
                    </a:p>
                    <a:p>
                      <a:pPr algn="ctr">
                        <a:lnSpc>
                          <a:spcPct val="100000"/>
                        </a:lnSpc>
                        <a:spcBef>
                          <a:spcPts val="880"/>
                        </a:spcBef>
                      </a:pPr>
                      <a:r>
                        <a:rPr sz="1200" dirty="0">
                          <a:latin typeface="Trebuchet MS"/>
                          <a:cs typeface="Trebuchet MS"/>
                        </a:rPr>
                        <a:t>–</a:t>
                      </a:r>
                      <a:endParaRPr sz="12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c>
                  <a:txBody>
                    <a:bodyPr/>
                    <a:lstStyle/>
                    <a:p>
                      <a:pPr>
                        <a:lnSpc>
                          <a:spcPct val="100000"/>
                        </a:lnSpc>
                        <a:spcBef>
                          <a:spcPts val="10"/>
                        </a:spcBef>
                      </a:pPr>
                      <a:endParaRPr sz="1250">
                        <a:latin typeface="Times New Roman"/>
                        <a:cs typeface="Times New Roman"/>
                      </a:endParaRPr>
                    </a:p>
                    <a:p>
                      <a:pPr marL="582930" marR="126364" indent="-449580">
                        <a:lnSpc>
                          <a:spcPct val="114999"/>
                        </a:lnSpc>
                      </a:pPr>
                      <a:r>
                        <a:rPr sz="1200" spc="-10" dirty="0">
                          <a:latin typeface="Trebuchet MS"/>
                          <a:cs typeface="Trebuchet MS"/>
                        </a:rPr>
                        <a:t>H</a:t>
                      </a:r>
                      <a:r>
                        <a:rPr sz="1200" spc="-5" dirty="0">
                          <a:latin typeface="Trebuchet MS"/>
                          <a:cs typeface="Trebuchet MS"/>
                        </a:rPr>
                        <a:t>OC</a:t>
                      </a:r>
                      <a:r>
                        <a:rPr sz="1200" dirty="0">
                          <a:latin typeface="Trebuchet MS"/>
                          <a:cs typeface="Trebuchet MS"/>
                        </a:rPr>
                        <a:t>I</a:t>
                      </a:r>
                      <a:r>
                        <a:rPr sz="1200" spc="-5" dirty="0">
                          <a:latin typeface="Trebuchet MS"/>
                          <a:cs typeface="Trebuchet MS"/>
                        </a:rPr>
                        <a:t>O</a:t>
                      </a:r>
                      <a:r>
                        <a:rPr sz="1200" spc="-7" baseline="-20833" dirty="0">
                          <a:latin typeface="Trebuchet MS"/>
                          <a:cs typeface="Trebuchet MS"/>
                        </a:rPr>
                        <a:t>3</a:t>
                      </a:r>
                      <a:r>
                        <a:rPr sz="1200" spc="-5" dirty="0">
                          <a:latin typeface="Trebuchet MS"/>
                          <a:cs typeface="Trebuchet MS"/>
                        </a:rPr>
                        <a:t>(</a:t>
                      </a:r>
                      <a:r>
                        <a:rPr sz="1200" spc="5" dirty="0">
                          <a:latin typeface="Trebuchet MS"/>
                          <a:cs typeface="Trebuchet MS"/>
                        </a:rPr>
                        <a:t>p</a:t>
                      </a:r>
                      <a:r>
                        <a:rPr sz="1200" dirty="0">
                          <a:latin typeface="Trebuchet MS"/>
                          <a:cs typeface="Trebuchet MS"/>
                        </a:rPr>
                        <a:t>er</a:t>
                      </a:r>
                      <a:r>
                        <a:rPr sz="1200" spc="5" dirty="0">
                          <a:latin typeface="Trebuchet MS"/>
                          <a:cs typeface="Trebuchet MS"/>
                        </a:rPr>
                        <a:t>c</a:t>
                      </a:r>
                      <a:r>
                        <a:rPr sz="1200" dirty="0">
                          <a:latin typeface="Trebuchet MS"/>
                          <a:cs typeface="Trebuchet MS"/>
                        </a:rPr>
                        <a:t>h</a:t>
                      </a:r>
                      <a:r>
                        <a:rPr sz="1200" spc="-10" dirty="0">
                          <a:latin typeface="Trebuchet MS"/>
                          <a:cs typeface="Trebuchet MS"/>
                        </a:rPr>
                        <a:t>l</a:t>
                      </a:r>
                      <a:r>
                        <a:rPr sz="1200" dirty="0">
                          <a:latin typeface="Trebuchet MS"/>
                          <a:cs typeface="Trebuchet MS"/>
                        </a:rPr>
                        <a:t>or</a:t>
                      </a:r>
                      <a:r>
                        <a:rPr sz="1200" spc="5" dirty="0">
                          <a:latin typeface="Trebuchet MS"/>
                          <a:cs typeface="Trebuchet MS"/>
                        </a:rPr>
                        <a:t>i</a:t>
                      </a:r>
                      <a:r>
                        <a:rPr sz="1200" dirty="0">
                          <a:latin typeface="Trebuchet MS"/>
                          <a:cs typeface="Trebuchet MS"/>
                        </a:rPr>
                        <a:t>c  acid)</a:t>
                      </a:r>
                      <a:endParaRPr sz="1200">
                        <a:latin typeface="Trebuchet MS"/>
                        <a:cs typeface="Trebuchet MS"/>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c>
                  <a:txBody>
                    <a:bodyPr/>
                    <a:lstStyle/>
                    <a:p>
                      <a:pPr>
                        <a:lnSpc>
                          <a:spcPct val="100000"/>
                        </a:lnSpc>
                        <a:spcBef>
                          <a:spcPts val="10"/>
                        </a:spcBef>
                      </a:pPr>
                      <a:endParaRPr sz="1250">
                        <a:latin typeface="Times New Roman"/>
                        <a:cs typeface="Times New Roman"/>
                      </a:endParaRPr>
                    </a:p>
                    <a:p>
                      <a:pPr marL="583565" marR="116839" indent="-460375">
                        <a:lnSpc>
                          <a:spcPct val="114999"/>
                        </a:lnSpc>
                      </a:pPr>
                      <a:r>
                        <a:rPr sz="1200" spc="-10" dirty="0">
                          <a:latin typeface="Trebuchet MS"/>
                          <a:cs typeface="Trebuchet MS"/>
                        </a:rPr>
                        <a:t>H</a:t>
                      </a:r>
                      <a:r>
                        <a:rPr sz="1200" spc="-5" dirty="0">
                          <a:latin typeface="Trebuchet MS"/>
                          <a:cs typeface="Trebuchet MS"/>
                        </a:rPr>
                        <a:t>O</a:t>
                      </a:r>
                      <a:r>
                        <a:rPr sz="1200" dirty="0">
                          <a:latin typeface="Trebuchet MS"/>
                          <a:cs typeface="Trebuchet MS"/>
                        </a:rPr>
                        <a:t>Br</a:t>
                      </a:r>
                      <a:r>
                        <a:rPr sz="1200" spc="-5" dirty="0">
                          <a:latin typeface="Trebuchet MS"/>
                          <a:cs typeface="Trebuchet MS"/>
                        </a:rPr>
                        <a:t>O</a:t>
                      </a:r>
                      <a:r>
                        <a:rPr sz="1200" spc="-7" baseline="-20833" dirty="0">
                          <a:latin typeface="Trebuchet MS"/>
                          <a:cs typeface="Trebuchet MS"/>
                        </a:rPr>
                        <a:t>3</a:t>
                      </a:r>
                      <a:r>
                        <a:rPr sz="1200" spc="-5" dirty="0">
                          <a:latin typeface="Trebuchet MS"/>
                          <a:cs typeface="Trebuchet MS"/>
                        </a:rPr>
                        <a:t>(</a:t>
                      </a:r>
                      <a:r>
                        <a:rPr sz="1200" spc="5" dirty="0">
                          <a:latin typeface="Trebuchet MS"/>
                          <a:cs typeface="Trebuchet MS"/>
                        </a:rPr>
                        <a:t>p</a:t>
                      </a:r>
                      <a:r>
                        <a:rPr sz="1200" dirty="0">
                          <a:latin typeface="Trebuchet MS"/>
                          <a:cs typeface="Trebuchet MS"/>
                        </a:rPr>
                        <a:t>erbro</a:t>
                      </a:r>
                      <a:r>
                        <a:rPr sz="1200" spc="-5" dirty="0">
                          <a:latin typeface="Trebuchet MS"/>
                          <a:cs typeface="Trebuchet MS"/>
                        </a:rPr>
                        <a:t>m</a:t>
                      </a:r>
                      <a:r>
                        <a:rPr sz="1200" dirty="0">
                          <a:latin typeface="Trebuchet MS"/>
                          <a:cs typeface="Trebuchet MS"/>
                        </a:rPr>
                        <a:t>ic  acid)</a:t>
                      </a:r>
                      <a:endParaRPr sz="1200">
                        <a:latin typeface="Trebuchet MS"/>
                        <a:cs typeface="Trebuchet MS"/>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c>
                  <a:txBody>
                    <a:bodyPr/>
                    <a:lstStyle/>
                    <a:p>
                      <a:pPr>
                        <a:lnSpc>
                          <a:spcPct val="100000"/>
                        </a:lnSpc>
                        <a:spcBef>
                          <a:spcPts val="15"/>
                        </a:spcBef>
                      </a:pPr>
                      <a:endParaRPr sz="2150">
                        <a:latin typeface="Times New Roman"/>
                        <a:cs typeface="Times New Roman"/>
                      </a:endParaRPr>
                    </a:p>
                    <a:p>
                      <a:pPr marL="52705">
                        <a:lnSpc>
                          <a:spcPct val="100000"/>
                        </a:lnSpc>
                        <a:spcBef>
                          <a:spcPts val="5"/>
                        </a:spcBef>
                      </a:pPr>
                      <a:r>
                        <a:rPr sz="1200" spc="-5" dirty="0">
                          <a:latin typeface="Trebuchet MS"/>
                          <a:cs typeface="Trebuchet MS"/>
                        </a:rPr>
                        <a:t>HOIO</a:t>
                      </a:r>
                      <a:r>
                        <a:rPr sz="1200" spc="-7" baseline="-20833" dirty="0">
                          <a:latin typeface="Trebuchet MS"/>
                          <a:cs typeface="Trebuchet MS"/>
                        </a:rPr>
                        <a:t>3</a:t>
                      </a:r>
                      <a:r>
                        <a:rPr sz="1200" spc="-5" dirty="0">
                          <a:latin typeface="Trebuchet MS"/>
                          <a:cs typeface="Trebuchet MS"/>
                        </a:rPr>
                        <a:t>(periodic</a:t>
                      </a:r>
                      <a:r>
                        <a:rPr sz="1200" spc="-50" dirty="0">
                          <a:latin typeface="Trebuchet MS"/>
                          <a:cs typeface="Trebuchet MS"/>
                        </a:rPr>
                        <a:t> </a:t>
                      </a:r>
                      <a:r>
                        <a:rPr sz="1200" dirty="0">
                          <a:latin typeface="Trebuchet MS"/>
                          <a:cs typeface="Trebuchet MS"/>
                        </a:rPr>
                        <a:t>acid)</a:t>
                      </a:r>
                      <a:endParaRPr sz="1200">
                        <a:latin typeface="Trebuchet MS"/>
                        <a:cs typeface="Trebuchet MS"/>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9204" y="457200"/>
            <a:ext cx="7531484" cy="59984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4694351"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79751" y="1186433"/>
            <a:ext cx="105790" cy="1188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886585" y="1057402"/>
            <a:ext cx="106933" cy="11531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925715" y="1057275"/>
            <a:ext cx="101803" cy="10058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204861" y="1053719"/>
            <a:ext cx="176390" cy="250316"/>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2592323" y="1051305"/>
            <a:ext cx="80009" cy="88645"/>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697095"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4404740"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5"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4130421"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3740022" y="1006221"/>
            <a:ext cx="353060" cy="350520"/>
          </a:xfrm>
          <a:custGeom>
            <a:avLst/>
            <a:gdLst/>
            <a:ahLst/>
            <a:cxnLst/>
            <a:rect l="l" t="t" r="r" b="b"/>
            <a:pathLst>
              <a:path w="353060" h="350519">
                <a:moveTo>
                  <a:pt x="69596" y="0"/>
                </a:moveTo>
                <a:lnTo>
                  <a:pt x="102107" y="0"/>
                </a:lnTo>
                <a:lnTo>
                  <a:pt x="176911" y="232790"/>
                </a:lnTo>
                <a:lnTo>
                  <a:pt x="250062" y="0"/>
                </a:lnTo>
                <a:lnTo>
                  <a:pt x="282321" y="0"/>
                </a:lnTo>
                <a:lnTo>
                  <a:pt x="352932" y="345820"/>
                </a:lnTo>
                <a:lnTo>
                  <a:pt x="293497" y="345820"/>
                </a:lnTo>
                <a:lnTo>
                  <a:pt x="257555" y="159384"/>
                </a:lnTo>
                <a:lnTo>
                  <a:pt x="188087" y="350265"/>
                </a:lnTo>
                <a:lnTo>
                  <a:pt x="166115" y="350265"/>
                </a:lnTo>
                <a:lnTo>
                  <a:pt x="96519" y="159384"/>
                </a:lnTo>
                <a:lnTo>
                  <a:pt x="59181"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3496436"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3229736" y="1006221"/>
            <a:ext cx="217804" cy="346075"/>
          </a:xfrm>
          <a:custGeom>
            <a:avLst/>
            <a:gdLst/>
            <a:ahLst/>
            <a:cxnLst/>
            <a:rect l="l" t="t" r="r" b="b"/>
            <a:pathLst>
              <a:path w="217804"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955417" y="1006221"/>
            <a:ext cx="220979" cy="346075"/>
          </a:xfrm>
          <a:custGeom>
            <a:avLst/>
            <a:gdLst/>
            <a:ahLst/>
            <a:cxnLst/>
            <a:rect l="l" t="t" r="r" b="b"/>
            <a:pathLst>
              <a:path w="220980"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498472"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8" y="296925"/>
                </a:lnTo>
                <a:lnTo>
                  <a:pt x="140708" y="295856"/>
                </a:lnTo>
                <a:lnTo>
                  <a:pt x="176784" y="279907"/>
                </a:lnTo>
                <a:lnTo>
                  <a:pt x="195326" y="233044"/>
                </a:lnTo>
                <a:lnTo>
                  <a:pt x="195326" y="0"/>
                </a:lnTo>
                <a:lnTo>
                  <a:pt x="256540" y="0"/>
                </a:lnTo>
                <a:lnTo>
                  <a:pt x="256540" y="237743"/>
                </a:lnTo>
                <a:lnTo>
                  <a:pt x="254321" y="262963"/>
                </a:lnTo>
                <a:lnTo>
                  <a:pt x="236501" y="304734"/>
                </a:lnTo>
                <a:lnTo>
                  <a:pt x="201467" y="334478"/>
                </a:lnTo>
                <a:lnTo>
                  <a:pt x="153791" y="349527"/>
                </a:lnTo>
                <a:lnTo>
                  <a:pt x="125476"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272157" y="1004824"/>
            <a:ext cx="132080" cy="347345"/>
          </a:xfrm>
          <a:custGeom>
            <a:avLst/>
            <a:gdLst/>
            <a:ahLst/>
            <a:cxnLst/>
            <a:rect l="l" t="t" r="r" b="b"/>
            <a:pathLst>
              <a:path w="132080" h="347344">
                <a:moveTo>
                  <a:pt x="107187" y="0"/>
                </a:moveTo>
                <a:lnTo>
                  <a:pt x="131699" y="0"/>
                </a:lnTo>
                <a:lnTo>
                  <a:pt x="131699" y="346963"/>
                </a:lnTo>
                <a:lnTo>
                  <a:pt x="70357" y="346963"/>
                </a:lnTo>
                <a:lnTo>
                  <a:pt x="70357" y="97916"/>
                </a:lnTo>
                <a:lnTo>
                  <a:pt x="0" y="140080"/>
                </a:lnTo>
                <a:lnTo>
                  <a:pt x="0" y="81152"/>
                </a:lnTo>
                <a:lnTo>
                  <a:pt x="32125" y="63793"/>
                </a:lnTo>
                <a:lnTo>
                  <a:pt x="60690" y="44481"/>
                </a:lnTo>
                <a:lnTo>
                  <a:pt x="85707" y="23217"/>
                </a:lnTo>
                <a:lnTo>
                  <a:pt x="107187"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826132"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862914"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006975"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521792" y="1000252"/>
            <a:ext cx="287020" cy="357505"/>
          </a:xfrm>
          <a:custGeom>
            <a:avLst/>
            <a:gdLst/>
            <a:ahLst/>
            <a:cxnLst/>
            <a:rect l="l" t="t" r="r" b="b"/>
            <a:pathLst>
              <a:path w="287020" h="357505">
                <a:moveTo>
                  <a:pt x="175031" y="0"/>
                </a:moveTo>
                <a:lnTo>
                  <a:pt x="202393" y="2139"/>
                </a:lnTo>
                <a:lnTo>
                  <a:pt x="227634" y="8540"/>
                </a:lnTo>
                <a:lnTo>
                  <a:pt x="250751" y="19180"/>
                </a:lnTo>
                <a:lnTo>
                  <a:pt x="271741" y="34036"/>
                </a:lnTo>
                <a:lnTo>
                  <a:pt x="246037" y="83312"/>
                </a:lnTo>
                <a:lnTo>
                  <a:pt x="239871" y="78476"/>
                </a:lnTo>
                <a:lnTo>
                  <a:pt x="232233" y="73675"/>
                </a:lnTo>
                <a:lnTo>
                  <a:pt x="191487" y="56991"/>
                </a:lnTo>
                <a:lnTo>
                  <a:pt x="173621" y="54610"/>
                </a:lnTo>
                <a:lnTo>
                  <a:pt x="149485" y="56757"/>
                </a:lnTo>
                <a:lnTo>
                  <a:pt x="109265" y="74005"/>
                </a:lnTo>
                <a:lnTo>
                  <a:pt x="80278" y="107870"/>
                </a:lnTo>
                <a:lnTo>
                  <a:pt x="65533" y="154162"/>
                </a:lnTo>
                <a:lnTo>
                  <a:pt x="63690" y="181737"/>
                </a:lnTo>
                <a:lnTo>
                  <a:pt x="65495" y="207902"/>
                </a:lnTo>
                <a:lnTo>
                  <a:pt x="79940" y="251995"/>
                </a:lnTo>
                <a:lnTo>
                  <a:pt x="108337" y="284356"/>
                </a:lnTo>
                <a:lnTo>
                  <a:pt x="147675" y="300843"/>
                </a:lnTo>
                <a:lnTo>
                  <a:pt x="171259" y="302895"/>
                </a:lnTo>
                <a:lnTo>
                  <a:pt x="186930" y="301775"/>
                </a:lnTo>
                <a:lnTo>
                  <a:pt x="225272" y="284988"/>
                </a:lnTo>
                <a:lnTo>
                  <a:pt x="225272" y="217043"/>
                </a:lnTo>
                <a:lnTo>
                  <a:pt x="177393" y="217043"/>
                </a:lnTo>
                <a:lnTo>
                  <a:pt x="177393" y="164719"/>
                </a:lnTo>
                <a:lnTo>
                  <a:pt x="286613" y="164719"/>
                </a:lnTo>
                <a:lnTo>
                  <a:pt x="286613" y="319405"/>
                </a:lnTo>
                <a:lnTo>
                  <a:pt x="246601" y="341872"/>
                </a:lnTo>
                <a:lnTo>
                  <a:pt x="195641" y="354885"/>
                </a:lnTo>
                <a:lnTo>
                  <a:pt x="161353" y="357377"/>
                </a:lnTo>
                <a:lnTo>
                  <a:pt x="126122" y="354349"/>
                </a:lnTo>
                <a:lnTo>
                  <a:pt x="67209" y="330053"/>
                </a:lnTo>
                <a:lnTo>
                  <a:pt x="24479" y="282402"/>
                </a:lnTo>
                <a:lnTo>
                  <a:pt x="2719" y="218064"/>
                </a:lnTo>
                <a:lnTo>
                  <a:pt x="0" y="180086"/>
                </a:lnTo>
                <a:lnTo>
                  <a:pt x="2962" y="141960"/>
                </a:lnTo>
                <a:lnTo>
                  <a:pt x="26665" y="76948"/>
                </a:lnTo>
                <a:lnTo>
                  <a:pt x="73166" y="28182"/>
                </a:lnTo>
                <a:lnTo>
                  <a:pt x="136979" y="3139"/>
                </a:lnTo>
                <a:lnTo>
                  <a:pt x="175031"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2519298" y="1000125"/>
            <a:ext cx="226695" cy="356870"/>
          </a:xfrm>
          <a:custGeom>
            <a:avLst/>
            <a:gdLst/>
            <a:ahLst/>
            <a:cxnLst/>
            <a:rect l="l" t="t" r="r" b="b"/>
            <a:pathLst>
              <a:path w="226694" h="356869">
                <a:moveTo>
                  <a:pt x="113030" y="0"/>
                </a:moveTo>
                <a:lnTo>
                  <a:pt x="155241" y="5826"/>
                </a:lnTo>
                <a:lnTo>
                  <a:pt x="198739" y="36185"/>
                </a:lnTo>
                <a:lnTo>
                  <a:pt x="213740" y="86995"/>
                </a:lnTo>
                <a:lnTo>
                  <a:pt x="212812" y="97637"/>
                </a:lnTo>
                <a:lnTo>
                  <a:pt x="191283" y="142299"/>
                </a:lnTo>
                <a:lnTo>
                  <a:pt x="166369" y="164337"/>
                </a:lnTo>
                <a:lnTo>
                  <a:pt x="177321" y="170604"/>
                </a:lnTo>
                <a:lnTo>
                  <a:pt x="207771" y="201929"/>
                </a:lnTo>
                <a:lnTo>
                  <a:pt x="225506" y="240738"/>
                </a:lnTo>
                <a:lnTo>
                  <a:pt x="226694" y="252857"/>
                </a:lnTo>
                <a:lnTo>
                  <a:pt x="224766" y="275998"/>
                </a:lnTo>
                <a:lnTo>
                  <a:pt x="209335" y="314186"/>
                </a:lnTo>
                <a:lnTo>
                  <a:pt x="179002" y="341092"/>
                </a:lnTo>
                <a:lnTo>
                  <a:pt x="137005" y="354669"/>
                </a:lnTo>
                <a:lnTo>
                  <a:pt x="111887" y="356362"/>
                </a:lnTo>
                <a:lnTo>
                  <a:pt x="86645" y="354695"/>
                </a:lnTo>
                <a:lnTo>
                  <a:pt x="45307" y="341360"/>
                </a:lnTo>
                <a:lnTo>
                  <a:pt x="16448" y="314882"/>
                </a:lnTo>
                <a:lnTo>
                  <a:pt x="1831" y="276453"/>
                </a:lnTo>
                <a:lnTo>
                  <a:pt x="0" y="252857"/>
                </a:lnTo>
                <a:lnTo>
                  <a:pt x="974" y="239952"/>
                </a:lnTo>
                <a:lnTo>
                  <a:pt x="15493" y="201929"/>
                </a:lnTo>
                <a:lnTo>
                  <a:pt x="43783" y="170318"/>
                </a:lnTo>
                <a:lnTo>
                  <a:pt x="55499" y="162433"/>
                </a:lnTo>
                <a:lnTo>
                  <a:pt x="46495" y="155549"/>
                </a:lnTo>
                <a:lnTo>
                  <a:pt x="19270" y="118280"/>
                </a:lnTo>
                <a:lnTo>
                  <a:pt x="12573" y="86740"/>
                </a:lnTo>
                <a:lnTo>
                  <a:pt x="14335" y="67855"/>
                </a:lnTo>
                <a:lnTo>
                  <a:pt x="40767" y="23367"/>
                </a:lnTo>
                <a:lnTo>
                  <a:pt x="91951" y="1454"/>
                </a:lnTo>
                <a:lnTo>
                  <a:pt x="11303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1142060" y="1000125"/>
            <a:ext cx="302260" cy="357505"/>
          </a:xfrm>
          <a:custGeom>
            <a:avLst/>
            <a:gdLst/>
            <a:ahLst/>
            <a:cxnLst/>
            <a:rect l="l" t="t" r="r" b="b"/>
            <a:pathLst>
              <a:path w="302259" h="357505">
                <a:moveTo>
                  <a:pt x="148640" y="0"/>
                </a:moveTo>
                <a:lnTo>
                  <a:pt x="214363" y="11541"/>
                </a:lnTo>
                <a:lnTo>
                  <a:pt x="262559" y="46227"/>
                </a:lnTo>
                <a:lnTo>
                  <a:pt x="292103" y="101726"/>
                </a:lnTo>
                <a:lnTo>
                  <a:pt x="301929" y="175895"/>
                </a:lnTo>
                <a:lnTo>
                  <a:pt x="299358" y="215542"/>
                </a:lnTo>
                <a:lnTo>
                  <a:pt x="278784" y="281836"/>
                </a:lnTo>
                <a:lnTo>
                  <a:pt x="238042" y="329965"/>
                </a:lnTo>
                <a:lnTo>
                  <a:pt x="179610" y="354453"/>
                </a:lnTo>
                <a:lnTo>
                  <a:pt x="143941" y="357504"/>
                </a:lnTo>
                <a:lnTo>
                  <a:pt x="111146" y="354478"/>
                </a:lnTo>
                <a:lnTo>
                  <a:pt x="57756" y="330233"/>
                </a:lnTo>
                <a:lnTo>
                  <a:pt x="20895" y="282461"/>
                </a:lnTo>
                <a:lnTo>
                  <a:pt x="2321" y="215925"/>
                </a:lnTo>
                <a:lnTo>
                  <a:pt x="0" y="175895"/>
                </a:lnTo>
                <a:lnTo>
                  <a:pt x="2528" y="140440"/>
                </a:lnTo>
                <a:lnTo>
                  <a:pt x="22754" y="78007"/>
                </a:lnTo>
                <a:lnTo>
                  <a:pt x="62383" y="28717"/>
                </a:lnTo>
                <a:lnTo>
                  <a:pt x="116476" y="3190"/>
                </a:lnTo>
                <a:lnTo>
                  <a:pt x="148640" y="0"/>
                </a:lnTo>
                <a:close/>
              </a:path>
            </a:pathLst>
          </a:custGeom>
          <a:ln w="3175">
            <a:solidFill>
              <a:srgbClr val="58134A"/>
            </a:solidFill>
          </a:ln>
        </p:spPr>
        <p:txBody>
          <a:bodyPr wrap="square" lIns="0" tIns="0" rIns="0" bIns="0" rtlCol="0"/>
          <a:lstStyle/>
          <a:p>
            <a:endParaRPr/>
          </a:p>
        </p:txBody>
      </p:sp>
      <p:sp>
        <p:nvSpPr>
          <p:cNvPr id="23" name="object 23"/>
          <p:cNvSpPr txBox="1"/>
          <p:nvPr/>
        </p:nvSpPr>
        <p:spPr>
          <a:xfrm>
            <a:off x="611123" y="1632331"/>
            <a:ext cx="6954520" cy="3196590"/>
          </a:xfrm>
          <a:prstGeom prst="rect">
            <a:avLst/>
          </a:prstGeom>
        </p:spPr>
        <p:txBody>
          <a:bodyPr vert="horz" wrap="square" lIns="0" tIns="13335" rIns="0" bIns="0" rtlCol="0">
            <a:spAutoFit/>
          </a:bodyPr>
          <a:lstStyle/>
          <a:p>
            <a:pPr marL="211454" marR="30480" indent="-173990">
              <a:lnSpc>
                <a:spcPct val="100000"/>
              </a:lnSpc>
              <a:spcBef>
                <a:spcPts val="105"/>
              </a:spcBef>
            </a:pPr>
            <a:r>
              <a:rPr sz="2600" b="1" dirty="0">
                <a:latin typeface="Trebuchet MS"/>
                <a:cs typeface="Trebuchet MS"/>
              </a:rPr>
              <a:t>Group 18 </a:t>
            </a:r>
            <a:r>
              <a:rPr sz="2600" b="1" spc="-5" dirty="0">
                <a:latin typeface="Trebuchet MS"/>
                <a:cs typeface="Trebuchet MS"/>
              </a:rPr>
              <a:t>elements: </a:t>
            </a:r>
            <a:r>
              <a:rPr sz="2600" b="1" dirty="0">
                <a:latin typeface="Trebuchet MS"/>
                <a:cs typeface="Trebuchet MS"/>
              </a:rPr>
              <a:t>Helium </a:t>
            </a:r>
            <a:r>
              <a:rPr sz="2600" b="1" spc="-5" dirty="0">
                <a:latin typeface="Trebuchet MS"/>
                <a:cs typeface="Trebuchet MS"/>
              </a:rPr>
              <a:t>(He), neon (Ne),  </a:t>
            </a:r>
            <a:r>
              <a:rPr sz="2600" b="1" dirty="0">
                <a:latin typeface="Trebuchet MS"/>
                <a:cs typeface="Trebuchet MS"/>
              </a:rPr>
              <a:t>argon </a:t>
            </a:r>
            <a:r>
              <a:rPr sz="2600" b="1" spc="-5" dirty="0">
                <a:latin typeface="Trebuchet MS"/>
                <a:cs typeface="Trebuchet MS"/>
              </a:rPr>
              <a:t>(Ar), </a:t>
            </a:r>
            <a:r>
              <a:rPr sz="2600" b="1" dirty="0">
                <a:latin typeface="Trebuchet MS"/>
                <a:cs typeface="Trebuchet MS"/>
              </a:rPr>
              <a:t>krypton </a:t>
            </a:r>
            <a:r>
              <a:rPr sz="2600" b="1" spc="-5" dirty="0">
                <a:latin typeface="Trebuchet MS"/>
                <a:cs typeface="Trebuchet MS"/>
              </a:rPr>
              <a:t>(Kr), xenon </a:t>
            </a:r>
            <a:r>
              <a:rPr sz="2600" b="1" dirty="0">
                <a:latin typeface="Trebuchet MS"/>
                <a:cs typeface="Trebuchet MS"/>
              </a:rPr>
              <a:t>(Xe), and  </a:t>
            </a:r>
            <a:r>
              <a:rPr sz="2600" b="1" spc="-15" dirty="0">
                <a:latin typeface="Trebuchet MS"/>
                <a:cs typeface="Trebuchet MS"/>
              </a:rPr>
              <a:t>radon </a:t>
            </a:r>
            <a:r>
              <a:rPr sz="2600" b="1" dirty="0">
                <a:latin typeface="Trebuchet MS"/>
                <a:cs typeface="Trebuchet MS"/>
              </a:rPr>
              <a:t>(Rn) are Group 18 elements. They  are also called </a:t>
            </a:r>
            <a:r>
              <a:rPr sz="2600" b="1" spc="-5" dirty="0">
                <a:latin typeface="Trebuchet MS"/>
                <a:cs typeface="Trebuchet MS"/>
              </a:rPr>
              <a:t>noble </a:t>
            </a:r>
            <a:r>
              <a:rPr sz="2600" b="1" dirty="0">
                <a:latin typeface="Trebuchet MS"/>
                <a:cs typeface="Trebuchet MS"/>
              </a:rPr>
              <a:t>gases. Their </a:t>
            </a:r>
            <a:r>
              <a:rPr sz="2600" b="1" spc="-10" dirty="0">
                <a:latin typeface="Trebuchet MS"/>
                <a:cs typeface="Trebuchet MS"/>
              </a:rPr>
              <a:t>general  </a:t>
            </a:r>
            <a:r>
              <a:rPr sz="2600" b="1" dirty="0">
                <a:latin typeface="Trebuchet MS"/>
                <a:cs typeface="Trebuchet MS"/>
              </a:rPr>
              <a:t>electronic </a:t>
            </a:r>
            <a:r>
              <a:rPr sz="2600" b="1" spc="-5" dirty="0">
                <a:latin typeface="Trebuchet MS"/>
                <a:cs typeface="Trebuchet MS"/>
              </a:rPr>
              <a:t>configuration is </a:t>
            </a:r>
            <a:r>
              <a:rPr sz="2600" b="1" dirty="0">
                <a:latin typeface="Trebuchet MS"/>
                <a:cs typeface="Trebuchet MS"/>
              </a:rPr>
              <a:t>ns</a:t>
            </a:r>
            <a:r>
              <a:rPr sz="2550" b="1" baseline="26143" dirty="0">
                <a:latin typeface="Trebuchet MS"/>
                <a:cs typeface="Trebuchet MS"/>
              </a:rPr>
              <a:t>2</a:t>
            </a:r>
            <a:r>
              <a:rPr sz="2600" b="1" dirty="0">
                <a:latin typeface="Trebuchet MS"/>
                <a:cs typeface="Trebuchet MS"/>
              </a:rPr>
              <a:t>np</a:t>
            </a:r>
            <a:r>
              <a:rPr sz="2550" b="1" baseline="26143" dirty="0">
                <a:latin typeface="Trebuchet MS"/>
                <a:cs typeface="Trebuchet MS"/>
              </a:rPr>
              <a:t>6 </a:t>
            </a:r>
            <a:r>
              <a:rPr sz="2600" b="1" dirty="0">
                <a:latin typeface="Trebuchet MS"/>
                <a:cs typeface="Trebuchet MS"/>
              </a:rPr>
              <a:t>except  helium which has electronic </a:t>
            </a:r>
            <a:r>
              <a:rPr sz="2600" b="1" spc="-5" dirty="0">
                <a:latin typeface="Trebuchet MS"/>
                <a:cs typeface="Trebuchet MS"/>
              </a:rPr>
              <a:t>configuration  </a:t>
            </a:r>
            <a:r>
              <a:rPr sz="2600" b="1" dirty="0">
                <a:latin typeface="Trebuchet MS"/>
                <a:cs typeface="Trebuchet MS"/>
              </a:rPr>
              <a:t>1s</a:t>
            </a:r>
            <a:r>
              <a:rPr sz="2550" b="1" baseline="26143" dirty="0">
                <a:latin typeface="Trebuchet MS"/>
                <a:cs typeface="Trebuchet MS"/>
              </a:rPr>
              <a:t>2</a:t>
            </a:r>
            <a:r>
              <a:rPr sz="2600" b="1" dirty="0">
                <a:latin typeface="Trebuchet MS"/>
                <a:cs typeface="Trebuchet MS"/>
              </a:rPr>
              <a:t>. They are called </a:t>
            </a:r>
            <a:r>
              <a:rPr sz="2600" b="1" spc="-5" dirty="0">
                <a:latin typeface="Trebuchet MS"/>
                <a:cs typeface="Trebuchet MS"/>
              </a:rPr>
              <a:t>noble </a:t>
            </a:r>
            <a:r>
              <a:rPr sz="2600" b="1" dirty="0">
                <a:latin typeface="Trebuchet MS"/>
                <a:cs typeface="Trebuchet MS"/>
              </a:rPr>
              <a:t>gases because  </a:t>
            </a:r>
            <a:r>
              <a:rPr sz="2600" b="1" spc="-5" dirty="0">
                <a:latin typeface="Trebuchet MS"/>
                <a:cs typeface="Trebuchet MS"/>
              </a:rPr>
              <a:t>they </a:t>
            </a:r>
            <a:r>
              <a:rPr sz="2600" b="1" dirty="0">
                <a:latin typeface="Trebuchet MS"/>
                <a:cs typeface="Trebuchet MS"/>
              </a:rPr>
              <a:t>show </a:t>
            </a:r>
            <a:r>
              <a:rPr sz="2600" b="1" spc="-5" dirty="0">
                <a:latin typeface="Trebuchet MS"/>
                <a:cs typeface="Trebuchet MS"/>
              </a:rPr>
              <a:t>very </a:t>
            </a:r>
            <a:r>
              <a:rPr sz="2600" b="1" dirty="0">
                <a:latin typeface="Trebuchet MS"/>
                <a:cs typeface="Trebuchet MS"/>
              </a:rPr>
              <a:t>low chemical</a:t>
            </a:r>
            <a:r>
              <a:rPr sz="2600" b="1" spc="-65" dirty="0">
                <a:latin typeface="Trebuchet MS"/>
                <a:cs typeface="Trebuchet MS"/>
              </a:rPr>
              <a:t> </a:t>
            </a:r>
            <a:r>
              <a:rPr sz="2600" b="1" spc="-20" dirty="0">
                <a:latin typeface="Trebuchet MS"/>
                <a:cs typeface="Trebuchet MS"/>
              </a:rPr>
              <a:t>reactivity.</a:t>
            </a:r>
            <a:endParaRPr sz="260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527684"/>
            <a:ext cx="5158917"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198239" y="634745"/>
            <a:ext cx="83185" cy="127635"/>
          </a:xfrm>
          <a:custGeom>
            <a:avLst/>
            <a:gdLst/>
            <a:ahLst/>
            <a:cxnLst/>
            <a:rect l="l" t="t" r="r" b="b"/>
            <a:pathLst>
              <a:path w="83185" h="127634">
                <a:moveTo>
                  <a:pt x="41528" y="0"/>
                </a:moveTo>
                <a:lnTo>
                  <a:pt x="0" y="127634"/>
                </a:lnTo>
                <a:lnTo>
                  <a:pt x="83058" y="127634"/>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3934840" y="584962"/>
            <a:ext cx="106934"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65832" y="584962"/>
            <a:ext cx="132841" cy="24079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225105" y="584962"/>
            <a:ext cx="132905" cy="24079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491863" y="584834"/>
            <a:ext cx="101853" cy="100583"/>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538350" y="584834"/>
            <a:ext cx="101853" cy="100583"/>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152009" y="581279"/>
            <a:ext cx="176402" cy="250317"/>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221101" y="581279"/>
            <a:ext cx="176402" cy="250317"/>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445633" y="533780"/>
            <a:ext cx="252095" cy="350520"/>
          </a:xfrm>
          <a:custGeom>
            <a:avLst/>
            <a:gdLst/>
            <a:ahLst/>
            <a:cxnLst/>
            <a:rect l="l" t="t" r="r" b="b"/>
            <a:pathLst>
              <a:path w="252095" h="350519">
                <a:moveTo>
                  <a:pt x="0" y="0"/>
                </a:moveTo>
                <a:lnTo>
                  <a:pt x="29463" y="0"/>
                </a:lnTo>
                <a:lnTo>
                  <a:pt x="192658" y="208534"/>
                </a:lnTo>
                <a:lnTo>
                  <a:pt x="192658" y="0"/>
                </a:lnTo>
                <a:lnTo>
                  <a:pt x="251587" y="0"/>
                </a:lnTo>
                <a:lnTo>
                  <a:pt x="251587" y="350266"/>
                </a:lnTo>
                <a:lnTo>
                  <a:pt x="226694" y="350266"/>
                </a:lnTo>
                <a:lnTo>
                  <a:pt x="58927" y="131572"/>
                </a:lnTo>
                <a:lnTo>
                  <a:pt x="58927" y="345821"/>
                </a:lnTo>
                <a:lnTo>
                  <a:pt x="0" y="345821"/>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725923" y="533780"/>
            <a:ext cx="61594" cy="346075"/>
          </a:xfrm>
          <a:custGeom>
            <a:avLst/>
            <a:gdLst/>
            <a:ahLst/>
            <a:cxnLst/>
            <a:rect l="l" t="t" r="r" b="b"/>
            <a:pathLst>
              <a:path w="61595" h="346075">
                <a:moveTo>
                  <a:pt x="0" y="0"/>
                </a:moveTo>
                <a:lnTo>
                  <a:pt x="61340" y="0"/>
                </a:lnTo>
                <a:lnTo>
                  <a:pt x="61340" y="345567"/>
                </a:lnTo>
                <a:lnTo>
                  <a:pt x="0" y="345567"/>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3483990" y="533780"/>
            <a:ext cx="353060" cy="350520"/>
          </a:xfrm>
          <a:custGeom>
            <a:avLst/>
            <a:gdLst/>
            <a:ahLst/>
            <a:cxnLst/>
            <a:rect l="l" t="t" r="r" b="b"/>
            <a:pathLst>
              <a:path w="353060" h="350519">
                <a:moveTo>
                  <a:pt x="69596" y="0"/>
                </a:moveTo>
                <a:lnTo>
                  <a:pt x="102108" y="0"/>
                </a:lnTo>
                <a:lnTo>
                  <a:pt x="176911" y="232791"/>
                </a:lnTo>
                <a:lnTo>
                  <a:pt x="250062" y="0"/>
                </a:lnTo>
                <a:lnTo>
                  <a:pt x="282321" y="0"/>
                </a:lnTo>
                <a:lnTo>
                  <a:pt x="352933" y="345821"/>
                </a:lnTo>
                <a:lnTo>
                  <a:pt x="293497" y="345821"/>
                </a:lnTo>
                <a:lnTo>
                  <a:pt x="257556" y="159385"/>
                </a:lnTo>
                <a:lnTo>
                  <a:pt x="188087" y="350266"/>
                </a:lnTo>
                <a:lnTo>
                  <a:pt x="166116" y="350266"/>
                </a:lnTo>
                <a:lnTo>
                  <a:pt x="96520" y="159385"/>
                </a:lnTo>
                <a:lnTo>
                  <a:pt x="59182" y="345821"/>
                </a:lnTo>
                <a:lnTo>
                  <a:pt x="0" y="345821"/>
                </a:lnTo>
                <a:lnTo>
                  <a:pt x="69596"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216276" y="533780"/>
            <a:ext cx="220979" cy="346075"/>
          </a:xfrm>
          <a:custGeom>
            <a:avLst/>
            <a:gdLst/>
            <a:ahLst/>
            <a:cxnLst/>
            <a:rect l="l" t="t" r="r" b="b"/>
            <a:pathLst>
              <a:path w="220980" h="346075">
                <a:moveTo>
                  <a:pt x="0" y="0"/>
                </a:moveTo>
                <a:lnTo>
                  <a:pt x="220472" y="0"/>
                </a:lnTo>
                <a:lnTo>
                  <a:pt x="220472" y="54483"/>
                </a:lnTo>
                <a:lnTo>
                  <a:pt x="61341" y="54483"/>
                </a:lnTo>
                <a:lnTo>
                  <a:pt x="61341" y="135382"/>
                </a:lnTo>
                <a:lnTo>
                  <a:pt x="175514" y="135382"/>
                </a:lnTo>
                <a:lnTo>
                  <a:pt x="175514" y="187579"/>
                </a:lnTo>
                <a:lnTo>
                  <a:pt x="61341" y="187579"/>
                </a:lnTo>
                <a:lnTo>
                  <a:pt x="61341" y="291084"/>
                </a:lnTo>
                <a:lnTo>
                  <a:pt x="217931" y="291084"/>
                </a:lnTo>
                <a:lnTo>
                  <a:pt x="217931" y="345567"/>
                </a:lnTo>
                <a:lnTo>
                  <a:pt x="0" y="345567"/>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772411" y="533780"/>
            <a:ext cx="61594" cy="346075"/>
          </a:xfrm>
          <a:custGeom>
            <a:avLst/>
            <a:gdLst/>
            <a:ahLst/>
            <a:cxnLst/>
            <a:rect l="l" t="t" r="r" b="b"/>
            <a:pathLst>
              <a:path w="61594" h="346075">
                <a:moveTo>
                  <a:pt x="0" y="0"/>
                </a:moveTo>
                <a:lnTo>
                  <a:pt x="61340" y="0"/>
                </a:lnTo>
                <a:lnTo>
                  <a:pt x="61340" y="345567"/>
                </a:lnTo>
                <a:lnTo>
                  <a:pt x="0" y="345567"/>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834809" y="533780"/>
            <a:ext cx="294005" cy="346075"/>
          </a:xfrm>
          <a:custGeom>
            <a:avLst/>
            <a:gdLst/>
            <a:ahLst/>
            <a:cxnLst/>
            <a:rect l="l" t="t" r="r" b="b"/>
            <a:pathLst>
              <a:path w="294005" h="346075">
                <a:moveTo>
                  <a:pt x="0" y="0"/>
                </a:moveTo>
                <a:lnTo>
                  <a:pt x="65100" y="0"/>
                </a:lnTo>
                <a:lnTo>
                  <a:pt x="146964" y="147447"/>
                </a:lnTo>
                <a:lnTo>
                  <a:pt x="229044" y="0"/>
                </a:lnTo>
                <a:lnTo>
                  <a:pt x="293916" y="0"/>
                </a:lnTo>
                <a:lnTo>
                  <a:pt x="177863" y="203835"/>
                </a:lnTo>
                <a:lnTo>
                  <a:pt x="177863" y="345567"/>
                </a:lnTo>
                <a:lnTo>
                  <a:pt x="116535" y="345567"/>
                </a:lnTo>
                <a:lnTo>
                  <a:pt x="116535" y="203835"/>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538302" y="533780"/>
            <a:ext cx="259715" cy="346075"/>
          </a:xfrm>
          <a:custGeom>
            <a:avLst/>
            <a:gdLst/>
            <a:ahLst/>
            <a:cxnLst/>
            <a:rect l="l" t="t" r="r" b="b"/>
            <a:pathLst>
              <a:path w="259715" h="346075">
                <a:moveTo>
                  <a:pt x="0" y="0"/>
                </a:moveTo>
                <a:lnTo>
                  <a:pt x="61328" y="0"/>
                </a:lnTo>
                <a:lnTo>
                  <a:pt x="61328" y="135382"/>
                </a:lnTo>
                <a:lnTo>
                  <a:pt x="198856" y="135382"/>
                </a:lnTo>
                <a:lnTo>
                  <a:pt x="198856" y="0"/>
                </a:lnTo>
                <a:lnTo>
                  <a:pt x="259486" y="0"/>
                </a:lnTo>
                <a:lnTo>
                  <a:pt x="259486" y="345567"/>
                </a:lnTo>
                <a:lnTo>
                  <a:pt x="198856" y="345567"/>
                </a:lnTo>
                <a:lnTo>
                  <a:pt x="198856" y="189865"/>
                </a:lnTo>
                <a:lnTo>
                  <a:pt x="61328" y="189865"/>
                </a:lnTo>
                <a:lnTo>
                  <a:pt x="61328" y="345567"/>
                </a:lnTo>
                <a:lnTo>
                  <a:pt x="0" y="345567"/>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874389" y="53136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5" y="103632"/>
                </a:lnTo>
                <a:lnTo>
                  <a:pt x="223627" y="146425"/>
                </a:lnTo>
                <a:lnTo>
                  <a:pt x="206809" y="179710"/>
                </a:lnTo>
                <a:lnTo>
                  <a:pt x="178787" y="203484"/>
                </a:lnTo>
                <a:lnTo>
                  <a:pt x="139566" y="217749"/>
                </a:lnTo>
                <a:lnTo>
                  <a:pt x="89153" y="222504"/>
                </a:lnTo>
                <a:lnTo>
                  <a:pt x="83486" y="222406"/>
                </a:lnTo>
                <a:lnTo>
                  <a:pt x="76962" y="222107"/>
                </a:lnTo>
                <a:lnTo>
                  <a:pt x="69580" y="221593"/>
                </a:lnTo>
                <a:lnTo>
                  <a:pt x="61340" y="220853"/>
                </a:lnTo>
                <a:lnTo>
                  <a:pt x="61340" y="347980"/>
                </a:lnTo>
                <a:lnTo>
                  <a:pt x="0" y="347980"/>
                </a:lnTo>
                <a:lnTo>
                  <a:pt x="0" y="2667"/>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1905380" y="531368"/>
            <a:ext cx="256540" cy="347980"/>
          </a:xfrm>
          <a:custGeom>
            <a:avLst/>
            <a:gdLst/>
            <a:ahLst/>
            <a:cxnLst/>
            <a:rect l="l" t="t" r="r" b="b"/>
            <a:pathLst>
              <a:path w="256539" h="347980">
                <a:moveTo>
                  <a:pt x="92201" y="0"/>
                </a:moveTo>
                <a:lnTo>
                  <a:pt x="159845" y="11064"/>
                </a:lnTo>
                <a:lnTo>
                  <a:pt x="211962" y="44323"/>
                </a:lnTo>
                <a:lnTo>
                  <a:pt x="245110" y="95758"/>
                </a:lnTo>
                <a:lnTo>
                  <a:pt x="256158" y="161671"/>
                </a:lnTo>
                <a:lnTo>
                  <a:pt x="251173" y="218598"/>
                </a:lnTo>
                <a:lnTo>
                  <a:pt x="236215" y="265176"/>
                </a:lnTo>
                <a:lnTo>
                  <a:pt x="211280" y="301402"/>
                </a:lnTo>
                <a:lnTo>
                  <a:pt x="176365" y="327279"/>
                </a:lnTo>
                <a:lnTo>
                  <a:pt x="131466" y="342804"/>
                </a:lnTo>
                <a:lnTo>
                  <a:pt x="76581" y="347980"/>
                </a:lnTo>
                <a:lnTo>
                  <a:pt x="0" y="347980"/>
                </a:lnTo>
                <a:lnTo>
                  <a:pt x="0" y="2667"/>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164666" y="531368"/>
            <a:ext cx="256540" cy="347980"/>
          </a:xfrm>
          <a:custGeom>
            <a:avLst/>
            <a:gdLst/>
            <a:ahLst/>
            <a:cxnLst/>
            <a:rect l="l" t="t" r="r" b="b"/>
            <a:pathLst>
              <a:path w="256540" h="347980">
                <a:moveTo>
                  <a:pt x="92240" y="0"/>
                </a:moveTo>
                <a:lnTo>
                  <a:pt x="159894" y="11064"/>
                </a:lnTo>
                <a:lnTo>
                  <a:pt x="212013" y="44323"/>
                </a:lnTo>
                <a:lnTo>
                  <a:pt x="245160" y="95758"/>
                </a:lnTo>
                <a:lnTo>
                  <a:pt x="256209" y="161671"/>
                </a:lnTo>
                <a:lnTo>
                  <a:pt x="251224" y="218598"/>
                </a:lnTo>
                <a:lnTo>
                  <a:pt x="236267" y="265176"/>
                </a:lnTo>
                <a:lnTo>
                  <a:pt x="211335" y="301402"/>
                </a:lnTo>
                <a:lnTo>
                  <a:pt x="176427" y="327279"/>
                </a:lnTo>
                <a:lnTo>
                  <a:pt x="131539" y="342804"/>
                </a:lnTo>
                <a:lnTo>
                  <a:pt x="76669" y="347980"/>
                </a:lnTo>
                <a:lnTo>
                  <a:pt x="0" y="347980"/>
                </a:lnTo>
                <a:lnTo>
                  <a:pt x="0" y="2667"/>
                </a:lnTo>
                <a:lnTo>
                  <a:pt x="33275" y="1500"/>
                </a:lnTo>
                <a:lnTo>
                  <a:pt x="59740" y="666"/>
                </a:lnTo>
                <a:lnTo>
                  <a:pt x="79395" y="166"/>
                </a:lnTo>
                <a:lnTo>
                  <a:pt x="9224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4429125" y="530225"/>
            <a:ext cx="266065" cy="349250"/>
          </a:xfrm>
          <a:custGeom>
            <a:avLst/>
            <a:gdLst/>
            <a:ahLst/>
            <a:cxnLst/>
            <a:rect l="l" t="t" r="r" b="b"/>
            <a:pathLst>
              <a:path w="266064" h="349250">
                <a:moveTo>
                  <a:pt x="95758" y="0"/>
                </a:moveTo>
                <a:lnTo>
                  <a:pt x="153338" y="6359"/>
                </a:lnTo>
                <a:lnTo>
                  <a:pt x="194452" y="25447"/>
                </a:lnTo>
                <a:lnTo>
                  <a:pt x="219112" y="57275"/>
                </a:lnTo>
                <a:lnTo>
                  <a:pt x="227329" y="101853"/>
                </a:lnTo>
                <a:lnTo>
                  <a:pt x="226188" y="116855"/>
                </a:lnTo>
                <a:lnTo>
                  <a:pt x="209169" y="157861"/>
                </a:lnTo>
                <a:lnTo>
                  <a:pt x="176664" y="187328"/>
                </a:lnTo>
                <a:lnTo>
                  <a:pt x="163449" y="193421"/>
                </a:lnTo>
                <a:lnTo>
                  <a:pt x="265557" y="349123"/>
                </a:lnTo>
                <a:lnTo>
                  <a:pt x="194817" y="349123"/>
                </a:lnTo>
                <a:lnTo>
                  <a:pt x="102615" y="206375"/>
                </a:lnTo>
                <a:lnTo>
                  <a:pt x="94952" y="206206"/>
                </a:lnTo>
                <a:lnTo>
                  <a:pt x="85883" y="205882"/>
                </a:lnTo>
                <a:lnTo>
                  <a:pt x="75434" y="205392"/>
                </a:lnTo>
                <a:lnTo>
                  <a:pt x="63626" y="204724"/>
                </a:lnTo>
                <a:lnTo>
                  <a:pt x="63626" y="349123"/>
                </a:lnTo>
                <a:lnTo>
                  <a:pt x="0" y="349123"/>
                </a:lnTo>
                <a:lnTo>
                  <a:pt x="0" y="3555"/>
                </a:lnTo>
                <a:lnTo>
                  <a:pt x="4409" y="3438"/>
                </a:lnTo>
                <a:lnTo>
                  <a:pt x="12509" y="3095"/>
                </a:lnTo>
                <a:lnTo>
                  <a:pt x="24324" y="2538"/>
                </a:lnTo>
                <a:lnTo>
                  <a:pt x="39877"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1475613" y="530225"/>
            <a:ext cx="266065" cy="349250"/>
          </a:xfrm>
          <a:custGeom>
            <a:avLst/>
            <a:gdLst/>
            <a:ahLst/>
            <a:cxnLst/>
            <a:rect l="l" t="t" r="r" b="b"/>
            <a:pathLst>
              <a:path w="266064" h="349250">
                <a:moveTo>
                  <a:pt x="95758" y="0"/>
                </a:moveTo>
                <a:lnTo>
                  <a:pt x="153338" y="6359"/>
                </a:lnTo>
                <a:lnTo>
                  <a:pt x="194452" y="25447"/>
                </a:lnTo>
                <a:lnTo>
                  <a:pt x="219112" y="57275"/>
                </a:lnTo>
                <a:lnTo>
                  <a:pt x="227330" y="101853"/>
                </a:lnTo>
                <a:lnTo>
                  <a:pt x="226188" y="116855"/>
                </a:lnTo>
                <a:lnTo>
                  <a:pt x="209169" y="157861"/>
                </a:lnTo>
                <a:lnTo>
                  <a:pt x="176664" y="187328"/>
                </a:lnTo>
                <a:lnTo>
                  <a:pt x="163449" y="193421"/>
                </a:lnTo>
                <a:lnTo>
                  <a:pt x="265556" y="349123"/>
                </a:lnTo>
                <a:lnTo>
                  <a:pt x="194818" y="349123"/>
                </a:lnTo>
                <a:lnTo>
                  <a:pt x="102615" y="206375"/>
                </a:lnTo>
                <a:lnTo>
                  <a:pt x="94952" y="206206"/>
                </a:lnTo>
                <a:lnTo>
                  <a:pt x="85883" y="205882"/>
                </a:lnTo>
                <a:lnTo>
                  <a:pt x="75434" y="205392"/>
                </a:lnTo>
                <a:lnTo>
                  <a:pt x="63627" y="204724"/>
                </a:lnTo>
                <a:lnTo>
                  <a:pt x="63627" y="349123"/>
                </a:lnTo>
                <a:lnTo>
                  <a:pt x="0" y="349123"/>
                </a:lnTo>
                <a:lnTo>
                  <a:pt x="0" y="3555"/>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4088510" y="529081"/>
            <a:ext cx="304165" cy="350520"/>
          </a:xfrm>
          <a:custGeom>
            <a:avLst/>
            <a:gdLst/>
            <a:ahLst/>
            <a:cxnLst/>
            <a:rect l="l" t="t" r="r" b="b"/>
            <a:pathLst>
              <a:path w="304164" h="350519">
                <a:moveTo>
                  <a:pt x="137794" y="0"/>
                </a:moveTo>
                <a:lnTo>
                  <a:pt x="164718" y="0"/>
                </a:lnTo>
                <a:lnTo>
                  <a:pt x="303656" y="350265"/>
                </a:lnTo>
                <a:lnTo>
                  <a:pt x="235965" y="350265"/>
                </a:lnTo>
                <a:lnTo>
                  <a:pt x="210692"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4842383" y="52781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4"/>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2862707" y="52781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2474086" y="52781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4"/>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1"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5089271" y="527684"/>
            <a:ext cx="302260" cy="357505"/>
          </a:xfrm>
          <a:custGeom>
            <a:avLst/>
            <a:gdLst/>
            <a:ahLst/>
            <a:cxnLst/>
            <a:rect l="l" t="t" r="r" b="b"/>
            <a:pathLst>
              <a:path w="302260" h="357505">
                <a:moveTo>
                  <a:pt x="148589" y="0"/>
                </a:moveTo>
                <a:lnTo>
                  <a:pt x="214312" y="11541"/>
                </a:lnTo>
                <a:lnTo>
                  <a:pt x="262508" y="46227"/>
                </a:lnTo>
                <a:lnTo>
                  <a:pt x="292052" y="101726"/>
                </a:lnTo>
                <a:lnTo>
                  <a:pt x="301878" y="175894"/>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4"/>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3158363" y="527684"/>
            <a:ext cx="302260" cy="357505"/>
          </a:xfrm>
          <a:custGeom>
            <a:avLst/>
            <a:gdLst/>
            <a:ahLst/>
            <a:cxnLst/>
            <a:rect l="l" t="t" r="r" b="b"/>
            <a:pathLst>
              <a:path w="302260" h="357505">
                <a:moveTo>
                  <a:pt x="148589" y="0"/>
                </a:moveTo>
                <a:lnTo>
                  <a:pt x="214312" y="11541"/>
                </a:lnTo>
                <a:lnTo>
                  <a:pt x="262509" y="46227"/>
                </a:lnTo>
                <a:lnTo>
                  <a:pt x="292052" y="101726"/>
                </a:lnTo>
                <a:lnTo>
                  <a:pt x="301878" y="175894"/>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4"/>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152400" y="932688"/>
            <a:ext cx="8001000" cy="5239512"/>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2684576"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59914" y="1057275"/>
            <a:ext cx="101853" cy="10058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4593" y="1053719"/>
            <a:ext cx="176339" cy="25031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985897" y="1006221"/>
            <a:ext cx="220979" cy="346075"/>
          </a:xfrm>
          <a:custGeom>
            <a:avLst/>
            <a:gdLst/>
            <a:ahLst/>
            <a:cxnLst/>
            <a:rect l="l" t="t" r="r" b="b"/>
            <a:pathLst>
              <a:path w="220980"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2367152" y="1006221"/>
            <a:ext cx="252095" cy="350520"/>
          </a:xfrm>
          <a:custGeom>
            <a:avLst/>
            <a:gdLst/>
            <a:ahLst/>
            <a:cxnLst/>
            <a:rect l="l" t="t" r="r" b="b"/>
            <a:pathLst>
              <a:path w="252094" h="350519">
                <a:moveTo>
                  <a:pt x="0" y="0"/>
                </a:moveTo>
                <a:lnTo>
                  <a:pt x="29464" y="0"/>
                </a:lnTo>
                <a:lnTo>
                  <a:pt x="192659" y="208533"/>
                </a:lnTo>
                <a:lnTo>
                  <a:pt x="192659" y="0"/>
                </a:lnTo>
                <a:lnTo>
                  <a:pt x="251587" y="0"/>
                </a:lnTo>
                <a:lnTo>
                  <a:pt x="251587" y="350265"/>
                </a:lnTo>
                <a:lnTo>
                  <a:pt x="226695"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2092832"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469516" y="1006221"/>
            <a:ext cx="256540" cy="351790"/>
          </a:xfrm>
          <a:custGeom>
            <a:avLst/>
            <a:gdLst/>
            <a:ahLst/>
            <a:cxnLst/>
            <a:rect l="l" t="t" r="r" b="b"/>
            <a:pathLst>
              <a:path w="256539" h="351790">
                <a:moveTo>
                  <a:pt x="0" y="0"/>
                </a:moveTo>
                <a:lnTo>
                  <a:pt x="61341" y="0"/>
                </a:lnTo>
                <a:lnTo>
                  <a:pt x="61341" y="234187"/>
                </a:lnTo>
                <a:lnTo>
                  <a:pt x="62390" y="247451"/>
                </a:lnTo>
                <a:lnTo>
                  <a:pt x="87516" y="287174"/>
                </a:lnTo>
                <a:lnTo>
                  <a:pt x="124968" y="296925"/>
                </a:lnTo>
                <a:lnTo>
                  <a:pt x="140708" y="295856"/>
                </a:lnTo>
                <a:lnTo>
                  <a:pt x="176784" y="279907"/>
                </a:lnTo>
                <a:lnTo>
                  <a:pt x="195326" y="233044"/>
                </a:lnTo>
                <a:lnTo>
                  <a:pt x="195326" y="0"/>
                </a:lnTo>
                <a:lnTo>
                  <a:pt x="256540" y="0"/>
                </a:lnTo>
                <a:lnTo>
                  <a:pt x="256540" y="237743"/>
                </a:lnTo>
                <a:lnTo>
                  <a:pt x="254321" y="262963"/>
                </a:lnTo>
                <a:lnTo>
                  <a:pt x="236501" y="304734"/>
                </a:lnTo>
                <a:lnTo>
                  <a:pt x="201467" y="334478"/>
                </a:lnTo>
                <a:lnTo>
                  <a:pt x="153791" y="349527"/>
                </a:lnTo>
                <a:lnTo>
                  <a:pt x="125476"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797176"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6"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2673730"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157300" y="1000252"/>
            <a:ext cx="262890" cy="357505"/>
          </a:xfrm>
          <a:custGeom>
            <a:avLst/>
            <a:gdLst/>
            <a:ahLst/>
            <a:cxnLst/>
            <a:rect l="l" t="t" r="r" b="b"/>
            <a:pathLst>
              <a:path w="262890" h="357505">
                <a:moveTo>
                  <a:pt x="158292" y="0"/>
                </a:moveTo>
                <a:lnTo>
                  <a:pt x="186512" y="1524"/>
                </a:lnTo>
                <a:lnTo>
                  <a:pt x="211743" y="6096"/>
                </a:lnTo>
                <a:lnTo>
                  <a:pt x="233998" y="13716"/>
                </a:lnTo>
                <a:lnTo>
                  <a:pt x="253288" y="24384"/>
                </a:lnTo>
                <a:lnTo>
                  <a:pt x="228142" y="75057"/>
                </a:lnTo>
                <a:lnTo>
                  <a:pt x="216306" y="66075"/>
                </a:lnTo>
                <a:lnTo>
                  <a:pt x="201361" y="59689"/>
                </a:lnTo>
                <a:lnTo>
                  <a:pt x="183297" y="55876"/>
                </a:lnTo>
                <a:lnTo>
                  <a:pt x="162102" y="54610"/>
                </a:lnTo>
                <a:lnTo>
                  <a:pt x="141463" y="56872"/>
                </a:lnTo>
                <a:lnTo>
                  <a:pt x="106061" y="74969"/>
                </a:lnTo>
                <a:lnTo>
                  <a:pt x="79212" y="110095"/>
                </a:lnTo>
                <a:lnTo>
                  <a:pt x="65414" y="155866"/>
                </a:lnTo>
                <a:lnTo>
                  <a:pt x="63690" y="182372"/>
                </a:lnTo>
                <a:lnTo>
                  <a:pt x="65290" y="208661"/>
                </a:lnTo>
                <a:lnTo>
                  <a:pt x="78086" y="252666"/>
                </a:lnTo>
                <a:lnTo>
                  <a:pt x="103145" y="284624"/>
                </a:lnTo>
                <a:lnTo>
                  <a:pt x="157530" y="302895"/>
                </a:lnTo>
                <a:lnTo>
                  <a:pt x="180656" y="300724"/>
                </a:lnTo>
                <a:lnTo>
                  <a:pt x="201091" y="294195"/>
                </a:lnTo>
                <a:lnTo>
                  <a:pt x="218859" y="283285"/>
                </a:lnTo>
                <a:lnTo>
                  <a:pt x="233984" y="267970"/>
                </a:lnTo>
                <a:lnTo>
                  <a:pt x="262559" y="317626"/>
                </a:lnTo>
                <a:lnTo>
                  <a:pt x="241606" y="335035"/>
                </a:lnTo>
                <a:lnTo>
                  <a:pt x="216284" y="347456"/>
                </a:lnTo>
                <a:lnTo>
                  <a:pt x="186603" y="354899"/>
                </a:lnTo>
                <a:lnTo>
                  <a:pt x="152577" y="357377"/>
                </a:lnTo>
                <a:lnTo>
                  <a:pt x="118414" y="354401"/>
                </a:lnTo>
                <a:lnTo>
                  <a:pt x="62175" y="330588"/>
                </a:lnTo>
                <a:lnTo>
                  <a:pt x="22556" y="283773"/>
                </a:lnTo>
                <a:lnTo>
                  <a:pt x="2505" y="218813"/>
                </a:lnTo>
                <a:lnTo>
                  <a:pt x="0" y="179832"/>
                </a:lnTo>
                <a:lnTo>
                  <a:pt x="2778" y="143037"/>
                </a:lnTo>
                <a:lnTo>
                  <a:pt x="25010" y="78926"/>
                </a:lnTo>
                <a:lnTo>
                  <a:pt x="68251" y="29039"/>
                </a:lnTo>
                <a:lnTo>
                  <a:pt x="125167" y="3234"/>
                </a:lnTo>
                <a:lnTo>
                  <a:pt x="158292"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861644" y="1000252"/>
            <a:ext cx="262890" cy="357505"/>
          </a:xfrm>
          <a:custGeom>
            <a:avLst/>
            <a:gdLst/>
            <a:ahLst/>
            <a:cxnLst/>
            <a:rect l="l" t="t" r="r" b="b"/>
            <a:pathLst>
              <a:path w="262890" h="357505">
                <a:moveTo>
                  <a:pt x="158280" y="0"/>
                </a:moveTo>
                <a:lnTo>
                  <a:pt x="186517" y="1524"/>
                </a:lnTo>
                <a:lnTo>
                  <a:pt x="211774" y="6096"/>
                </a:lnTo>
                <a:lnTo>
                  <a:pt x="234052" y="13716"/>
                </a:lnTo>
                <a:lnTo>
                  <a:pt x="253352" y="24384"/>
                </a:lnTo>
                <a:lnTo>
                  <a:pt x="228104" y="75057"/>
                </a:lnTo>
                <a:lnTo>
                  <a:pt x="216281" y="66075"/>
                </a:lnTo>
                <a:lnTo>
                  <a:pt x="201331" y="59689"/>
                </a:lnTo>
                <a:lnTo>
                  <a:pt x="183254" y="55876"/>
                </a:lnTo>
                <a:lnTo>
                  <a:pt x="162051" y="54610"/>
                </a:lnTo>
                <a:lnTo>
                  <a:pt x="141442" y="56872"/>
                </a:lnTo>
                <a:lnTo>
                  <a:pt x="106061" y="74969"/>
                </a:lnTo>
                <a:lnTo>
                  <a:pt x="79212" y="110095"/>
                </a:lnTo>
                <a:lnTo>
                  <a:pt x="65414" y="155866"/>
                </a:lnTo>
                <a:lnTo>
                  <a:pt x="63690" y="182372"/>
                </a:lnTo>
                <a:lnTo>
                  <a:pt x="65290" y="208661"/>
                </a:lnTo>
                <a:lnTo>
                  <a:pt x="78086" y="252666"/>
                </a:lnTo>
                <a:lnTo>
                  <a:pt x="103149" y="284624"/>
                </a:lnTo>
                <a:lnTo>
                  <a:pt x="157581" y="302895"/>
                </a:lnTo>
                <a:lnTo>
                  <a:pt x="180667" y="300724"/>
                </a:lnTo>
                <a:lnTo>
                  <a:pt x="201101" y="294195"/>
                </a:lnTo>
                <a:lnTo>
                  <a:pt x="218882" y="283285"/>
                </a:lnTo>
                <a:lnTo>
                  <a:pt x="234010" y="267970"/>
                </a:lnTo>
                <a:lnTo>
                  <a:pt x="262547" y="317626"/>
                </a:lnTo>
                <a:lnTo>
                  <a:pt x="241610" y="335035"/>
                </a:lnTo>
                <a:lnTo>
                  <a:pt x="216311" y="347456"/>
                </a:lnTo>
                <a:lnTo>
                  <a:pt x="186646" y="354899"/>
                </a:lnTo>
                <a:lnTo>
                  <a:pt x="152615" y="357377"/>
                </a:lnTo>
                <a:lnTo>
                  <a:pt x="118430" y="354401"/>
                </a:lnTo>
                <a:lnTo>
                  <a:pt x="62176" y="330588"/>
                </a:lnTo>
                <a:lnTo>
                  <a:pt x="22556" y="283773"/>
                </a:lnTo>
                <a:lnTo>
                  <a:pt x="2505" y="218813"/>
                </a:lnTo>
                <a:lnTo>
                  <a:pt x="0" y="179832"/>
                </a:lnTo>
                <a:lnTo>
                  <a:pt x="2778" y="143037"/>
                </a:lnTo>
                <a:lnTo>
                  <a:pt x="25010" y="78926"/>
                </a:lnTo>
                <a:lnTo>
                  <a:pt x="68250" y="29039"/>
                </a:lnTo>
                <a:lnTo>
                  <a:pt x="125162" y="3234"/>
                </a:lnTo>
                <a:lnTo>
                  <a:pt x="15828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2179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4" name="object 14"/>
          <p:cNvSpPr txBox="1">
            <a:spLocks noGrp="1"/>
          </p:cNvSpPr>
          <p:nvPr>
            <p:ph type="title"/>
          </p:nvPr>
        </p:nvSpPr>
        <p:spPr>
          <a:xfrm>
            <a:off x="535940" y="1596593"/>
            <a:ext cx="6769734" cy="1379855"/>
          </a:xfrm>
          <a:prstGeom prst="rect">
            <a:avLst/>
          </a:prstGeom>
        </p:spPr>
        <p:txBody>
          <a:bodyPr vert="horz" wrap="square" lIns="0" tIns="49530" rIns="0" bIns="0" rtlCol="0">
            <a:spAutoFit/>
          </a:bodyPr>
          <a:lstStyle/>
          <a:p>
            <a:pPr marL="12700" marR="5080">
              <a:lnSpc>
                <a:spcPct val="90000"/>
              </a:lnSpc>
              <a:spcBef>
                <a:spcPts val="390"/>
              </a:spcBef>
            </a:pPr>
            <a:r>
              <a:rPr sz="2400" dirty="0"/>
              <a:t>All </a:t>
            </a:r>
            <a:r>
              <a:rPr sz="2400" spc="-5" dirty="0"/>
              <a:t>the noble gases except radon occur in the  atmosphere. Their atmospheric </a:t>
            </a:r>
            <a:r>
              <a:rPr sz="2400" spc="-10" dirty="0"/>
              <a:t>abundance </a:t>
            </a:r>
            <a:r>
              <a:rPr sz="2400" spc="-5" dirty="0"/>
              <a:t>in dry  air is </a:t>
            </a:r>
            <a:r>
              <a:rPr sz="2400" dirty="0"/>
              <a:t>~ </a:t>
            </a:r>
            <a:r>
              <a:rPr sz="2400" spc="-5" dirty="0"/>
              <a:t>1% by volume </a:t>
            </a:r>
            <a:r>
              <a:rPr sz="2400" dirty="0"/>
              <a:t>of </a:t>
            </a:r>
            <a:r>
              <a:rPr sz="2400" spc="-5" dirty="0"/>
              <a:t>which argon is the major  constituent.</a:t>
            </a:r>
            <a:endParaRPr sz="2400"/>
          </a:p>
        </p:txBody>
      </p:sp>
      <p:sp>
        <p:nvSpPr>
          <p:cNvPr id="15" name="object 15"/>
          <p:cNvSpPr txBox="1">
            <a:spLocks noGrp="1"/>
          </p:cNvSpPr>
          <p:nvPr>
            <p:ph type="body" idx="1"/>
          </p:nvPr>
        </p:nvSpPr>
        <p:spPr>
          <a:prstGeom prst="rect">
            <a:avLst/>
          </a:prstGeom>
        </p:spPr>
        <p:txBody>
          <a:bodyPr vert="horz" wrap="square" lIns="0" tIns="54610" rIns="0" bIns="0" rtlCol="0">
            <a:spAutoFit/>
          </a:bodyPr>
          <a:lstStyle/>
          <a:p>
            <a:pPr marL="25400" marR="17780" algn="just">
              <a:lnSpc>
                <a:spcPts val="2590"/>
              </a:lnSpc>
              <a:spcBef>
                <a:spcPts val="430"/>
              </a:spcBef>
            </a:pPr>
            <a:r>
              <a:rPr spc="-5" dirty="0"/>
              <a:t>Helium and sometimes neon are found in minerals  </a:t>
            </a:r>
            <a:r>
              <a:rPr dirty="0"/>
              <a:t>of </a:t>
            </a:r>
            <a:r>
              <a:rPr spc="-5" dirty="0"/>
              <a:t>radioactive origin </a:t>
            </a:r>
            <a:r>
              <a:rPr spc="-10" dirty="0"/>
              <a:t>e.g., </a:t>
            </a:r>
            <a:r>
              <a:rPr spc="-5" dirty="0"/>
              <a:t>pitchblende, monazite,  cleveite.</a:t>
            </a:r>
          </a:p>
          <a:p>
            <a:pPr marL="25400" marR="181610" algn="just">
              <a:lnSpc>
                <a:spcPts val="2590"/>
              </a:lnSpc>
              <a:spcBef>
                <a:spcPts val="605"/>
              </a:spcBef>
            </a:pPr>
            <a:r>
              <a:rPr dirty="0"/>
              <a:t>The </a:t>
            </a:r>
            <a:r>
              <a:rPr spc="-5" dirty="0"/>
              <a:t>main commercial </a:t>
            </a:r>
            <a:r>
              <a:rPr dirty="0"/>
              <a:t>source of </a:t>
            </a:r>
            <a:r>
              <a:rPr spc="-5" dirty="0"/>
              <a:t>helium is natural  </a:t>
            </a:r>
            <a:r>
              <a:rPr dirty="0"/>
              <a:t>gas.</a:t>
            </a:r>
          </a:p>
          <a:p>
            <a:pPr marL="25400" marR="349250">
              <a:lnSpc>
                <a:spcPts val="2590"/>
              </a:lnSpc>
              <a:spcBef>
                <a:spcPts val="610"/>
              </a:spcBef>
            </a:pPr>
            <a:r>
              <a:rPr spc="-5" dirty="0"/>
              <a:t>Xenon and </a:t>
            </a:r>
            <a:r>
              <a:rPr dirty="0"/>
              <a:t>radon </a:t>
            </a:r>
            <a:r>
              <a:rPr spc="-5" dirty="0"/>
              <a:t>are the rarest elements </a:t>
            </a:r>
            <a:r>
              <a:rPr dirty="0"/>
              <a:t>of </a:t>
            </a:r>
            <a:r>
              <a:rPr spc="-5" dirty="0"/>
              <a:t>the  group. Radon is obtained as </a:t>
            </a:r>
            <a:r>
              <a:rPr dirty="0"/>
              <a:t>a </a:t>
            </a:r>
            <a:r>
              <a:rPr spc="-5" dirty="0"/>
              <a:t>decay product</a:t>
            </a:r>
            <a:r>
              <a:rPr spc="25" dirty="0"/>
              <a:t> </a:t>
            </a:r>
            <a:r>
              <a:rPr dirty="0"/>
              <a:t>of</a:t>
            </a:r>
          </a:p>
          <a:p>
            <a:pPr marL="25400">
              <a:lnSpc>
                <a:spcPts val="1835"/>
              </a:lnSpc>
            </a:pPr>
            <a:r>
              <a:rPr sz="1600" spc="-5" dirty="0"/>
              <a:t>226</a:t>
            </a:r>
            <a:r>
              <a:rPr sz="3600" spc="-7" baseline="-16203" dirty="0"/>
              <a:t>Ra.</a:t>
            </a:r>
            <a:endParaRPr sz="3600" baseline="-16203"/>
          </a:p>
        </p:txBody>
      </p:sp>
      <p:sp>
        <p:nvSpPr>
          <p:cNvPr id="16" name="object 16"/>
          <p:cNvSpPr txBox="1"/>
          <p:nvPr/>
        </p:nvSpPr>
        <p:spPr>
          <a:xfrm>
            <a:off x="510540" y="5685231"/>
            <a:ext cx="1663064" cy="391160"/>
          </a:xfrm>
          <a:prstGeom prst="rect">
            <a:avLst/>
          </a:prstGeom>
        </p:spPr>
        <p:txBody>
          <a:bodyPr vert="horz" wrap="square" lIns="0" tIns="12700" rIns="0" bIns="0" rtlCol="0">
            <a:spAutoFit/>
          </a:bodyPr>
          <a:lstStyle/>
          <a:p>
            <a:pPr marL="38100">
              <a:lnSpc>
                <a:spcPct val="100000"/>
              </a:lnSpc>
              <a:spcBef>
                <a:spcPts val="100"/>
              </a:spcBef>
              <a:tabLst>
                <a:tab pos="571500" algn="l"/>
              </a:tabLst>
            </a:pPr>
            <a:r>
              <a:rPr sz="1600" spc="-5" dirty="0">
                <a:latin typeface="Trebuchet MS"/>
                <a:cs typeface="Trebuchet MS"/>
              </a:rPr>
              <a:t>226	</a:t>
            </a:r>
            <a:r>
              <a:rPr sz="3600" spc="-7" baseline="-16203" dirty="0">
                <a:latin typeface="Trebuchet MS"/>
                <a:cs typeface="Trebuchet MS"/>
              </a:rPr>
              <a:t>Ra</a:t>
            </a:r>
            <a:r>
              <a:rPr sz="3600" spc="-104" baseline="-16203" dirty="0">
                <a:latin typeface="Trebuchet MS"/>
                <a:cs typeface="Trebuchet MS"/>
              </a:rPr>
              <a:t> </a:t>
            </a:r>
            <a:r>
              <a:rPr sz="3600" spc="-7" baseline="-16203" dirty="0">
                <a:latin typeface="Arial"/>
                <a:cs typeface="Arial"/>
              </a:rPr>
              <a:t>→</a:t>
            </a:r>
            <a:r>
              <a:rPr sz="1600" spc="-5" dirty="0">
                <a:latin typeface="Trebuchet MS"/>
                <a:cs typeface="Trebuchet MS"/>
              </a:rPr>
              <a:t>222</a:t>
            </a:r>
            <a:endParaRPr sz="1600">
              <a:latin typeface="Trebuchet MS"/>
              <a:cs typeface="Trebuchet MS"/>
            </a:endParaRPr>
          </a:p>
        </p:txBody>
      </p:sp>
      <p:sp>
        <p:nvSpPr>
          <p:cNvPr id="17" name="object 17"/>
          <p:cNvSpPr txBox="1"/>
          <p:nvPr/>
        </p:nvSpPr>
        <p:spPr>
          <a:xfrm>
            <a:off x="855980" y="5953455"/>
            <a:ext cx="1505585" cy="269240"/>
          </a:xfrm>
          <a:prstGeom prst="rect">
            <a:avLst/>
          </a:prstGeom>
        </p:spPr>
        <p:txBody>
          <a:bodyPr vert="horz" wrap="square" lIns="0" tIns="12065" rIns="0" bIns="0" rtlCol="0">
            <a:spAutoFit/>
          </a:bodyPr>
          <a:lstStyle/>
          <a:p>
            <a:pPr marL="12700">
              <a:lnSpc>
                <a:spcPct val="100000"/>
              </a:lnSpc>
              <a:spcBef>
                <a:spcPts val="95"/>
              </a:spcBef>
              <a:tabLst>
                <a:tab pos="1278890" algn="l"/>
              </a:tabLst>
            </a:pPr>
            <a:r>
              <a:rPr sz="1600" spc="-5" dirty="0">
                <a:latin typeface="Trebuchet MS"/>
                <a:cs typeface="Trebuchet MS"/>
              </a:rPr>
              <a:t>88	86</a:t>
            </a:r>
            <a:endParaRPr sz="1600">
              <a:latin typeface="Trebuchet MS"/>
              <a:cs typeface="Trebuchet MS"/>
            </a:endParaRPr>
          </a:p>
        </p:txBody>
      </p:sp>
      <p:sp>
        <p:nvSpPr>
          <p:cNvPr id="18" name="object 18"/>
          <p:cNvSpPr txBox="1"/>
          <p:nvPr/>
        </p:nvSpPr>
        <p:spPr>
          <a:xfrm>
            <a:off x="3038982" y="5953455"/>
            <a:ext cx="13208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rebuchet MS"/>
                <a:cs typeface="Trebuchet MS"/>
              </a:rPr>
              <a:t>2</a:t>
            </a:r>
            <a:endParaRPr sz="1600">
              <a:latin typeface="Trebuchet MS"/>
              <a:cs typeface="Trebuchet MS"/>
            </a:endParaRPr>
          </a:p>
        </p:txBody>
      </p:sp>
      <p:sp>
        <p:nvSpPr>
          <p:cNvPr id="19" name="object 19"/>
          <p:cNvSpPr txBox="1"/>
          <p:nvPr/>
        </p:nvSpPr>
        <p:spPr>
          <a:xfrm>
            <a:off x="2310638" y="5776671"/>
            <a:ext cx="125222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Trebuchet MS"/>
                <a:cs typeface="Trebuchet MS"/>
              </a:rPr>
              <a:t>Rn +</a:t>
            </a:r>
            <a:r>
              <a:rPr sz="2400" spc="-7" baseline="24305" dirty="0">
                <a:latin typeface="Trebuchet MS"/>
                <a:cs typeface="Trebuchet MS"/>
              </a:rPr>
              <a:t>4</a:t>
            </a:r>
            <a:r>
              <a:rPr sz="2400" spc="427" baseline="24305" dirty="0">
                <a:latin typeface="Trebuchet MS"/>
                <a:cs typeface="Trebuchet MS"/>
              </a:rPr>
              <a:t> </a:t>
            </a:r>
            <a:r>
              <a:rPr sz="2400" dirty="0">
                <a:latin typeface="Trebuchet MS"/>
                <a:cs typeface="Trebuchet MS"/>
              </a:rPr>
              <a:t>He</a:t>
            </a:r>
            <a:endParaRPr sz="2400">
              <a:latin typeface="Trebuchet MS"/>
              <a:cs typeface="Trebuchet MS"/>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540" y="254000"/>
            <a:ext cx="6962775" cy="1410335"/>
          </a:xfrm>
          <a:prstGeom prst="rect">
            <a:avLst/>
          </a:prstGeom>
        </p:spPr>
        <p:txBody>
          <a:bodyPr vert="horz" wrap="square" lIns="0" tIns="12700" rIns="0" bIns="0" rtlCol="0">
            <a:spAutoFit/>
          </a:bodyPr>
          <a:lstStyle/>
          <a:p>
            <a:pPr marL="38100" marR="109855">
              <a:lnSpc>
                <a:spcPct val="100000"/>
              </a:lnSpc>
              <a:spcBef>
                <a:spcPts val="100"/>
              </a:spcBef>
            </a:pPr>
            <a:r>
              <a:rPr dirty="0"/>
              <a:t>All </a:t>
            </a:r>
            <a:r>
              <a:rPr spc="-5" dirty="0"/>
              <a:t>noble </a:t>
            </a:r>
            <a:r>
              <a:rPr dirty="0"/>
              <a:t>gases </a:t>
            </a:r>
            <a:r>
              <a:rPr spc="-5" dirty="0"/>
              <a:t>have </a:t>
            </a:r>
            <a:r>
              <a:rPr dirty="0"/>
              <a:t>general </a:t>
            </a:r>
            <a:r>
              <a:rPr spc="-5" dirty="0"/>
              <a:t>electronic configuration</a:t>
            </a:r>
            <a:r>
              <a:rPr spc="-185" dirty="0"/>
              <a:t> </a:t>
            </a:r>
            <a:r>
              <a:rPr spc="10" dirty="0"/>
              <a:t>ns</a:t>
            </a:r>
            <a:r>
              <a:rPr sz="1950" spc="15" baseline="25641" dirty="0"/>
              <a:t>2</a:t>
            </a:r>
            <a:r>
              <a:rPr sz="2000" spc="10" dirty="0"/>
              <a:t>np</a:t>
            </a:r>
            <a:r>
              <a:rPr sz="1950" spc="15" baseline="25641" dirty="0"/>
              <a:t>6  </a:t>
            </a:r>
            <a:r>
              <a:rPr sz="2000" spc="-5" dirty="0"/>
              <a:t>except helium which has </a:t>
            </a:r>
            <a:r>
              <a:rPr sz="2000" spc="15" dirty="0"/>
              <a:t>1s</a:t>
            </a:r>
            <a:r>
              <a:rPr sz="1950" spc="22" baseline="25641" dirty="0"/>
              <a:t>2</a:t>
            </a:r>
            <a:r>
              <a:rPr sz="1950" spc="150" baseline="25641" dirty="0"/>
              <a:t> </a:t>
            </a:r>
            <a:r>
              <a:rPr sz="2000" dirty="0"/>
              <a:t>.</a:t>
            </a:r>
            <a:endParaRPr sz="2000"/>
          </a:p>
          <a:p>
            <a:pPr marL="38100" marR="30480" indent="76200">
              <a:lnSpc>
                <a:spcPts val="2980"/>
              </a:lnSpc>
              <a:spcBef>
                <a:spcPts val="220"/>
              </a:spcBef>
            </a:pPr>
            <a:r>
              <a:rPr spc="-5" dirty="0"/>
              <a:t>Many </a:t>
            </a:r>
            <a:r>
              <a:rPr dirty="0"/>
              <a:t>of </a:t>
            </a:r>
            <a:r>
              <a:rPr spc="-5" dirty="0"/>
              <a:t>the properties </a:t>
            </a:r>
            <a:r>
              <a:rPr dirty="0"/>
              <a:t>of </a:t>
            </a:r>
            <a:r>
              <a:rPr spc="-5" dirty="0"/>
              <a:t>noble </a:t>
            </a:r>
            <a:r>
              <a:rPr dirty="0"/>
              <a:t>gases including </a:t>
            </a:r>
            <a:r>
              <a:rPr spc="-5" dirty="0"/>
              <a:t>their  inactive nature are </a:t>
            </a:r>
            <a:r>
              <a:rPr dirty="0"/>
              <a:t>ascribed </a:t>
            </a:r>
            <a:r>
              <a:rPr spc="-5" dirty="0"/>
              <a:t>to their closed </a:t>
            </a:r>
            <a:r>
              <a:rPr dirty="0"/>
              <a:t>shell</a:t>
            </a:r>
            <a:r>
              <a:rPr spc="-145" dirty="0"/>
              <a:t> </a:t>
            </a:r>
            <a:r>
              <a:rPr dirty="0"/>
              <a:t>structures</a:t>
            </a:r>
            <a:r>
              <a:rPr sz="2600" dirty="0"/>
              <a:t>.</a:t>
            </a:r>
            <a:endParaRPr sz="2600"/>
          </a:p>
        </p:txBody>
      </p:sp>
      <p:sp>
        <p:nvSpPr>
          <p:cNvPr id="3" name="object 3"/>
          <p:cNvSpPr/>
          <p:nvPr/>
        </p:nvSpPr>
        <p:spPr>
          <a:xfrm>
            <a:off x="304800" y="1752600"/>
            <a:ext cx="7696200" cy="4876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4862245"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730625" y="1057402"/>
            <a:ext cx="106934" cy="115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811652" y="1057402"/>
            <a:ext cx="106933"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26208" y="1057402"/>
            <a:ext cx="132841" cy="24079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98741" y="1057402"/>
            <a:ext cx="106997" cy="11531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290695" y="1057275"/>
            <a:ext cx="101853" cy="10058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097402" y="1057275"/>
            <a:ext cx="101853" cy="100584"/>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158887" y="1057275"/>
            <a:ext cx="101803" cy="100584"/>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376548" y="1053719"/>
            <a:ext cx="176402" cy="250316"/>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1572133" y="1053719"/>
            <a:ext cx="176403" cy="250316"/>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4933569"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4800600"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4473066"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2" y="345566"/>
                </a:lnTo>
                <a:lnTo>
                  <a:pt x="109982" y="54482"/>
                </a:lnTo>
                <a:lnTo>
                  <a:pt x="0" y="54482"/>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953636"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177795"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392936"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821766" y="1006221"/>
            <a:ext cx="220979" cy="346075"/>
          </a:xfrm>
          <a:custGeom>
            <a:avLst/>
            <a:gdLst/>
            <a:ahLst/>
            <a:cxnLst/>
            <a:rect l="l" t="t" r="r" b="b"/>
            <a:pathLst>
              <a:path w="220980"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3670172" y="100380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1" y="222107"/>
                </a:lnTo>
                <a:lnTo>
                  <a:pt x="69580" y="221593"/>
                </a:lnTo>
                <a:lnTo>
                  <a:pt x="61340" y="220852"/>
                </a:lnTo>
                <a:lnTo>
                  <a:pt x="61340"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2751201"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1865757" y="1003808"/>
            <a:ext cx="256540" cy="347980"/>
          </a:xfrm>
          <a:custGeom>
            <a:avLst/>
            <a:gdLst/>
            <a:ahLst/>
            <a:cxnLst/>
            <a:rect l="l" t="t" r="r" b="b"/>
            <a:pathLst>
              <a:path w="256539" h="347980">
                <a:moveTo>
                  <a:pt x="92201" y="0"/>
                </a:moveTo>
                <a:lnTo>
                  <a:pt x="159845" y="11064"/>
                </a:lnTo>
                <a:lnTo>
                  <a:pt x="211962" y="44322"/>
                </a:lnTo>
                <a:lnTo>
                  <a:pt x="245110" y="95758"/>
                </a:lnTo>
                <a:lnTo>
                  <a:pt x="256159"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538302" y="1003808"/>
            <a:ext cx="229870" cy="347980"/>
          </a:xfrm>
          <a:custGeom>
            <a:avLst/>
            <a:gdLst/>
            <a:ahLst/>
            <a:cxnLst/>
            <a:rect l="l" t="t" r="r" b="b"/>
            <a:pathLst>
              <a:path w="229870" h="347980">
                <a:moveTo>
                  <a:pt x="71716" y="0"/>
                </a:moveTo>
                <a:lnTo>
                  <a:pt x="109895" y="1571"/>
                </a:lnTo>
                <a:lnTo>
                  <a:pt x="169750" y="14144"/>
                </a:lnTo>
                <a:lnTo>
                  <a:pt x="207993" y="39481"/>
                </a:lnTo>
                <a:lnTo>
                  <a:pt x="226920" y="78724"/>
                </a:lnTo>
                <a:lnTo>
                  <a:pt x="229285" y="103631"/>
                </a:lnTo>
                <a:lnTo>
                  <a:pt x="223681" y="146425"/>
                </a:lnTo>
                <a:lnTo>
                  <a:pt x="206869" y="179710"/>
                </a:lnTo>
                <a:lnTo>
                  <a:pt x="178846" y="203484"/>
                </a:lnTo>
                <a:lnTo>
                  <a:pt x="139612" y="217749"/>
                </a:lnTo>
                <a:lnTo>
                  <a:pt x="89166" y="222503"/>
                </a:lnTo>
                <a:lnTo>
                  <a:pt x="83534" y="222406"/>
                </a:lnTo>
                <a:lnTo>
                  <a:pt x="77019" y="222107"/>
                </a:lnTo>
                <a:lnTo>
                  <a:pt x="69617" y="221593"/>
                </a:lnTo>
                <a:lnTo>
                  <a:pt x="61328" y="220852"/>
                </a:lnTo>
                <a:lnTo>
                  <a:pt x="61328" y="347979"/>
                </a:lnTo>
                <a:lnTo>
                  <a:pt x="0" y="347979"/>
                </a:lnTo>
                <a:lnTo>
                  <a:pt x="0" y="2666"/>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4227957"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8"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3034664"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1096086" y="1002664"/>
            <a:ext cx="266065" cy="349250"/>
          </a:xfrm>
          <a:custGeom>
            <a:avLst/>
            <a:gdLst/>
            <a:ahLst/>
            <a:cxnLst/>
            <a:rect l="l" t="t" r="r" b="b"/>
            <a:pathLst>
              <a:path w="266065" h="349250">
                <a:moveTo>
                  <a:pt x="95770" y="0"/>
                </a:moveTo>
                <a:lnTo>
                  <a:pt x="153373" y="6359"/>
                </a:lnTo>
                <a:lnTo>
                  <a:pt x="194498" y="25447"/>
                </a:lnTo>
                <a:lnTo>
                  <a:pt x="219162" y="57275"/>
                </a:lnTo>
                <a:lnTo>
                  <a:pt x="227380" y="101854"/>
                </a:lnTo>
                <a:lnTo>
                  <a:pt x="226239" y="116855"/>
                </a:lnTo>
                <a:lnTo>
                  <a:pt x="209219" y="157861"/>
                </a:lnTo>
                <a:lnTo>
                  <a:pt x="176705" y="187328"/>
                </a:lnTo>
                <a:lnTo>
                  <a:pt x="163474" y="193421"/>
                </a:lnTo>
                <a:lnTo>
                  <a:pt x="265607" y="349123"/>
                </a:lnTo>
                <a:lnTo>
                  <a:pt x="194868"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5191378"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2294254"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3313810"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1509394"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30" name="object 30"/>
          <p:cNvSpPr txBox="1"/>
          <p:nvPr/>
        </p:nvSpPr>
        <p:spPr>
          <a:xfrm>
            <a:off x="535940" y="1556608"/>
            <a:ext cx="6898005" cy="4763770"/>
          </a:xfrm>
          <a:prstGeom prst="rect">
            <a:avLst/>
          </a:prstGeom>
        </p:spPr>
        <p:txBody>
          <a:bodyPr vert="horz" wrap="square" lIns="0" tIns="52705" rIns="0" bIns="0" rtlCol="0">
            <a:spAutoFit/>
          </a:bodyPr>
          <a:lstStyle/>
          <a:p>
            <a:pPr marL="287020" indent="-274320">
              <a:lnSpc>
                <a:spcPct val="100000"/>
              </a:lnSpc>
              <a:spcBef>
                <a:spcPts val="415"/>
              </a:spcBef>
              <a:buClr>
                <a:srgbClr val="B03E9A"/>
              </a:buClr>
              <a:buSzPct val="72916"/>
              <a:buFont typeface="Wingdings 2"/>
              <a:buChar char=""/>
              <a:tabLst>
                <a:tab pos="287020" algn="l"/>
              </a:tabLst>
            </a:pPr>
            <a:r>
              <a:rPr sz="2400" b="1" spc="-5" dirty="0">
                <a:latin typeface="Trebuchet MS"/>
                <a:cs typeface="Trebuchet MS"/>
              </a:rPr>
              <a:t>Ionisation</a:t>
            </a:r>
            <a:r>
              <a:rPr sz="2400" b="1" spc="-20" dirty="0">
                <a:latin typeface="Trebuchet MS"/>
                <a:cs typeface="Trebuchet MS"/>
              </a:rPr>
              <a:t> </a:t>
            </a:r>
            <a:r>
              <a:rPr sz="2400" b="1" dirty="0">
                <a:latin typeface="Trebuchet MS"/>
                <a:cs typeface="Trebuchet MS"/>
              </a:rPr>
              <a:t>Enthalpy</a:t>
            </a:r>
            <a:endParaRPr sz="2400">
              <a:latin typeface="Trebuchet MS"/>
              <a:cs typeface="Trebuchet MS"/>
            </a:endParaRPr>
          </a:p>
          <a:p>
            <a:pPr marL="12700" marR="5080">
              <a:lnSpc>
                <a:spcPts val="2590"/>
              </a:lnSpc>
              <a:spcBef>
                <a:spcPts val="645"/>
              </a:spcBef>
            </a:pPr>
            <a:r>
              <a:rPr sz="2400" spc="-5" dirty="0">
                <a:latin typeface="Trebuchet MS"/>
                <a:cs typeface="Trebuchet MS"/>
              </a:rPr>
              <a:t>Due to stable electronic configuration these </a:t>
            </a:r>
            <a:r>
              <a:rPr sz="2400" dirty="0">
                <a:latin typeface="Trebuchet MS"/>
                <a:cs typeface="Trebuchet MS"/>
              </a:rPr>
              <a:t>gases  </a:t>
            </a:r>
            <a:r>
              <a:rPr sz="2400" spc="-10" dirty="0">
                <a:latin typeface="Trebuchet MS"/>
                <a:cs typeface="Trebuchet MS"/>
              </a:rPr>
              <a:t>exhibit </a:t>
            </a:r>
            <a:r>
              <a:rPr sz="2400" dirty="0">
                <a:latin typeface="Trebuchet MS"/>
                <a:cs typeface="Trebuchet MS"/>
              </a:rPr>
              <a:t>very </a:t>
            </a:r>
            <a:r>
              <a:rPr sz="2400" spc="-5" dirty="0">
                <a:latin typeface="Trebuchet MS"/>
                <a:cs typeface="Trebuchet MS"/>
              </a:rPr>
              <a:t>high ionisation </a:t>
            </a:r>
            <a:r>
              <a:rPr sz="2400" spc="-40" dirty="0">
                <a:latin typeface="Trebuchet MS"/>
                <a:cs typeface="Trebuchet MS"/>
              </a:rPr>
              <a:t>enthalpy. </a:t>
            </a:r>
            <a:r>
              <a:rPr sz="2400" spc="-50" dirty="0">
                <a:latin typeface="Trebuchet MS"/>
                <a:cs typeface="Trebuchet MS"/>
              </a:rPr>
              <a:t>However, </a:t>
            </a:r>
            <a:r>
              <a:rPr sz="2400" spc="-5" dirty="0">
                <a:latin typeface="Trebuchet MS"/>
                <a:cs typeface="Trebuchet MS"/>
              </a:rPr>
              <a:t>it  decreases down the group with increase in </a:t>
            </a:r>
            <a:r>
              <a:rPr sz="2400" spc="-10" dirty="0">
                <a:latin typeface="Trebuchet MS"/>
                <a:cs typeface="Trebuchet MS"/>
              </a:rPr>
              <a:t>atomic  </a:t>
            </a:r>
            <a:r>
              <a:rPr sz="2400" spc="-5" dirty="0">
                <a:latin typeface="Trebuchet MS"/>
                <a:cs typeface="Trebuchet MS"/>
              </a:rPr>
              <a:t>size.</a:t>
            </a:r>
            <a:endParaRPr sz="2400">
              <a:latin typeface="Trebuchet MS"/>
              <a:cs typeface="Trebuchet MS"/>
            </a:endParaRPr>
          </a:p>
          <a:p>
            <a:pPr marL="361315" indent="-349250">
              <a:lnSpc>
                <a:spcPct val="100000"/>
              </a:lnSpc>
              <a:spcBef>
                <a:spcPts val="280"/>
              </a:spcBef>
              <a:buClr>
                <a:srgbClr val="B03E9A"/>
              </a:buClr>
              <a:buSzPct val="72916"/>
              <a:buFont typeface="Wingdings 2"/>
              <a:buChar char=""/>
              <a:tabLst>
                <a:tab pos="361315" algn="l"/>
                <a:tab pos="361950" algn="l"/>
              </a:tabLst>
            </a:pPr>
            <a:r>
              <a:rPr sz="2400" b="1" spc="-5" dirty="0">
                <a:latin typeface="Trebuchet MS"/>
                <a:cs typeface="Trebuchet MS"/>
              </a:rPr>
              <a:t>Atomic</a:t>
            </a:r>
            <a:r>
              <a:rPr sz="2400" b="1" dirty="0">
                <a:latin typeface="Trebuchet MS"/>
                <a:cs typeface="Trebuchet MS"/>
              </a:rPr>
              <a:t> Radii</a:t>
            </a:r>
            <a:endParaRPr sz="2400">
              <a:latin typeface="Trebuchet MS"/>
              <a:cs typeface="Trebuchet MS"/>
            </a:endParaRPr>
          </a:p>
          <a:p>
            <a:pPr marL="12700" marR="1052830">
              <a:lnSpc>
                <a:spcPts val="2590"/>
              </a:lnSpc>
              <a:spcBef>
                <a:spcPts val="640"/>
              </a:spcBef>
            </a:pPr>
            <a:r>
              <a:rPr sz="2400" spc="-5" dirty="0">
                <a:latin typeface="Trebuchet MS"/>
                <a:cs typeface="Trebuchet MS"/>
              </a:rPr>
              <a:t>Atomic </a:t>
            </a:r>
            <a:r>
              <a:rPr sz="2400" dirty="0">
                <a:latin typeface="Trebuchet MS"/>
                <a:cs typeface="Trebuchet MS"/>
              </a:rPr>
              <a:t>radii </a:t>
            </a:r>
            <a:r>
              <a:rPr sz="2400" spc="-5" dirty="0">
                <a:latin typeface="Trebuchet MS"/>
                <a:cs typeface="Trebuchet MS"/>
              </a:rPr>
              <a:t>increase down the </a:t>
            </a:r>
            <a:r>
              <a:rPr sz="2400" dirty="0">
                <a:latin typeface="Trebuchet MS"/>
                <a:cs typeface="Trebuchet MS"/>
              </a:rPr>
              <a:t>group </a:t>
            </a:r>
            <a:r>
              <a:rPr sz="2400" spc="-5" dirty="0">
                <a:latin typeface="Trebuchet MS"/>
                <a:cs typeface="Trebuchet MS"/>
              </a:rPr>
              <a:t>with  increase in atomic</a:t>
            </a:r>
            <a:r>
              <a:rPr sz="2400" spc="20" dirty="0">
                <a:latin typeface="Trebuchet MS"/>
                <a:cs typeface="Trebuchet MS"/>
              </a:rPr>
              <a:t> </a:t>
            </a:r>
            <a:r>
              <a:rPr sz="2400" spc="-55" dirty="0">
                <a:latin typeface="Trebuchet MS"/>
                <a:cs typeface="Trebuchet MS"/>
              </a:rPr>
              <a:t>number.</a:t>
            </a:r>
            <a:endParaRPr sz="2400">
              <a:latin typeface="Trebuchet MS"/>
              <a:cs typeface="Trebuchet MS"/>
            </a:endParaRPr>
          </a:p>
          <a:p>
            <a:pPr marL="378460" indent="-365760">
              <a:lnSpc>
                <a:spcPct val="100000"/>
              </a:lnSpc>
              <a:spcBef>
                <a:spcPts val="275"/>
              </a:spcBef>
              <a:buClr>
                <a:srgbClr val="B03E9A"/>
              </a:buClr>
              <a:buSzPct val="72916"/>
              <a:buFont typeface="Wingdings 2"/>
              <a:buChar char=""/>
              <a:tabLst>
                <a:tab pos="377825" algn="l"/>
                <a:tab pos="378460" algn="l"/>
              </a:tabLst>
            </a:pPr>
            <a:r>
              <a:rPr sz="2400" b="1" spc="-5" dirty="0">
                <a:latin typeface="Trebuchet MS"/>
                <a:cs typeface="Trebuchet MS"/>
              </a:rPr>
              <a:t>Electron Gain</a:t>
            </a:r>
            <a:r>
              <a:rPr sz="2400" b="1" spc="-15" dirty="0">
                <a:latin typeface="Trebuchet MS"/>
                <a:cs typeface="Trebuchet MS"/>
              </a:rPr>
              <a:t> </a:t>
            </a:r>
            <a:r>
              <a:rPr sz="2400" b="1" dirty="0">
                <a:latin typeface="Trebuchet MS"/>
                <a:cs typeface="Trebuchet MS"/>
              </a:rPr>
              <a:t>Enthalpy</a:t>
            </a:r>
            <a:endParaRPr sz="2400">
              <a:latin typeface="Trebuchet MS"/>
              <a:cs typeface="Trebuchet MS"/>
            </a:endParaRPr>
          </a:p>
          <a:p>
            <a:pPr marL="12700" marR="236220">
              <a:lnSpc>
                <a:spcPts val="2590"/>
              </a:lnSpc>
              <a:spcBef>
                <a:spcPts val="645"/>
              </a:spcBef>
            </a:pPr>
            <a:r>
              <a:rPr sz="2400" dirty="0">
                <a:latin typeface="Trebuchet MS"/>
                <a:cs typeface="Trebuchet MS"/>
              </a:rPr>
              <a:t>Since </a:t>
            </a:r>
            <a:r>
              <a:rPr sz="2400" spc="-5" dirty="0">
                <a:latin typeface="Trebuchet MS"/>
                <a:cs typeface="Trebuchet MS"/>
              </a:rPr>
              <a:t>noble </a:t>
            </a:r>
            <a:r>
              <a:rPr sz="2400" dirty="0">
                <a:latin typeface="Trebuchet MS"/>
                <a:cs typeface="Trebuchet MS"/>
              </a:rPr>
              <a:t>gases </a:t>
            </a:r>
            <a:r>
              <a:rPr sz="2400" spc="-5" dirty="0">
                <a:latin typeface="Trebuchet MS"/>
                <a:cs typeface="Trebuchet MS"/>
              </a:rPr>
              <a:t>have stable </a:t>
            </a:r>
            <a:r>
              <a:rPr sz="2400" spc="-10" dirty="0">
                <a:latin typeface="Trebuchet MS"/>
                <a:cs typeface="Trebuchet MS"/>
              </a:rPr>
              <a:t>electronic  </a:t>
            </a:r>
            <a:r>
              <a:rPr sz="2400" spc="-5" dirty="0">
                <a:latin typeface="Trebuchet MS"/>
                <a:cs typeface="Trebuchet MS"/>
              </a:rPr>
              <a:t>configurations, they have no </a:t>
            </a:r>
            <a:r>
              <a:rPr sz="2400" spc="-10" dirty="0">
                <a:latin typeface="Trebuchet MS"/>
                <a:cs typeface="Trebuchet MS"/>
              </a:rPr>
              <a:t>tendency </a:t>
            </a:r>
            <a:r>
              <a:rPr sz="2400" spc="-5" dirty="0">
                <a:latin typeface="Trebuchet MS"/>
                <a:cs typeface="Trebuchet MS"/>
              </a:rPr>
              <a:t>to accept  the electron and therefore, have </a:t>
            </a:r>
            <a:r>
              <a:rPr sz="2400" dirty="0">
                <a:latin typeface="Trebuchet MS"/>
                <a:cs typeface="Trebuchet MS"/>
              </a:rPr>
              <a:t>large </a:t>
            </a:r>
            <a:r>
              <a:rPr sz="2400" spc="-5" dirty="0">
                <a:latin typeface="Trebuchet MS"/>
                <a:cs typeface="Trebuchet MS"/>
              </a:rPr>
              <a:t>positive  </a:t>
            </a:r>
            <a:r>
              <a:rPr sz="2400" dirty="0">
                <a:latin typeface="Trebuchet MS"/>
                <a:cs typeface="Trebuchet MS"/>
              </a:rPr>
              <a:t>values of </a:t>
            </a:r>
            <a:r>
              <a:rPr sz="2400" spc="-5" dirty="0">
                <a:latin typeface="Trebuchet MS"/>
                <a:cs typeface="Trebuchet MS"/>
              </a:rPr>
              <a:t>electron </a:t>
            </a:r>
            <a:r>
              <a:rPr sz="2400" dirty="0">
                <a:latin typeface="Trebuchet MS"/>
                <a:cs typeface="Trebuchet MS"/>
              </a:rPr>
              <a:t>gain</a:t>
            </a:r>
            <a:r>
              <a:rPr sz="2400" spc="15" dirty="0">
                <a:latin typeface="Trebuchet MS"/>
                <a:cs typeface="Trebuchet MS"/>
              </a:rPr>
              <a:t> </a:t>
            </a:r>
            <a:r>
              <a:rPr sz="2400" spc="-40" dirty="0">
                <a:latin typeface="Trebuchet MS"/>
                <a:cs typeface="Trebuchet MS"/>
              </a:rPr>
              <a:t>enthalpy.</a:t>
            </a:r>
            <a:endParaRPr sz="2400">
              <a:latin typeface="Trebuchet MS"/>
              <a:cs typeface="Trebuchet MS"/>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4504" y="531876"/>
            <a:ext cx="4411764"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19173" y="627380"/>
            <a:ext cx="74295" cy="114300"/>
          </a:xfrm>
          <a:custGeom>
            <a:avLst/>
            <a:gdLst/>
            <a:ahLst/>
            <a:cxnLst/>
            <a:rect l="l" t="t" r="r" b="b"/>
            <a:pathLst>
              <a:path w="74294" h="114300">
                <a:moveTo>
                  <a:pt x="37083" y="0"/>
                </a:moveTo>
                <a:lnTo>
                  <a:pt x="0" y="114046"/>
                </a:lnTo>
                <a:lnTo>
                  <a:pt x="74168" y="114046"/>
                </a:lnTo>
                <a:lnTo>
                  <a:pt x="37083" y="0"/>
                </a:lnTo>
                <a:close/>
              </a:path>
            </a:pathLst>
          </a:custGeom>
          <a:ln w="3175">
            <a:solidFill>
              <a:srgbClr val="58134A"/>
            </a:solidFill>
          </a:ln>
        </p:spPr>
        <p:txBody>
          <a:bodyPr wrap="square" lIns="0" tIns="0" rIns="0" bIns="0" rtlCol="0"/>
          <a:lstStyle/>
          <a:p>
            <a:endParaRPr/>
          </a:p>
        </p:txBody>
      </p:sp>
      <p:sp>
        <p:nvSpPr>
          <p:cNvPr id="4" name="object 4"/>
          <p:cNvSpPr/>
          <p:nvPr/>
        </p:nvSpPr>
        <p:spPr>
          <a:xfrm>
            <a:off x="3453510" y="582930"/>
            <a:ext cx="95630" cy="10312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8378" y="582930"/>
            <a:ext cx="95694" cy="10312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633598" y="582930"/>
            <a:ext cx="95631" cy="10312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953890" y="582802"/>
            <a:ext cx="91186" cy="8991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888614" y="582802"/>
            <a:ext cx="91185" cy="89915"/>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137535" y="579627"/>
            <a:ext cx="157606" cy="223647"/>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528946"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4409566"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117466" y="537337"/>
            <a:ext cx="255904" cy="308610"/>
          </a:xfrm>
          <a:custGeom>
            <a:avLst/>
            <a:gdLst/>
            <a:ahLst/>
            <a:cxnLst/>
            <a:rect l="l" t="t" r="r" b="b"/>
            <a:pathLst>
              <a:path w="255904" h="308609">
                <a:moveTo>
                  <a:pt x="0" y="0"/>
                </a:moveTo>
                <a:lnTo>
                  <a:pt x="255524" y="0"/>
                </a:lnTo>
                <a:lnTo>
                  <a:pt x="255524" y="48640"/>
                </a:lnTo>
                <a:lnTo>
                  <a:pt x="152908" y="48640"/>
                </a:lnTo>
                <a:lnTo>
                  <a:pt x="152908" y="308483"/>
                </a:lnTo>
                <a:lnTo>
                  <a:pt x="98171" y="308483"/>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3652646"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224658" y="537337"/>
            <a:ext cx="194310" cy="308610"/>
          </a:xfrm>
          <a:custGeom>
            <a:avLst/>
            <a:gdLst/>
            <a:ahLst/>
            <a:cxnLst/>
            <a:rect l="l" t="t" r="r" b="b"/>
            <a:pathLst>
              <a:path w="194310" h="308609">
                <a:moveTo>
                  <a:pt x="0" y="0"/>
                </a:moveTo>
                <a:lnTo>
                  <a:pt x="54737" y="0"/>
                </a:lnTo>
                <a:lnTo>
                  <a:pt x="54737" y="259841"/>
                </a:lnTo>
                <a:lnTo>
                  <a:pt x="194183" y="259841"/>
                </a:lnTo>
                <a:lnTo>
                  <a:pt x="194183" y="308483"/>
                </a:lnTo>
                <a:lnTo>
                  <a:pt x="0" y="308483"/>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568830" y="537337"/>
            <a:ext cx="55244" cy="308610"/>
          </a:xfrm>
          <a:custGeom>
            <a:avLst/>
            <a:gdLst/>
            <a:ahLst/>
            <a:cxnLst/>
            <a:rect l="l" t="t" r="r" b="b"/>
            <a:pathLst>
              <a:path w="55244"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051090" y="537337"/>
            <a:ext cx="262890" cy="308610"/>
          </a:xfrm>
          <a:custGeom>
            <a:avLst/>
            <a:gdLst/>
            <a:ahLst/>
            <a:cxnLst/>
            <a:rect l="l" t="t" r="r" b="b"/>
            <a:pathLst>
              <a:path w="262890" h="308609">
                <a:moveTo>
                  <a:pt x="0" y="0"/>
                </a:moveTo>
                <a:lnTo>
                  <a:pt x="58127" y="0"/>
                </a:lnTo>
                <a:lnTo>
                  <a:pt x="131203" y="131572"/>
                </a:lnTo>
                <a:lnTo>
                  <a:pt x="204482" y="0"/>
                </a:lnTo>
                <a:lnTo>
                  <a:pt x="262343" y="0"/>
                </a:lnTo>
                <a:lnTo>
                  <a:pt x="158788" y="181863"/>
                </a:lnTo>
                <a:lnTo>
                  <a:pt x="158788" y="308483"/>
                </a:lnTo>
                <a:lnTo>
                  <a:pt x="104025" y="308483"/>
                </a:lnTo>
                <a:lnTo>
                  <a:pt x="104025" y="181863"/>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787488" y="537337"/>
            <a:ext cx="231775" cy="308610"/>
          </a:xfrm>
          <a:custGeom>
            <a:avLst/>
            <a:gdLst/>
            <a:ahLst/>
            <a:cxnLst/>
            <a:rect l="l" t="t" r="r" b="b"/>
            <a:pathLst>
              <a:path w="231775" h="308609">
                <a:moveTo>
                  <a:pt x="0" y="0"/>
                </a:moveTo>
                <a:lnTo>
                  <a:pt x="54762" y="0"/>
                </a:lnTo>
                <a:lnTo>
                  <a:pt x="54762" y="120903"/>
                </a:lnTo>
                <a:lnTo>
                  <a:pt x="177533" y="120903"/>
                </a:lnTo>
                <a:lnTo>
                  <a:pt x="177533" y="0"/>
                </a:lnTo>
                <a:lnTo>
                  <a:pt x="231660" y="0"/>
                </a:lnTo>
                <a:lnTo>
                  <a:pt x="231660" y="308483"/>
                </a:lnTo>
                <a:lnTo>
                  <a:pt x="177533" y="308483"/>
                </a:lnTo>
                <a:lnTo>
                  <a:pt x="177533" y="169545"/>
                </a:lnTo>
                <a:lnTo>
                  <a:pt x="54762" y="169545"/>
                </a:lnTo>
                <a:lnTo>
                  <a:pt x="54762" y="308483"/>
                </a:lnTo>
                <a:lnTo>
                  <a:pt x="0" y="308483"/>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399663" y="535177"/>
            <a:ext cx="205104" cy="311150"/>
          </a:xfrm>
          <a:custGeom>
            <a:avLst/>
            <a:gdLst/>
            <a:ahLst/>
            <a:cxnLst/>
            <a:rect l="l" t="t" r="r" b="b"/>
            <a:pathLst>
              <a:path w="205104" h="311150">
                <a:moveTo>
                  <a:pt x="64008" y="0"/>
                </a:moveTo>
                <a:lnTo>
                  <a:pt x="127222" y="5619"/>
                </a:lnTo>
                <a:lnTo>
                  <a:pt x="170814" y="22479"/>
                </a:lnTo>
                <a:lnTo>
                  <a:pt x="196183" y="51133"/>
                </a:lnTo>
                <a:lnTo>
                  <a:pt x="204597" y="92456"/>
                </a:lnTo>
                <a:lnTo>
                  <a:pt x="196786" y="138888"/>
                </a:lnTo>
                <a:lnTo>
                  <a:pt x="173354" y="172069"/>
                </a:lnTo>
                <a:lnTo>
                  <a:pt x="134302" y="191986"/>
                </a:lnTo>
                <a:lnTo>
                  <a:pt x="79628" y="198627"/>
                </a:lnTo>
                <a:lnTo>
                  <a:pt x="73406" y="198627"/>
                </a:lnTo>
                <a:lnTo>
                  <a:pt x="65150" y="198120"/>
                </a:lnTo>
                <a:lnTo>
                  <a:pt x="54737" y="197104"/>
                </a:lnTo>
                <a:lnTo>
                  <a:pt x="54737" y="310642"/>
                </a:lnTo>
                <a:lnTo>
                  <a:pt x="0" y="310642"/>
                </a:lnTo>
                <a:lnTo>
                  <a:pt x="0" y="2286"/>
                </a:lnTo>
                <a:lnTo>
                  <a:pt x="24503" y="1285"/>
                </a:lnTo>
                <a:lnTo>
                  <a:pt x="43338" y="571"/>
                </a:lnTo>
                <a:lnTo>
                  <a:pt x="56507" y="142"/>
                </a:lnTo>
                <a:lnTo>
                  <a:pt x="64008"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579751" y="535177"/>
            <a:ext cx="205104" cy="311150"/>
          </a:xfrm>
          <a:custGeom>
            <a:avLst/>
            <a:gdLst/>
            <a:ahLst/>
            <a:cxnLst/>
            <a:rect l="l" t="t" r="r" b="b"/>
            <a:pathLst>
              <a:path w="205105" h="311150">
                <a:moveTo>
                  <a:pt x="64007" y="0"/>
                </a:moveTo>
                <a:lnTo>
                  <a:pt x="127222" y="5619"/>
                </a:lnTo>
                <a:lnTo>
                  <a:pt x="170815" y="22479"/>
                </a:lnTo>
                <a:lnTo>
                  <a:pt x="196246" y="51133"/>
                </a:lnTo>
                <a:lnTo>
                  <a:pt x="204724" y="92456"/>
                </a:lnTo>
                <a:lnTo>
                  <a:pt x="196893" y="138888"/>
                </a:lnTo>
                <a:lnTo>
                  <a:pt x="173418" y="172069"/>
                </a:lnTo>
                <a:lnTo>
                  <a:pt x="134322" y="191986"/>
                </a:lnTo>
                <a:lnTo>
                  <a:pt x="79629" y="198627"/>
                </a:lnTo>
                <a:lnTo>
                  <a:pt x="73406" y="198627"/>
                </a:lnTo>
                <a:lnTo>
                  <a:pt x="65150" y="198120"/>
                </a:lnTo>
                <a:lnTo>
                  <a:pt x="54737" y="197104"/>
                </a:lnTo>
                <a:lnTo>
                  <a:pt x="54737" y="310642"/>
                </a:lnTo>
                <a:lnTo>
                  <a:pt x="0" y="310642"/>
                </a:lnTo>
                <a:lnTo>
                  <a:pt x="0" y="2286"/>
                </a:lnTo>
                <a:lnTo>
                  <a:pt x="24503" y="1285"/>
                </a:lnTo>
                <a:lnTo>
                  <a:pt x="43338" y="571"/>
                </a:lnTo>
                <a:lnTo>
                  <a:pt x="56507" y="142"/>
                </a:lnTo>
                <a:lnTo>
                  <a:pt x="64007"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534504" y="535177"/>
            <a:ext cx="205104" cy="311150"/>
          </a:xfrm>
          <a:custGeom>
            <a:avLst/>
            <a:gdLst/>
            <a:ahLst/>
            <a:cxnLst/>
            <a:rect l="l" t="t" r="r" b="b"/>
            <a:pathLst>
              <a:path w="205104" h="311150">
                <a:moveTo>
                  <a:pt x="64020" y="0"/>
                </a:moveTo>
                <a:lnTo>
                  <a:pt x="127277" y="5619"/>
                </a:lnTo>
                <a:lnTo>
                  <a:pt x="170903" y="22479"/>
                </a:lnTo>
                <a:lnTo>
                  <a:pt x="196249" y="51133"/>
                </a:lnTo>
                <a:lnTo>
                  <a:pt x="204698" y="92456"/>
                </a:lnTo>
                <a:lnTo>
                  <a:pt x="196880" y="138888"/>
                </a:lnTo>
                <a:lnTo>
                  <a:pt x="173426" y="172069"/>
                </a:lnTo>
                <a:lnTo>
                  <a:pt x="134334" y="191986"/>
                </a:lnTo>
                <a:lnTo>
                  <a:pt x="79603" y="198627"/>
                </a:lnTo>
                <a:lnTo>
                  <a:pt x="73431" y="198627"/>
                </a:lnTo>
                <a:lnTo>
                  <a:pt x="65150" y="198120"/>
                </a:lnTo>
                <a:lnTo>
                  <a:pt x="54762" y="197104"/>
                </a:lnTo>
                <a:lnTo>
                  <a:pt x="54762" y="310642"/>
                </a:lnTo>
                <a:lnTo>
                  <a:pt x="0" y="310642"/>
                </a:lnTo>
                <a:lnTo>
                  <a:pt x="0" y="2286"/>
                </a:lnTo>
                <a:lnTo>
                  <a:pt x="24538" y="1285"/>
                </a:lnTo>
                <a:lnTo>
                  <a:pt x="43387" y="571"/>
                </a:lnTo>
                <a:lnTo>
                  <a:pt x="56548" y="142"/>
                </a:lnTo>
                <a:lnTo>
                  <a:pt x="6402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3898010" y="534162"/>
            <a:ext cx="237490" cy="311785"/>
          </a:xfrm>
          <a:custGeom>
            <a:avLst/>
            <a:gdLst/>
            <a:ahLst/>
            <a:cxnLst/>
            <a:rect l="l" t="t" r="r" b="b"/>
            <a:pathLst>
              <a:path w="237489" h="311784">
                <a:moveTo>
                  <a:pt x="85471" y="0"/>
                </a:moveTo>
                <a:lnTo>
                  <a:pt x="136884" y="5689"/>
                </a:lnTo>
                <a:lnTo>
                  <a:pt x="173593" y="22748"/>
                </a:lnTo>
                <a:lnTo>
                  <a:pt x="195609" y="51167"/>
                </a:lnTo>
                <a:lnTo>
                  <a:pt x="202946" y="90932"/>
                </a:lnTo>
                <a:lnTo>
                  <a:pt x="201943" y="104338"/>
                </a:lnTo>
                <a:lnTo>
                  <a:pt x="186816" y="140842"/>
                </a:lnTo>
                <a:lnTo>
                  <a:pt x="157688" y="167221"/>
                </a:lnTo>
                <a:lnTo>
                  <a:pt x="145923" y="172720"/>
                </a:lnTo>
                <a:lnTo>
                  <a:pt x="237109" y="311658"/>
                </a:lnTo>
                <a:lnTo>
                  <a:pt x="173862" y="311658"/>
                </a:lnTo>
                <a:lnTo>
                  <a:pt x="91566"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60" y="1524"/>
                </a:lnTo>
                <a:lnTo>
                  <a:pt x="50252" y="857"/>
                </a:lnTo>
                <a:lnTo>
                  <a:pt x="63468" y="380"/>
                </a:lnTo>
                <a:lnTo>
                  <a:pt x="75207" y="95"/>
                </a:lnTo>
                <a:lnTo>
                  <a:pt x="85471"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2832735" y="534162"/>
            <a:ext cx="237490" cy="311785"/>
          </a:xfrm>
          <a:custGeom>
            <a:avLst/>
            <a:gdLst/>
            <a:ahLst/>
            <a:cxnLst/>
            <a:rect l="l" t="t" r="r" b="b"/>
            <a:pathLst>
              <a:path w="237489" h="311784">
                <a:moveTo>
                  <a:pt x="85470" y="0"/>
                </a:moveTo>
                <a:lnTo>
                  <a:pt x="136884" y="5689"/>
                </a:lnTo>
                <a:lnTo>
                  <a:pt x="173593" y="22748"/>
                </a:lnTo>
                <a:lnTo>
                  <a:pt x="195609" y="51167"/>
                </a:lnTo>
                <a:lnTo>
                  <a:pt x="202945" y="90932"/>
                </a:lnTo>
                <a:lnTo>
                  <a:pt x="201943" y="104338"/>
                </a:lnTo>
                <a:lnTo>
                  <a:pt x="186816" y="140842"/>
                </a:lnTo>
                <a:lnTo>
                  <a:pt x="157688" y="167221"/>
                </a:lnTo>
                <a:lnTo>
                  <a:pt x="145922" y="172720"/>
                </a:lnTo>
                <a:lnTo>
                  <a:pt x="237108" y="311658"/>
                </a:lnTo>
                <a:lnTo>
                  <a:pt x="173862" y="311658"/>
                </a:lnTo>
                <a:lnTo>
                  <a:pt x="91566"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59"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1921255" y="533145"/>
            <a:ext cx="271145" cy="313055"/>
          </a:xfrm>
          <a:custGeom>
            <a:avLst/>
            <a:gdLst/>
            <a:ahLst/>
            <a:cxnLst/>
            <a:rect l="l" t="t" r="r" b="b"/>
            <a:pathLst>
              <a:path w="271144" h="313055">
                <a:moveTo>
                  <a:pt x="123062" y="0"/>
                </a:moveTo>
                <a:lnTo>
                  <a:pt x="147066" y="0"/>
                </a:lnTo>
                <a:lnTo>
                  <a:pt x="271018" y="312674"/>
                </a:lnTo>
                <a:lnTo>
                  <a:pt x="210566"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4759578" y="532002"/>
            <a:ext cx="186690" cy="319405"/>
          </a:xfrm>
          <a:custGeom>
            <a:avLst/>
            <a:gdLst/>
            <a:ahLst/>
            <a:cxnLst/>
            <a:rect l="l" t="t" r="r" b="b"/>
            <a:pathLst>
              <a:path w="186689" h="319405">
                <a:moveTo>
                  <a:pt x="94107" y="0"/>
                </a:moveTo>
                <a:lnTo>
                  <a:pt x="119086" y="1260"/>
                </a:lnTo>
                <a:lnTo>
                  <a:pt x="140493" y="5032"/>
                </a:lnTo>
                <a:lnTo>
                  <a:pt x="158329" y="11304"/>
                </a:lnTo>
                <a:lnTo>
                  <a:pt x="172593" y="20066"/>
                </a:lnTo>
                <a:lnTo>
                  <a:pt x="155956" y="67183"/>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6" y="137795"/>
                </a:lnTo>
                <a:lnTo>
                  <a:pt x="128478" y="145194"/>
                </a:lnTo>
                <a:lnTo>
                  <a:pt x="140731" y="152320"/>
                </a:lnTo>
                <a:lnTo>
                  <a:pt x="170830" y="179419"/>
                </a:lnTo>
                <a:lnTo>
                  <a:pt x="186257" y="222954"/>
                </a:lnTo>
                <a:lnTo>
                  <a:pt x="186690" y="233172"/>
                </a:lnTo>
                <a:lnTo>
                  <a:pt x="184854" y="251102"/>
                </a:lnTo>
                <a:lnTo>
                  <a:pt x="157225" y="294894"/>
                </a:lnTo>
                <a:lnTo>
                  <a:pt x="122539" y="313007"/>
                </a:lnTo>
                <a:lnTo>
                  <a:pt x="77850" y="319024"/>
                </a:lnTo>
                <a:lnTo>
                  <a:pt x="56828" y="317640"/>
                </a:lnTo>
                <a:lnTo>
                  <a:pt x="36830" y="313483"/>
                </a:lnTo>
                <a:lnTo>
                  <a:pt x="17879" y="306540"/>
                </a:lnTo>
                <a:lnTo>
                  <a:pt x="0" y="296799"/>
                </a:lnTo>
                <a:lnTo>
                  <a:pt x="20193" y="247650"/>
                </a:lnTo>
                <a:lnTo>
                  <a:pt x="36333" y="257631"/>
                </a:lnTo>
                <a:lnTo>
                  <a:pt x="52355" y="264731"/>
                </a:lnTo>
                <a:lnTo>
                  <a:pt x="68234" y="268974"/>
                </a:lnTo>
                <a:lnTo>
                  <a:pt x="83947" y="270383"/>
                </a:lnTo>
                <a:lnTo>
                  <a:pt x="105042" y="268285"/>
                </a:lnTo>
                <a:lnTo>
                  <a:pt x="120126" y="261985"/>
                </a:lnTo>
                <a:lnTo>
                  <a:pt x="129184" y="251469"/>
                </a:lnTo>
                <a:lnTo>
                  <a:pt x="132207" y="236727"/>
                </a:lnTo>
                <a:lnTo>
                  <a:pt x="131492" y="228917"/>
                </a:lnTo>
                <a:lnTo>
                  <a:pt x="103457" y="191468"/>
                </a:lnTo>
                <a:lnTo>
                  <a:pt x="57701" y="166022"/>
                </a:lnTo>
                <a:lnTo>
                  <a:pt x="44291" y="158321"/>
                </a:lnTo>
                <a:lnTo>
                  <a:pt x="15271" y="132683"/>
                </a:lnTo>
                <a:lnTo>
                  <a:pt x="1041" y="92390"/>
                </a:lnTo>
                <a:lnTo>
                  <a:pt x="635" y="83058"/>
                </a:lnTo>
                <a:lnTo>
                  <a:pt x="2258" y="65912"/>
                </a:lnTo>
                <a:lnTo>
                  <a:pt x="26797" y="23622"/>
                </a:lnTo>
                <a:lnTo>
                  <a:pt x="74481" y="1476"/>
                </a:lnTo>
                <a:lnTo>
                  <a:pt x="94107"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1673479" y="532002"/>
            <a:ext cx="234315" cy="319405"/>
          </a:xfrm>
          <a:custGeom>
            <a:avLst/>
            <a:gdLst/>
            <a:ahLst/>
            <a:cxnLst/>
            <a:rect l="l" t="t" r="r" b="b"/>
            <a:pathLst>
              <a:path w="234314" h="319405">
                <a:moveTo>
                  <a:pt x="141223" y="0"/>
                </a:moveTo>
                <a:lnTo>
                  <a:pt x="166465" y="1357"/>
                </a:lnTo>
                <a:lnTo>
                  <a:pt x="189039" y="5429"/>
                </a:lnTo>
                <a:lnTo>
                  <a:pt x="208946" y="12215"/>
                </a:lnTo>
                <a:lnTo>
                  <a:pt x="226187" y="21717"/>
                </a:lnTo>
                <a:lnTo>
                  <a:pt x="203581" y="67056"/>
                </a:lnTo>
                <a:lnTo>
                  <a:pt x="193034" y="58981"/>
                </a:lnTo>
                <a:lnTo>
                  <a:pt x="179689" y="53228"/>
                </a:lnTo>
                <a:lnTo>
                  <a:pt x="163558" y="49785"/>
                </a:lnTo>
                <a:lnTo>
                  <a:pt x="144652" y="48641"/>
                </a:lnTo>
                <a:lnTo>
                  <a:pt x="126269" y="50665"/>
                </a:lnTo>
                <a:lnTo>
                  <a:pt x="81406" y="81025"/>
                </a:lnTo>
                <a:lnTo>
                  <a:pt x="62944" y="117633"/>
                </a:lnTo>
                <a:lnTo>
                  <a:pt x="56768" y="162813"/>
                </a:lnTo>
                <a:lnTo>
                  <a:pt x="58197" y="186295"/>
                </a:lnTo>
                <a:lnTo>
                  <a:pt x="69627" y="225589"/>
                </a:lnTo>
                <a:lnTo>
                  <a:pt x="106299" y="263144"/>
                </a:lnTo>
                <a:lnTo>
                  <a:pt x="140588" y="270383"/>
                </a:lnTo>
                <a:lnTo>
                  <a:pt x="161212" y="268450"/>
                </a:lnTo>
                <a:lnTo>
                  <a:pt x="179466" y="262636"/>
                </a:lnTo>
                <a:lnTo>
                  <a:pt x="195363" y="252916"/>
                </a:lnTo>
                <a:lnTo>
                  <a:pt x="208914" y="239268"/>
                </a:lnTo>
                <a:lnTo>
                  <a:pt x="234314" y="283463"/>
                </a:lnTo>
                <a:lnTo>
                  <a:pt x="215620" y="299039"/>
                </a:lnTo>
                <a:lnTo>
                  <a:pt x="193055" y="310149"/>
                </a:lnTo>
                <a:lnTo>
                  <a:pt x="166610" y="316807"/>
                </a:lnTo>
                <a:lnTo>
                  <a:pt x="136270"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3"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1332102" y="532002"/>
            <a:ext cx="186690" cy="319405"/>
          </a:xfrm>
          <a:custGeom>
            <a:avLst/>
            <a:gdLst/>
            <a:ahLst/>
            <a:cxnLst/>
            <a:rect l="l" t="t" r="r" b="b"/>
            <a:pathLst>
              <a:path w="186690" h="319405">
                <a:moveTo>
                  <a:pt x="94106" y="0"/>
                </a:moveTo>
                <a:lnTo>
                  <a:pt x="119086" y="1260"/>
                </a:lnTo>
                <a:lnTo>
                  <a:pt x="140493" y="5032"/>
                </a:lnTo>
                <a:lnTo>
                  <a:pt x="158329" y="11304"/>
                </a:lnTo>
                <a:lnTo>
                  <a:pt x="172593" y="20066"/>
                </a:lnTo>
                <a:lnTo>
                  <a:pt x="155956" y="67183"/>
                </a:lnTo>
                <a:lnTo>
                  <a:pt x="141360" y="58181"/>
                </a:lnTo>
                <a:lnTo>
                  <a:pt x="126349" y="51752"/>
                </a:lnTo>
                <a:lnTo>
                  <a:pt x="110932" y="47894"/>
                </a:lnTo>
                <a:lnTo>
                  <a:pt x="95122" y="46609"/>
                </a:lnTo>
                <a:lnTo>
                  <a:pt x="86217" y="47230"/>
                </a:lnTo>
                <a:lnTo>
                  <a:pt x="56016" y="74930"/>
                </a:lnTo>
                <a:lnTo>
                  <a:pt x="55371" y="82550"/>
                </a:lnTo>
                <a:lnTo>
                  <a:pt x="59039" y="95986"/>
                </a:lnTo>
                <a:lnTo>
                  <a:pt x="70040" y="109648"/>
                </a:lnTo>
                <a:lnTo>
                  <a:pt x="88376" y="123572"/>
                </a:lnTo>
                <a:lnTo>
                  <a:pt x="114046" y="137795"/>
                </a:lnTo>
                <a:lnTo>
                  <a:pt x="128478" y="145194"/>
                </a:lnTo>
                <a:lnTo>
                  <a:pt x="140731" y="152320"/>
                </a:lnTo>
                <a:lnTo>
                  <a:pt x="170830" y="179419"/>
                </a:lnTo>
                <a:lnTo>
                  <a:pt x="186257" y="222954"/>
                </a:lnTo>
                <a:lnTo>
                  <a:pt x="186690" y="233172"/>
                </a:lnTo>
                <a:lnTo>
                  <a:pt x="184854" y="251102"/>
                </a:lnTo>
                <a:lnTo>
                  <a:pt x="157225" y="294894"/>
                </a:lnTo>
                <a:lnTo>
                  <a:pt x="122539" y="313007"/>
                </a:lnTo>
                <a:lnTo>
                  <a:pt x="77850" y="319024"/>
                </a:lnTo>
                <a:lnTo>
                  <a:pt x="56828" y="317640"/>
                </a:lnTo>
                <a:lnTo>
                  <a:pt x="36830" y="313483"/>
                </a:lnTo>
                <a:lnTo>
                  <a:pt x="17879" y="306540"/>
                </a:lnTo>
                <a:lnTo>
                  <a:pt x="0" y="296799"/>
                </a:lnTo>
                <a:lnTo>
                  <a:pt x="20193" y="247650"/>
                </a:lnTo>
                <a:lnTo>
                  <a:pt x="36333" y="257631"/>
                </a:lnTo>
                <a:lnTo>
                  <a:pt x="52355" y="264731"/>
                </a:lnTo>
                <a:lnTo>
                  <a:pt x="68234" y="268974"/>
                </a:lnTo>
                <a:lnTo>
                  <a:pt x="83947"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4" y="83058"/>
                </a:lnTo>
                <a:lnTo>
                  <a:pt x="2258" y="65912"/>
                </a:lnTo>
                <a:lnTo>
                  <a:pt x="26796"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3081654" y="531876"/>
            <a:ext cx="269875" cy="319405"/>
          </a:xfrm>
          <a:custGeom>
            <a:avLst/>
            <a:gdLst/>
            <a:ahLst/>
            <a:cxnLst/>
            <a:rect l="l" t="t" r="r" b="b"/>
            <a:pathLst>
              <a:path w="269875" h="319405">
                <a:moveTo>
                  <a:pt x="132587" y="0"/>
                </a:moveTo>
                <a:lnTo>
                  <a:pt x="191357" y="10302"/>
                </a:lnTo>
                <a:lnTo>
                  <a:pt x="234315" y="41275"/>
                </a:lnTo>
                <a:lnTo>
                  <a:pt x="260715" y="90805"/>
                </a:lnTo>
                <a:lnTo>
                  <a:pt x="269494"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28" name="object 28"/>
          <p:cNvSpPr txBox="1"/>
          <p:nvPr/>
        </p:nvSpPr>
        <p:spPr>
          <a:xfrm>
            <a:off x="535940" y="1556740"/>
            <a:ext cx="7037070" cy="4610735"/>
          </a:xfrm>
          <a:prstGeom prst="rect">
            <a:avLst/>
          </a:prstGeom>
        </p:spPr>
        <p:txBody>
          <a:bodyPr vert="horz" wrap="square" lIns="0" tIns="48895" rIns="0" bIns="0" rtlCol="0">
            <a:spAutoFit/>
          </a:bodyPr>
          <a:lstStyle/>
          <a:p>
            <a:pPr marL="287020" indent="-274320">
              <a:lnSpc>
                <a:spcPct val="100000"/>
              </a:lnSpc>
              <a:spcBef>
                <a:spcPts val="385"/>
              </a:spcBef>
              <a:buClr>
                <a:srgbClr val="B03E9A"/>
              </a:buClr>
              <a:buSzPct val="73076"/>
              <a:buFont typeface="Wingdings 2"/>
              <a:buChar char=""/>
              <a:tabLst>
                <a:tab pos="287020" algn="l"/>
              </a:tabLst>
            </a:pPr>
            <a:r>
              <a:rPr sz="2600" dirty="0">
                <a:latin typeface="Trebuchet MS"/>
                <a:cs typeface="Trebuchet MS"/>
              </a:rPr>
              <a:t>All </a:t>
            </a:r>
            <a:r>
              <a:rPr sz="2600" spc="-5" dirty="0">
                <a:latin typeface="Trebuchet MS"/>
                <a:cs typeface="Trebuchet MS"/>
              </a:rPr>
              <a:t>the noble </a:t>
            </a:r>
            <a:r>
              <a:rPr sz="2600" dirty="0">
                <a:latin typeface="Trebuchet MS"/>
                <a:cs typeface="Trebuchet MS"/>
              </a:rPr>
              <a:t>gases </a:t>
            </a:r>
            <a:r>
              <a:rPr sz="2600" spc="-5" dirty="0">
                <a:latin typeface="Trebuchet MS"/>
                <a:cs typeface="Trebuchet MS"/>
              </a:rPr>
              <a:t>are</a:t>
            </a:r>
            <a:r>
              <a:rPr sz="2600" spc="-65" dirty="0">
                <a:latin typeface="Trebuchet MS"/>
                <a:cs typeface="Trebuchet MS"/>
              </a:rPr>
              <a:t> </a:t>
            </a:r>
            <a:r>
              <a:rPr sz="2600" spc="-5" dirty="0">
                <a:latin typeface="Trebuchet MS"/>
                <a:cs typeface="Trebuchet MS"/>
              </a:rPr>
              <a:t>monoatomic.</a:t>
            </a:r>
            <a:endParaRPr sz="2600">
              <a:latin typeface="Trebuchet MS"/>
              <a:cs typeface="Trebuchet MS"/>
            </a:endParaRPr>
          </a:p>
          <a:p>
            <a:pPr marL="286385" marR="17145" indent="-274320">
              <a:lnSpc>
                <a:spcPts val="2810"/>
              </a:lnSpc>
              <a:spcBef>
                <a:spcPts val="640"/>
              </a:spcBef>
              <a:buClr>
                <a:srgbClr val="B03E9A"/>
              </a:buClr>
              <a:buSzPct val="73076"/>
              <a:buFont typeface="Wingdings 2"/>
              <a:buChar char=""/>
              <a:tabLst>
                <a:tab pos="381000" algn="l"/>
                <a:tab pos="381635" algn="l"/>
              </a:tabLst>
            </a:pPr>
            <a:r>
              <a:rPr dirty="0"/>
              <a:t>	</a:t>
            </a:r>
            <a:r>
              <a:rPr sz="2600" dirty="0">
                <a:latin typeface="Trebuchet MS"/>
                <a:cs typeface="Trebuchet MS"/>
              </a:rPr>
              <a:t>They </a:t>
            </a:r>
            <a:r>
              <a:rPr sz="2600" spc="-5" dirty="0">
                <a:latin typeface="Trebuchet MS"/>
                <a:cs typeface="Trebuchet MS"/>
              </a:rPr>
              <a:t>are colourless, odourless and tasteless.  </a:t>
            </a:r>
            <a:r>
              <a:rPr sz="2600" dirty="0">
                <a:latin typeface="Trebuchet MS"/>
                <a:cs typeface="Trebuchet MS"/>
              </a:rPr>
              <a:t>They </a:t>
            </a:r>
            <a:r>
              <a:rPr sz="2600" spc="-5" dirty="0">
                <a:latin typeface="Trebuchet MS"/>
                <a:cs typeface="Trebuchet MS"/>
              </a:rPr>
              <a:t>are </a:t>
            </a:r>
            <a:r>
              <a:rPr sz="2600" dirty="0">
                <a:latin typeface="Trebuchet MS"/>
                <a:cs typeface="Trebuchet MS"/>
              </a:rPr>
              <a:t>sparingly soluble </a:t>
            </a:r>
            <a:r>
              <a:rPr sz="2600" spc="-5" dirty="0">
                <a:latin typeface="Trebuchet MS"/>
                <a:cs typeface="Trebuchet MS"/>
              </a:rPr>
              <a:t>in</a:t>
            </a:r>
            <a:r>
              <a:rPr sz="2600" spc="-40" dirty="0">
                <a:latin typeface="Trebuchet MS"/>
                <a:cs typeface="Trebuchet MS"/>
              </a:rPr>
              <a:t> </a:t>
            </a:r>
            <a:r>
              <a:rPr sz="2600" spc="-65" dirty="0">
                <a:latin typeface="Trebuchet MS"/>
                <a:cs typeface="Trebuchet MS"/>
              </a:rPr>
              <a:t>water.</a:t>
            </a:r>
            <a:endParaRPr sz="2600">
              <a:latin typeface="Trebuchet MS"/>
              <a:cs typeface="Trebuchet MS"/>
            </a:endParaRPr>
          </a:p>
          <a:p>
            <a:pPr marL="286385" marR="254635" indent="-274320">
              <a:lnSpc>
                <a:spcPct val="90000"/>
              </a:lnSpc>
              <a:spcBef>
                <a:spcPts val="555"/>
              </a:spcBef>
              <a:buClr>
                <a:srgbClr val="B03E9A"/>
              </a:buClr>
              <a:buSzPct val="73076"/>
              <a:buFont typeface="Wingdings 2"/>
              <a:buChar char=""/>
              <a:tabLst>
                <a:tab pos="287020" algn="l"/>
              </a:tabLst>
            </a:pPr>
            <a:r>
              <a:rPr sz="2600" dirty="0">
                <a:latin typeface="Trebuchet MS"/>
                <a:cs typeface="Trebuchet MS"/>
              </a:rPr>
              <a:t>They </a:t>
            </a:r>
            <a:r>
              <a:rPr sz="2600" spc="-5" dirty="0">
                <a:latin typeface="Trebuchet MS"/>
                <a:cs typeface="Trebuchet MS"/>
              </a:rPr>
              <a:t>have very </a:t>
            </a:r>
            <a:r>
              <a:rPr sz="2600" dirty="0">
                <a:latin typeface="Trebuchet MS"/>
                <a:cs typeface="Trebuchet MS"/>
              </a:rPr>
              <a:t>low </a:t>
            </a:r>
            <a:r>
              <a:rPr sz="2600" spc="-5" dirty="0">
                <a:latin typeface="Trebuchet MS"/>
                <a:cs typeface="Trebuchet MS"/>
              </a:rPr>
              <a:t>melting and boiling  points because the </a:t>
            </a:r>
            <a:r>
              <a:rPr sz="2600" dirty="0">
                <a:latin typeface="Trebuchet MS"/>
                <a:cs typeface="Trebuchet MS"/>
              </a:rPr>
              <a:t>only </a:t>
            </a:r>
            <a:r>
              <a:rPr sz="2600" spc="-5" dirty="0">
                <a:latin typeface="Trebuchet MS"/>
                <a:cs typeface="Trebuchet MS"/>
              </a:rPr>
              <a:t>type </a:t>
            </a:r>
            <a:r>
              <a:rPr sz="2600" dirty="0">
                <a:latin typeface="Trebuchet MS"/>
                <a:cs typeface="Trebuchet MS"/>
              </a:rPr>
              <a:t>of </a:t>
            </a:r>
            <a:r>
              <a:rPr sz="2600" spc="-5" dirty="0">
                <a:latin typeface="Trebuchet MS"/>
                <a:cs typeface="Trebuchet MS"/>
              </a:rPr>
              <a:t>interatomic  interaction in these elements is </a:t>
            </a:r>
            <a:r>
              <a:rPr sz="2600" spc="-10" dirty="0">
                <a:latin typeface="Trebuchet MS"/>
                <a:cs typeface="Trebuchet MS"/>
              </a:rPr>
              <a:t>weak  </a:t>
            </a:r>
            <a:r>
              <a:rPr sz="2600" spc="-5" dirty="0">
                <a:latin typeface="Trebuchet MS"/>
                <a:cs typeface="Trebuchet MS"/>
              </a:rPr>
              <a:t>dispersion</a:t>
            </a:r>
            <a:r>
              <a:rPr sz="2600" spc="-25" dirty="0">
                <a:latin typeface="Trebuchet MS"/>
                <a:cs typeface="Trebuchet MS"/>
              </a:rPr>
              <a:t> </a:t>
            </a:r>
            <a:r>
              <a:rPr sz="2600" spc="-5" dirty="0">
                <a:latin typeface="Trebuchet MS"/>
                <a:cs typeface="Trebuchet MS"/>
              </a:rPr>
              <a:t>forces.</a:t>
            </a:r>
            <a:endParaRPr sz="2600">
              <a:latin typeface="Trebuchet MS"/>
              <a:cs typeface="Trebuchet MS"/>
            </a:endParaRPr>
          </a:p>
          <a:p>
            <a:pPr marL="286385" marR="5080" indent="-274320">
              <a:lnSpc>
                <a:spcPct val="90000"/>
              </a:lnSpc>
              <a:spcBef>
                <a:spcPts val="600"/>
              </a:spcBef>
              <a:buClr>
                <a:srgbClr val="B03E9A"/>
              </a:buClr>
              <a:buSzPct val="73076"/>
              <a:buFont typeface="Wingdings 2"/>
              <a:buChar char=""/>
              <a:tabLst>
                <a:tab pos="287020" algn="l"/>
              </a:tabLst>
            </a:pPr>
            <a:r>
              <a:rPr sz="2600" spc="-5" dirty="0">
                <a:latin typeface="Trebuchet MS"/>
                <a:cs typeface="Trebuchet MS"/>
              </a:rPr>
              <a:t>Helium has the lowest boiling point (4.2 </a:t>
            </a:r>
            <a:r>
              <a:rPr sz="2600" dirty="0">
                <a:latin typeface="Trebuchet MS"/>
                <a:cs typeface="Trebuchet MS"/>
              </a:rPr>
              <a:t>K) of  any </a:t>
            </a:r>
            <a:r>
              <a:rPr sz="2600" spc="-5" dirty="0">
                <a:latin typeface="Trebuchet MS"/>
                <a:cs typeface="Trebuchet MS"/>
              </a:rPr>
              <a:t>known </a:t>
            </a:r>
            <a:r>
              <a:rPr sz="2600" dirty="0">
                <a:latin typeface="Trebuchet MS"/>
                <a:cs typeface="Trebuchet MS"/>
              </a:rPr>
              <a:t>substance. </a:t>
            </a:r>
            <a:r>
              <a:rPr sz="2600" spc="-5" dirty="0">
                <a:latin typeface="Trebuchet MS"/>
                <a:cs typeface="Trebuchet MS"/>
              </a:rPr>
              <a:t>It has </a:t>
            </a:r>
            <a:r>
              <a:rPr sz="2600" dirty="0">
                <a:latin typeface="Trebuchet MS"/>
                <a:cs typeface="Trebuchet MS"/>
              </a:rPr>
              <a:t>an unusual  </a:t>
            </a:r>
            <a:r>
              <a:rPr sz="2600" spc="-5" dirty="0">
                <a:latin typeface="Trebuchet MS"/>
                <a:cs typeface="Trebuchet MS"/>
              </a:rPr>
              <a:t>property </a:t>
            </a:r>
            <a:r>
              <a:rPr sz="2600" dirty="0">
                <a:latin typeface="Trebuchet MS"/>
                <a:cs typeface="Trebuchet MS"/>
              </a:rPr>
              <a:t>of </a:t>
            </a:r>
            <a:r>
              <a:rPr sz="2600" spc="-5" dirty="0">
                <a:latin typeface="Trebuchet MS"/>
                <a:cs typeface="Trebuchet MS"/>
              </a:rPr>
              <a:t>diffusing through most commonly  used laboratory materials </a:t>
            </a:r>
            <a:r>
              <a:rPr sz="2600" dirty="0">
                <a:latin typeface="Trebuchet MS"/>
                <a:cs typeface="Trebuchet MS"/>
              </a:rPr>
              <a:t>such </a:t>
            </a:r>
            <a:r>
              <a:rPr sz="2600" spc="-5" dirty="0">
                <a:latin typeface="Trebuchet MS"/>
                <a:cs typeface="Trebuchet MS"/>
              </a:rPr>
              <a:t>as </a:t>
            </a:r>
            <a:r>
              <a:rPr sz="2600" spc="-60" dirty="0">
                <a:latin typeface="Trebuchet MS"/>
                <a:cs typeface="Trebuchet MS"/>
              </a:rPr>
              <a:t>rubber,  </a:t>
            </a:r>
            <a:r>
              <a:rPr sz="2600" dirty="0">
                <a:latin typeface="Trebuchet MS"/>
                <a:cs typeface="Trebuchet MS"/>
              </a:rPr>
              <a:t>glass or</a:t>
            </a:r>
            <a:r>
              <a:rPr sz="2600" spc="-25" dirty="0">
                <a:latin typeface="Trebuchet MS"/>
                <a:cs typeface="Trebuchet MS"/>
              </a:rPr>
              <a:t> </a:t>
            </a:r>
            <a:r>
              <a:rPr sz="2600" spc="-5" dirty="0">
                <a:latin typeface="Trebuchet MS"/>
                <a:cs typeface="Trebuchet MS"/>
              </a:rPr>
              <a:t>plastics.</a:t>
            </a:r>
            <a:endParaRPr sz="2600">
              <a:latin typeface="Trebuchet MS"/>
              <a:cs typeface="Trebuchet MS"/>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5058587"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03907"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4" name="object 4"/>
          <p:cNvSpPr/>
          <p:nvPr/>
        </p:nvSpPr>
        <p:spPr>
          <a:xfrm>
            <a:off x="3910457" y="1057402"/>
            <a:ext cx="106933"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991485" y="1057402"/>
            <a:ext cx="106933" cy="1153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277234" y="1057275"/>
            <a:ext cx="101853" cy="10058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470527" y="1057275"/>
            <a:ext cx="101853" cy="100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556380" y="1053719"/>
            <a:ext cx="176402" cy="25031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113401"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4980432"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4652898" y="1006221"/>
            <a:ext cx="286385" cy="346075"/>
          </a:xfrm>
          <a:custGeom>
            <a:avLst/>
            <a:gdLst/>
            <a:ahLst/>
            <a:cxnLst/>
            <a:rect l="l" t="t" r="r" b="b"/>
            <a:pathLst>
              <a:path w="286385" h="346075">
                <a:moveTo>
                  <a:pt x="0" y="0"/>
                </a:moveTo>
                <a:lnTo>
                  <a:pt x="286130" y="0"/>
                </a:lnTo>
                <a:lnTo>
                  <a:pt x="286130"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133469"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534792" y="1006221"/>
            <a:ext cx="217804" cy="346075"/>
          </a:xfrm>
          <a:custGeom>
            <a:avLst/>
            <a:gdLst/>
            <a:ahLst/>
            <a:cxnLst/>
            <a:rect l="l" t="t" r="r" b="b"/>
            <a:pathLst>
              <a:path w="217805"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799844"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408302" y="1006221"/>
            <a:ext cx="353060" cy="350520"/>
          </a:xfrm>
          <a:custGeom>
            <a:avLst/>
            <a:gdLst/>
            <a:ahLst/>
            <a:cxnLst/>
            <a:rect l="l" t="t" r="r" b="b"/>
            <a:pathLst>
              <a:path w="353060" h="350519">
                <a:moveTo>
                  <a:pt x="69596" y="0"/>
                </a:moveTo>
                <a:lnTo>
                  <a:pt x="102108" y="0"/>
                </a:lnTo>
                <a:lnTo>
                  <a:pt x="176910" y="232790"/>
                </a:lnTo>
                <a:lnTo>
                  <a:pt x="250063" y="0"/>
                </a:lnTo>
                <a:lnTo>
                  <a:pt x="282321" y="0"/>
                </a:lnTo>
                <a:lnTo>
                  <a:pt x="352933" y="345820"/>
                </a:lnTo>
                <a:lnTo>
                  <a:pt x="293497" y="345820"/>
                </a:lnTo>
                <a:lnTo>
                  <a:pt x="257555" y="159384"/>
                </a:lnTo>
                <a:lnTo>
                  <a:pt x="188087" y="350265"/>
                </a:lnTo>
                <a:lnTo>
                  <a:pt x="166115" y="350265"/>
                </a:lnTo>
                <a:lnTo>
                  <a:pt x="96519" y="159384"/>
                </a:lnTo>
                <a:lnTo>
                  <a:pt x="59181"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164666"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833958" y="1006221"/>
            <a:ext cx="259715" cy="346075"/>
          </a:xfrm>
          <a:custGeom>
            <a:avLst/>
            <a:gdLst/>
            <a:ahLst/>
            <a:cxnLst/>
            <a:rect l="l" t="t" r="r" b="b"/>
            <a:pathLst>
              <a:path w="259715" h="346075">
                <a:moveTo>
                  <a:pt x="0" y="0"/>
                </a:moveTo>
                <a:lnTo>
                  <a:pt x="61328" y="0"/>
                </a:lnTo>
                <a:lnTo>
                  <a:pt x="61328" y="135381"/>
                </a:lnTo>
                <a:lnTo>
                  <a:pt x="198856" y="135381"/>
                </a:lnTo>
                <a:lnTo>
                  <a:pt x="198856" y="0"/>
                </a:lnTo>
                <a:lnTo>
                  <a:pt x="259486" y="0"/>
                </a:lnTo>
                <a:lnTo>
                  <a:pt x="259486" y="345566"/>
                </a:lnTo>
                <a:lnTo>
                  <a:pt x="198856" y="345566"/>
                </a:lnTo>
                <a:lnTo>
                  <a:pt x="198856" y="189864"/>
                </a:lnTo>
                <a:lnTo>
                  <a:pt x="61328" y="189864"/>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850004"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931032"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4407789"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3214497"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9"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2194179" y="1001522"/>
            <a:ext cx="304165" cy="350520"/>
          </a:xfrm>
          <a:custGeom>
            <a:avLst/>
            <a:gdLst/>
            <a:ahLst/>
            <a:cxnLst/>
            <a:rect l="l" t="t" r="r" b="b"/>
            <a:pathLst>
              <a:path w="304164" h="350519">
                <a:moveTo>
                  <a:pt x="137794" y="0"/>
                </a:moveTo>
                <a:lnTo>
                  <a:pt x="164719" y="0"/>
                </a:lnTo>
                <a:lnTo>
                  <a:pt x="303656" y="350265"/>
                </a:lnTo>
                <a:lnTo>
                  <a:pt x="235965" y="350265"/>
                </a:lnTo>
                <a:lnTo>
                  <a:pt x="210693" y="280162"/>
                </a:lnTo>
                <a:lnTo>
                  <a:pt x="92328" y="280162"/>
                </a:lnTo>
                <a:lnTo>
                  <a:pt x="68198"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371210"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1916302" y="1000252"/>
            <a:ext cx="262890" cy="357505"/>
          </a:xfrm>
          <a:custGeom>
            <a:avLst/>
            <a:gdLst/>
            <a:ahLst/>
            <a:cxnLst/>
            <a:rect l="l" t="t" r="r" b="b"/>
            <a:pathLst>
              <a:path w="262889" h="357505">
                <a:moveTo>
                  <a:pt x="158242" y="0"/>
                </a:moveTo>
                <a:lnTo>
                  <a:pt x="186461" y="1524"/>
                </a:lnTo>
                <a:lnTo>
                  <a:pt x="211693" y="6096"/>
                </a:lnTo>
                <a:lnTo>
                  <a:pt x="233947" y="13716"/>
                </a:lnTo>
                <a:lnTo>
                  <a:pt x="253238" y="24384"/>
                </a:lnTo>
                <a:lnTo>
                  <a:pt x="228092" y="75057"/>
                </a:lnTo>
                <a:lnTo>
                  <a:pt x="216255" y="66075"/>
                </a:lnTo>
                <a:lnTo>
                  <a:pt x="201310" y="59689"/>
                </a:lnTo>
                <a:lnTo>
                  <a:pt x="183247" y="55876"/>
                </a:lnTo>
                <a:lnTo>
                  <a:pt x="162052" y="54610"/>
                </a:lnTo>
                <a:lnTo>
                  <a:pt x="141406" y="56872"/>
                </a:lnTo>
                <a:lnTo>
                  <a:pt x="105973" y="74969"/>
                </a:lnTo>
                <a:lnTo>
                  <a:pt x="79164" y="110095"/>
                </a:lnTo>
                <a:lnTo>
                  <a:pt x="65361" y="155866"/>
                </a:lnTo>
                <a:lnTo>
                  <a:pt x="63627"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7"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21792" y="1000252"/>
            <a:ext cx="262890" cy="357505"/>
          </a:xfrm>
          <a:custGeom>
            <a:avLst/>
            <a:gdLst/>
            <a:ahLst/>
            <a:cxnLst/>
            <a:rect l="l" t="t" r="r" b="b"/>
            <a:pathLst>
              <a:path w="262890" h="357505">
                <a:moveTo>
                  <a:pt x="158280" y="0"/>
                </a:moveTo>
                <a:lnTo>
                  <a:pt x="186517" y="1524"/>
                </a:lnTo>
                <a:lnTo>
                  <a:pt x="211774" y="6096"/>
                </a:lnTo>
                <a:lnTo>
                  <a:pt x="234052" y="13716"/>
                </a:lnTo>
                <a:lnTo>
                  <a:pt x="253352" y="24384"/>
                </a:lnTo>
                <a:lnTo>
                  <a:pt x="228104" y="75057"/>
                </a:lnTo>
                <a:lnTo>
                  <a:pt x="216281" y="66075"/>
                </a:lnTo>
                <a:lnTo>
                  <a:pt x="201331" y="59689"/>
                </a:lnTo>
                <a:lnTo>
                  <a:pt x="183254" y="55876"/>
                </a:lnTo>
                <a:lnTo>
                  <a:pt x="162051" y="54610"/>
                </a:lnTo>
                <a:lnTo>
                  <a:pt x="141442" y="56872"/>
                </a:lnTo>
                <a:lnTo>
                  <a:pt x="106061" y="74969"/>
                </a:lnTo>
                <a:lnTo>
                  <a:pt x="79212" y="110095"/>
                </a:lnTo>
                <a:lnTo>
                  <a:pt x="65414" y="155866"/>
                </a:lnTo>
                <a:lnTo>
                  <a:pt x="63690" y="182372"/>
                </a:lnTo>
                <a:lnTo>
                  <a:pt x="65290" y="208661"/>
                </a:lnTo>
                <a:lnTo>
                  <a:pt x="78086" y="252666"/>
                </a:lnTo>
                <a:lnTo>
                  <a:pt x="103149" y="284624"/>
                </a:lnTo>
                <a:lnTo>
                  <a:pt x="157581" y="302895"/>
                </a:lnTo>
                <a:lnTo>
                  <a:pt x="180667" y="300724"/>
                </a:lnTo>
                <a:lnTo>
                  <a:pt x="201101" y="294195"/>
                </a:lnTo>
                <a:lnTo>
                  <a:pt x="218882" y="283285"/>
                </a:lnTo>
                <a:lnTo>
                  <a:pt x="234010" y="267970"/>
                </a:lnTo>
                <a:lnTo>
                  <a:pt x="262547" y="317626"/>
                </a:lnTo>
                <a:lnTo>
                  <a:pt x="241610" y="335035"/>
                </a:lnTo>
                <a:lnTo>
                  <a:pt x="216311" y="347456"/>
                </a:lnTo>
                <a:lnTo>
                  <a:pt x="186646" y="354899"/>
                </a:lnTo>
                <a:lnTo>
                  <a:pt x="152615" y="357377"/>
                </a:lnTo>
                <a:lnTo>
                  <a:pt x="118430" y="354401"/>
                </a:lnTo>
                <a:lnTo>
                  <a:pt x="62176" y="330588"/>
                </a:lnTo>
                <a:lnTo>
                  <a:pt x="22556" y="283773"/>
                </a:lnTo>
                <a:lnTo>
                  <a:pt x="2505" y="218813"/>
                </a:lnTo>
                <a:lnTo>
                  <a:pt x="0" y="179832"/>
                </a:lnTo>
                <a:lnTo>
                  <a:pt x="2778" y="143037"/>
                </a:lnTo>
                <a:lnTo>
                  <a:pt x="25010" y="78926"/>
                </a:lnTo>
                <a:lnTo>
                  <a:pt x="68250" y="29039"/>
                </a:lnTo>
                <a:lnTo>
                  <a:pt x="125162" y="3234"/>
                </a:lnTo>
                <a:lnTo>
                  <a:pt x="15828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493642"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27" name="object 27"/>
          <p:cNvSpPr txBox="1"/>
          <p:nvPr/>
        </p:nvSpPr>
        <p:spPr>
          <a:xfrm>
            <a:off x="472440" y="1601165"/>
            <a:ext cx="6753225" cy="4814570"/>
          </a:xfrm>
          <a:prstGeom prst="rect">
            <a:avLst/>
          </a:prstGeom>
        </p:spPr>
        <p:txBody>
          <a:bodyPr vert="horz" wrap="square" lIns="0" tIns="45719" rIns="0" bIns="0" rtlCol="0">
            <a:spAutoFit/>
          </a:bodyPr>
          <a:lstStyle/>
          <a:p>
            <a:pPr marL="76200" marR="217804">
              <a:lnSpc>
                <a:spcPct val="90100"/>
              </a:lnSpc>
              <a:spcBef>
                <a:spcPts val="359"/>
              </a:spcBef>
            </a:pPr>
            <a:r>
              <a:rPr sz="2200" spc="-5" dirty="0">
                <a:latin typeface="Trebuchet MS"/>
                <a:cs typeface="Trebuchet MS"/>
              </a:rPr>
              <a:t>In general, noble gases are least reactive. Their  </a:t>
            </a:r>
            <a:r>
              <a:rPr sz="2200" spc="-10" dirty="0">
                <a:latin typeface="Trebuchet MS"/>
                <a:cs typeface="Trebuchet MS"/>
              </a:rPr>
              <a:t>inertness </a:t>
            </a:r>
            <a:r>
              <a:rPr sz="2200" spc="-5" dirty="0">
                <a:latin typeface="Trebuchet MS"/>
                <a:cs typeface="Trebuchet MS"/>
              </a:rPr>
              <a:t>to </a:t>
            </a:r>
            <a:r>
              <a:rPr sz="2200" spc="-10" dirty="0">
                <a:latin typeface="Trebuchet MS"/>
                <a:cs typeface="Trebuchet MS"/>
              </a:rPr>
              <a:t>chemical </a:t>
            </a:r>
            <a:r>
              <a:rPr sz="2200" spc="-5" dirty="0">
                <a:latin typeface="Trebuchet MS"/>
                <a:cs typeface="Trebuchet MS"/>
              </a:rPr>
              <a:t>reactivity is attributed to the  following</a:t>
            </a:r>
            <a:r>
              <a:rPr sz="2200" spc="-10" dirty="0">
                <a:latin typeface="Trebuchet MS"/>
                <a:cs typeface="Trebuchet MS"/>
              </a:rPr>
              <a:t> reasons:</a:t>
            </a:r>
            <a:endParaRPr sz="2200">
              <a:latin typeface="Trebuchet MS"/>
              <a:cs typeface="Trebuchet MS"/>
            </a:endParaRPr>
          </a:p>
          <a:p>
            <a:pPr>
              <a:lnSpc>
                <a:spcPct val="100000"/>
              </a:lnSpc>
              <a:spcBef>
                <a:spcPts val="40"/>
              </a:spcBef>
            </a:pPr>
            <a:endParaRPr sz="2550">
              <a:latin typeface="Times New Roman"/>
              <a:cs typeface="Times New Roman"/>
            </a:endParaRPr>
          </a:p>
          <a:p>
            <a:pPr marL="76200" marR="273050">
              <a:lnSpc>
                <a:spcPct val="90000"/>
              </a:lnSpc>
              <a:buAutoNum type="romanLcParenBoth"/>
              <a:tabLst>
                <a:tab pos="440690" algn="l"/>
              </a:tabLst>
            </a:pPr>
            <a:r>
              <a:rPr sz="2200" spc="-5" dirty="0">
                <a:latin typeface="Trebuchet MS"/>
                <a:cs typeface="Trebuchet MS"/>
              </a:rPr>
              <a:t>The </a:t>
            </a:r>
            <a:r>
              <a:rPr sz="2200" spc="-10" dirty="0">
                <a:latin typeface="Trebuchet MS"/>
                <a:cs typeface="Trebuchet MS"/>
              </a:rPr>
              <a:t>noble </a:t>
            </a:r>
            <a:r>
              <a:rPr sz="2200" spc="-5" dirty="0">
                <a:latin typeface="Trebuchet MS"/>
                <a:cs typeface="Trebuchet MS"/>
              </a:rPr>
              <a:t>gases except </a:t>
            </a:r>
            <a:r>
              <a:rPr sz="2200" spc="-10" dirty="0">
                <a:latin typeface="Trebuchet MS"/>
                <a:cs typeface="Trebuchet MS"/>
              </a:rPr>
              <a:t>helium </a:t>
            </a:r>
            <a:r>
              <a:rPr sz="2200" dirty="0">
                <a:latin typeface="Trebuchet MS"/>
                <a:cs typeface="Trebuchet MS"/>
              </a:rPr>
              <a:t>(1s</a:t>
            </a:r>
            <a:r>
              <a:rPr sz="2175" baseline="24904" dirty="0">
                <a:latin typeface="Trebuchet MS"/>
                <a:cs typeface="Trebuchet MS"/>
              </a:rPr>
              <a:t>2 </a:t>
            </a:r>
            <a:r>
              <a:rPr sz="2200" spc="-5" dirty="0">
                <a:latin typeface="Trebuchet MS"/>
                <a:cs typeface="Trebuchet MS"/>
              </a:rPr>
              <a:t>) </a:t>
            </a:r>
            <a:r>
              <a:rPr sz="2200" spc="-10" dirty="0">
                <a:latin typeface="Trebuchet MS"/>
                <a:cs typeface="Trebuchet MS"/>
              </a:rPr>
              <a:t>have  </a:t>
            </a:r>
            <a:r>
              <a:rPr sz="2200" spc="-5" dirty="0">
                <a:latin typeface="Trebuchet MS"/>
                <a:cs typeface="Trebuchet MS"/>
              </a:rPr>
              <a:t>completely filled </a:t>
            </a:r>
            <a:r>
              <a:rPr sz="2200" dirty="0">
                <a:latin typeface="Trebuchet MS"/>
                <a:cs typeface="Trebuchet MS"/>
              </a:rPr>
              <a:t>ns</a:t>
            </a:r>
            <a:r>
              <a:rPr sz="2175" baseline="24904" dirty="0">
                <a:latin typeface="Trebuchet MS"/>
                <a:cs typeface="Trebuchet MS"/>
              </a:rPr>
              <a:t>2</a:t>
            </a:r>
            <a:r>
              <a:rPr sz="2200" dirty="0">
                <a:latin typeface="Trebuchet MS"/>
                <a:cs typeface="Trebuchet MS"/>
              </a:rPr>
              <a:t>np</a:t>
            </a:r>
            <a:r>
              <a:rPr sz="2175" baseline="24904" dirty="0">
                <a:latin typeface="Trebuchet MS"/>
                <a:cs typeface="Trebuchet MS"/>
              </a:rPr>
              <a:t>6 </a:t>
            </a:r>
            <a:r>
              <a:rPr sz="2200" spc="-10" dirty="0">
                <a:latin typeface="Trebuchet MS"/>
                <a:cs typeface="Trebuchet MS"/>
              </a:rPr>
              <a:t>electronic </a:t>
            </a:r>
            <a:r>
              <a:rPr sz="2200" spc="-5" dirty="0">
                <a:latin typeface="Trebuchet MS"/>
                <a:cs typeface="Trebuchet MS"/>
              </a:rPr>
              <a:t>configuration </a:t>
            </a:r>
            <a:r>
              <a:rPr sz="2200" spc="-10" dirty="0">
                <a:latin typeface="Trebuchet MS"/>
                <a:cs typeface="Trebuchet MS"/>
              </a:rPr>
              <a:t>in  </a:t>
            </a:r>
            <a:r>
              <a:rPr sz="2200" spc="-5" dirty="0">
                <a:latin typeface="Trebuchet MS"/>
                <a:cs typeface="Trebuchet MS"/>
              </a:rPr>
              <a:t>their valence</a:t>
            </a:r>
            <a:r>
              <a:rPr sz="2200" spc="-20" dirty="0">
                <a:latin typeface="Trebuchet MS"/>
                <a:cs typeface="Trebuchet MS"/>
              </a:rPr>
              <a:t> </a:t>
            </a:r>
            <a:r>
              <a:rPr sz="2200" spc="-5" dirty="0">
                <a:latin typeface="Trebuchet MS"/>
                <a:cs typeface="Trebuchet MS"/>
              </a:rPr>
              <a:t>shell.</a:t>
            </a:r>
            <a:endParaRPr sz="2200">
              <a:latin typeface="Trebuchet MS"/>
              <a:cs typeface="Trebuchet MS"/>
            </a:endParaRPr>
          </a:p>
          <a:p>
            <a:pPr>
              <a:lnSpc>
                <a:spcPct val="100000"/>
              </a:lnSpc>
              <a:spcBef>
                <a:spcPts val="20"/>
              </a:spcBef>
              <a:buFont typeface="Trebuchet MS"/>
              <a:buAutoNum type="romanLcParenBoth"/>
            </a:pPr>
            <a:endParaRPr sz="2600">
              <a:latin typeface="Times New Roman"/>
              <a:cs typeface="Times New Roman"/>
            </a:endParaRPr>
          </a:p>
          <a:p>
            <a:pPr marL="76200" marR="607695">
              <a:lnSpc>
                <a:spcPts val="2380"/>
              </a:lnSpc>
              <a:buAutoNum type="romanLcParenBoth"/>
              <a:tabLst>
                <a:tab pos="520065" algn="l"/>
              </a:tabLst>
            </a:pPr>
            <a:r>
              <a:rPr sz="2200" spc="-5" dirty="0">
                <a:latin typeface="Trebuchet MS"/>
                <a:cs typeface="Trebuchet MS"/>
              </a:rPr>
              <a:t>They </a:t>
            </a:r>
            <a:r>
              <a:rPr sz="2200" spc="-10" dirty="0">
                <a:latin typeface="Trebuchet MS"/>
                <a:cs typeface="Trebuchet MS"/>
              </a:rPr>
              <a:t>have high ionisation enthalpy and more  positive </a:t>
            </a:r>
            <a:r>
              <a:rPr sz="2200" spc="-5" dirty="0">
                <a:latin typeface="Trebuchet MS"/>
                <a:cs typeface="Trebuchet MS"/>
              </a:rPr>
              <a:t>electron gain</a:t>
            </a:r>
            <a:r>
              <a:rPr sz="2200" spc="-15" dirty="0">
                <a:latin typeface="Trebuchet MS"/>
                <a:cs typeface="Trebuchet MS"/>
              </a:rPr>
              <a:t> </a:t>
            </a:r>
            <a:r>
              <a:rPr sz="2200" spc="-35" dirty="0">
                <a:latin typeface="Trebuchet MS"/>
                <a:cs typeface="Trebuchet MS"/>
              </a:rPr>
              <a:t>enthalpy.</a:t>
            </a:r>
            <a:endParaRPr sz="2200">
              <a:latin typeface="Trebuchet MS"/>
              <a:cs typeface="Trebuchet MS"/>
            </a:endParaRPr>
          </a:p>
          <a:p>
            <a:pPr>
              <a:lnSpc>
                <a:spcPct val="100000"/>
              </a:lnSpc>
              <a:spcBef>
                <a:spcPts val="40"/>
              </a:spcBef>
            </a:pPr>
            <a:endParaRPr sz="2550">
              <a:latin typeface="Times New Roman"/>
              <a:cs typeface="Times New Roman"/>
            </a:endParaRPr>
          </a:p>
          <a:p>
            <a:pPr marL="76200" marR="17780">
              <a:lnSpc>
                <a:spcPts val="2380"/>
              </a:lnSpc>
            </a:pPr>
            <a:r>
              <a:rPr sz="2200" spc="-5" dirty="0">
                <a:latin typeface="Trebuchet MS"/>
                <a:cs typeface="Trebuchet MS"/>
              </a:rPr>
              <a:t>The reactivity </a:t>
            </a:r>
            <a:r>
              <a:rPr sz="2200" spc="-10" dirty="0">
                <a:latin typeface="Trebuchet MS"/>
                <a:cs typeface="Trebuchet MS"/>
              </a:rPr>
              <a:t>of noble </a:t>
            </a:r>
            <a:r>
              <a:rPr sz="2200" spc="-5" dirty="0">
                <a:latin typeface="Trebuchet MS"/>
                <a:cs typeface="Trebuchet MS"/>
              </a:rPr>
              <a:t>gases </a:t>
            </a:r>
            <a:r>
              <a:rPr sz="2200" spc="-10" dirty="0">
                <a:latin typeface="Trebuchet MS"/>
                <a:cs typeface="Trebuchet MS"/>
              </a:rPr>
              <a:t>has </a:t>
            </a:r>
            <a:r>
              <a:rPr sz="2200" spc="-5" dirty="0">
                <a:latin typeface="Trebuchet MS"/>
                <a:cs typeface="Trebuchet MS"/>
              </a:rPr>
              <a:t>been investigated  </a:t>
            </a:r>
            <a:r>
              <a:rPr sz="2200" spc="-30" dirty="0">
                <a:latin typeface="Trebuchet MS"/>
                <a:cs typeface="Trebuchet MS"/>
              </a:rPr>
              <a:t>occasionally, </a:t>
            </a:r>
            <a:r>
              <a:rPr sz="2200" spc="-5" dirty="0">
                <a:latin typeface="Trebuchet MS"/>
                <a:cs typeface="Trebuchet MS"/>
              </a:rPr>
              <a:t>ever since their </a:t>
            </a:r>
            <a:r>
              <a:rPr sz="2200" spc="-35" dirty="0">
                <a:latin typeface="Trebuchet MS"/>
                <a:cs typeface="Trebuchet MS"/>
              </a:rPr>
              <a:t>discovery, </a:t>
            </a:r>
            <a:r>
              <a:rPr sz="2200" spc="-10" dirty="0">
                <a:latin typeface="Trebuchet MS"/>
                <a:cs typeface="Trebuchet MS"/>
              </a:rPr>
              <a:t>but all  </a:t>
            </a:r>
            <a:r>
              <a:rPr sz="2200" spc="-5" dirty="0">
                <a:latin typeface="Trebuchet MS"/>
                <a:cs typeface="Trebuchet MS"/>
              </a:rPr>
              <a:t>attempts to force them </a:t>
            </a:r>
            <a:r>
              <a:rPr sz="2200" dirty="0">
                <a:latin typeface="Trebuchet MS"/>
                <a:cs typeface="Trebuchet MS"/>
              </a:rPr>
              <a:t>to </a:t>
            </a:r>
            <a:r>
              <a:rPr sz="2200" spc="-5" dirty="0">
                <a:latin typeface="Trebuchet MS"/>
                <a:cs typeface="Trebuchet MS"/>
              </a:rPr>
              <a:t>react to form </a:t>
            </a:r>
            <a:r>
              <a:rPr sz="2200" spc="-10" dirty="0">
                <a:latin typeface="Trebuchet MS"/>
                <a:cs typeface="Trebuchet MS"/>
              </a:rPr>
              <a:t>the  compounds, were </a:t>
            </a:r>
            <a:r>
              <a:rPr sz="2200" spc="-5" dirty="0">
                <a:latin typeface="Trebuchet MS"/>
                <a:cs typeface="Trebuchet MS"/>
              </a:rPr>
              <a:t>unsuccessful for </a:t>
            </a:r>
            <a:r>
              <a:rPr sz="2200" spc="-10" dirty="0">
                <a:latin typeface="Trebuchet MS"/>
                <a:cs typeface="Trebuchet MS"/>
              </a:rPr>
              <a:t>quite </a:t>
            </a:r>
            <a:r>
              <a:rPr sz="2200" spc="-5" dirty="0">
                <a:latin typeface="Trebuchet MS"/>
                <a:cs typeface="Trebuchet MS"/>
              </a:rPr>
              <a:t>a few</a:t>
            </a:r>
            <a:r>
              <a:rPr sz="2200" spc="50" dirty="0">
                <a:latin typeface="Trebuchet MS"/>
                <a:cs typeface="Trebuchet MS"/>
              </a:rPr>
              <a:t> </a:t>
            </a:r>
            <a:r>
              <a:rPr sz="2200" spc="-10" dirty="0">
                <a:latin typeface="Trebuchet MS"/>
                <a:cs typeface="Trebuchet MS"/>
              </a:rPr>
              <a:t>years.</a:t>
            </a:r>
            <a:endParaRPr sz="2200">
              <a:latin typeface="Trebuchet MS"/>
              <a:cs typeface="Trebuchet MS"/>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6536867"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113907"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868041" y="1057402"/>
            <a:ext cx="132841"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93977" y="1057402"/>
            <a:ext cx="106934" cy="11531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553333" y="1053719"/>
            <a:ext cx="176402" cy="25031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067934" y="1057275"/>
            <a:ext cx="101853" cy="10058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863217" y="1053719"/>
            <a:ext cx="176402" cy="25031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80249" y="1053719"/>
            <a:ext cx="176339" cy="25031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6591681" y="1006221"/>
            <a:ext cx="220979" cy="346075"/>
          </a:xfrm>
          <a:custGeom>
            <a:avLst/>
            <a:gdLst/>
            <a:ahLst/>
            <a:cxnLst/>
            <a:rect l="l" t="t" r="r" b="b"/>
            <a:pathLst>
              <a:path w="220979"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5250307"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730877"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4407789"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5"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4274820"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846957" y="1006221"/>
            <a:ext cx="227965" cy="346075"/>
          </a:xfrm>
          <a:custGeom>
            <a:avLst/>
            <a:gdLst/>
            <a:ahLst/>
            <a:cxnLst/>
            <a:rect l="l" t="t" r="r" b="b"/>
            <a:pathLst>
              <a:path w="227964" h="346075">
                <a:moveTo>
                  <a:pt x="0" y="0"/>
                </a:moveTo>
                <a:lnTo>
                  <a:pt x="227583" y="0"/>
                </a:lnTo>
                <a:lnTo>
                  <a:pt x="227583" y="54482"/>
                </a:lnTo>
                <a:lnTo>
                  <a:pt x="61340" y="54482"/>
                </a:lnTo>
                <a:lnTo>
                  <a:pt x="61340" y="135381"/>
                </a:lnTo>
                <a:lnTo>
                  <a:pt x="182752" y="135381"/>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484501" y="1006221"/>
            <a:ext cx="252095" cy="350520"/>
          </a:xfrm>
          <a:custGeom>
            <a:avLst/>
            <a:gdLst/>
            <a:ahLst/>
            <a:cxnLst/>
            <a:rect l="l" t="t" r="r" b="b"/>
            <a:pathLst>
              <a:path w="252094" h="350519">
                <a:moveTo>
                  <a:pt x="0" y="0"/>
                </a:moveTo>
                <a:lnTo>
                  <a:pt x="29463" y="0"/>
                </a:lnTo>
                <a:lnTo>
                  <a:pt x="192659" y="208533"/>
                </a:lnTo>
                <a:lnTo>
                  <a:pt x="192659" y="0"/>
                </a:lnTo>
                <a:lnTo>
                  <a:pt x="251587" y="0"/>
                </a:lnTo>
                <a:lnTo>
                  <a:pt x="251587" y="350265"/>
                </a:lnTo>
                <a:lnTo>
                  <a:pt x="226694"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156841"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7" y="296925"/>
                </a:lnTo>
                <a:lnTo>
                  <a:pt x="140708" y="295856"/>
                </a:lnTo>
                <a:lnTo>
                  <a:pt x="176783"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1143139" y="1006221"/>
            <a:ext cx="353060" cy="350520"/>
          </a:xfrm>
          <a:custGeom>
            <a:avLst/>
            <a:gdLst/>
            <a:ahLst/>
            <a:cxnLst/>
            <a:rect l="l" t="t" r="r" b="b"/>
            <a:pathLst>
              <a:path w="353059" h="350519">
                <a:moveTo>
                  <a:pt x="69596" y="0"/>
                </a:moveTo>
                <a:lnTo>
                  <a:pt x="102146" y="0"/>
                </a:lnTo>
                <a:lnTo>
                  <a:pt x="176898" y="232790"/>
                </a:lnTo>
                <a:lnTo>
                  <a:pt x="250050" y="0"/>
                </a:lnTo>
                <a:lnTo>
                  <a:pt x="282308" y="0"/>
                </a:lnTo>
                <a:lnTo>
                  <a:pt x="352920" y="345820"/>
                </a:lnTo>
                <a:lnTo>
                  <a:pt x="293484" y="345820"/>
                </a:lnTo>
                <a:lnTo>
                  <a:pt x="257543" y="159384"/>
                </a:lnTo>
                <a:lnTo>
                  <a:pt x="188074" y="350265"/>
                </a:lnTo>
                <a:lnTo>
                  <a:pt x="166103" y="350265"/>
                </a:lnTo>
                <a:lnTo>
                  <a:pt x="96481" y="159384"/>
                </a:lnTo>
                <a:lnTo>
                  <a:pt x="59220"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807589" y="1003808"/>
            <a:ext cx="256540" cy="347980"/>
          </a:xfrm>
          <a:custGeom>
            <a:avLst/>
            <a:gdLst/>
            <a:ahLst/>
            <a:cxnLst/>
            <a:rect l="l" t="t" r="r" b="b"/>
            <a:pathLst>
              <a:path w="256539" h="347980">
                <a:moveTo>
                  <a:pt x="92202" y="0"/>
                </a:moveTo>
                <a:lnTo>
                  <a:pt x="159845" y="11064"/>
                </a:lnTo>
                <a:lnTo>
                  <a:pt x="211962" y="44322"/>
                </a:lnTo>
                <a:lnTo>
                  <a:pt x="245110" y="95758"/>
                </a:lnTo>
                <a:lnTo>
                  <a:pt x="256159"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2"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533525"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5005196"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9"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6004178" y="1001522"/>
            <a:ext cx="304165" cy="350520"/>
          </a:xfrm>
          <a:custGeom>
            <a:avLst/>
            <a:gdLst/>
            <a:ahLst/>
            <a:cxnLst/>
            <a:rect l="l" t="t" r="r" b="b"/>
            <a:pathLst>
              <a:path w="304164" h="350519">
                <a:moveTo>
                  <a:pt x="137795" y="0"/>
                </a:moveTo>
                <a:lnTo>
                  <a:pt x="164719" y="0"/>
                </a:lnTo>
                <a:lnTo>
                  <a:pt x="303657" y="350265"/>
                </a:lnTo>
                <a:lnTo>
                  <a:pt x="235966" y="350265"/>
                </a:lnTo>
                <a:lnTo>
                  <a:pt x="210693" y="280162"/>
                </a:lnTo>
                <a:lnTo>
                  <a:pt x="92329" y="280162"/>
                </a:lnTo>
                <a:lnTo>
                  <a:pt x="68199"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6849491"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2"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6328283"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697346" y="1000252"/>
            <a:ext cx="287020" cy="357505"/>
          </a:xfrm>
          <a:custGeom>
            <a:avLst/>
            <a:gdLst/>
            <a:ahLst/>
            <a:cxnLst/>
            <a:rect l="l" t="t" r="r" b="b"/>
            <a:pathLst>
              <a:path w="287020" h="357505">
                <a:moveTo>
                  <a:pt x="175005" y="0"/>
                </a:moveTo>
                <a:lnTo>
                  <a:pt x="202340" y="2139"/>
                </a:lnTo>
                <a:lnTo>
                  <a:pt x="227568" y="8540"/>
                </a:lnTo>
                <a:lnTo>
                  <a:pt x="250676" y="19180"/>
                </a:lnTo>
                <a:lnTo>
                  <a:pt x="271652" y="34036"/>
                </a:lnTo>
                <a:lnTo>
                  <a:pt x="245999" y="83312"/>
                </a:lnTo>
                <a:lnTo>
                  <a:pt x="239831" y="78476"/>
                </a:lnTo>
                <a:lnTo>
                  <a:pt x="232187" y="73675"/>
                </a:lnTo>
                <a:lnTo>
                  <a:pt x="191420" y="56991"/>
                </a:lnTo>
                <a:lnTo>
                  <a:pt x="173608" y="54610"/>
                </a:lnTo>
                <a:lnTo>
                  <a:pt x="149437" y="56757"/>
                </a:lnTo>
                <a:lnTo>
                  <a:pt x="109190" y="74005"/>
                </a:lnTo>
                <a:lnTo>
                  <a:pt x="80182" y="107870"/>
                </a:lnTo>
                <a:lnTo>
                  <a:pt x="65462" y="154162"/>
                </a:lnTo>
                <a:lnTo>
                  <a:pt x="63626" y="181737"/>
                </a:lnTo>
                <a:lnTo>
                  <a:pt x="65436" y="207902"/>
                </a:lnTo>
                <a:lnTo>
                  <a:pt x="79914" y="251995"/>
                </a:lnTo>
                <a:lnTo>
                  <a:pt x="108295" y="284356"/>
                </a:lnTo>
                <a:lnTo>
                  <a:pt x="147625" y="300843"/>
                </a:lnTo>
                <a:lnTo>
                  <a:pt x="171195" y="302895"/>
                </a:lnTo>
                <a:lnTo>
                  <a:pt x="186862" y="301775"/>
                </a:lnTo>
                <a:lnTo>
                  <a:pt x="225170" y="284988"/>
                </a:lnTo>
                <a:lnTo>
                  <a:pt x="225170" y="217043"/>
                </a:lnTo>
                <a:lnTo>
                  <a:pt x="177291" y="217043"/>
                </a:lnTo>
                <a:lnTo>
                  <a:pt x="177291" y="164719"/>
                </a:lnTo>
                <a:lnTo>
                  <a:pt x="286512" y="164719"/>
                </a:lnTo>
                <a:lnTo>
                  <a:pt x="286512" y="319405"/>
                </a:lnTo>
                <a:lnTo>
                  <a:pt x="246578" y="341872"/>
                </a:lnTo>
                <a:lnTo>
                  <a:pt x="195611" y="354885"/>
                </a:lnTo>
                <a:lnTo>
                  <a:pt x="161289"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5"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101975"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521792" y="1000252"/>
            <a:ext cx="262890" cy="357505"/>
          </a:xfrm>
          <a:custGeom>
            <a:avLst/>
            <a:gdLst/>
            <a:ahLst/>
            <a:cxnLst/>
            <a:rect l="l" t="t" r="r" b="b"/>
            <a:pathLst>
              <a:path w="262890" h="357505">
                <a:moveTo>
                  <a:pt x="158280" y="0"/>
                </a:moveTo>
                <a:lnTo>
                  <a:pt x="186517" y="1524"/>
                </a:lnTo>
                <a:lnTo>
                  <a:pt x="211774" y="6096"/>
                </a:lnTo>
                <a:lnTo>
                  <a:pt x="234052" y="13716"/>
                </a:lnTo>
                <a:lnTo>
                  <a:pt x="253352" y="24384"/>
                </a:lnTo>
                <a:lnTo>
                  <a:pt x="228104" y="75057"/>
                </a:lnTo>
                <a:lnTo>
                  <a:pt x="216281" y="66075"/>
                </a:lnTo>
                <a:lnTo>
                  <a:pt x="201331" y="59689"/>
                </a:lnTo>
                <a:lnTo>
                  <a:pt x="183254" y="55876"/>
                </a:lnTo>
                <a:lnTo>
                  <a:pt x="162051" y="54610"/>
                </a:lnTo>
                <a:lnTo>
                  <a:pt x="141442" y="56872"/>
                </a:lnTo>
                <a:lnTo>
                  <a:pt x="106061" y="74969"/>
                </a:lnTo>
                <a:lnTo>
                  <a:pt x="79212" y="110095"/>
                </a:lnTo>
                <a:lnTo>
                  <a:pt x="65414" y="155866"/>
                </a:lnTo>
                <a:lnTo>
                  <a:pt x="63690" y="182372"/>
                </a:lnTo>
                <a:lnTo>
                  <a:pt x="65290" y="208661"/>
                </a:lnTo>
                <a:lnTo>
                  <a:pt x="78086" y="252666"/>
                </a:lnTo>
                <a:lnTo>
                  <a:pt x="103149" y="284624"/>
                </a:lnTo>
                <a:lnTo>
                  <a:pt x="157581" y="302895"/>
                </a:lnTo>
                <a:lnTo>
                  <a:pt x="180667" y="300724"/>
                </a:lnTo>
                <a:lnTo>
                  <a:pt x="201101" y="294195"/>
                </a:lnTo>
                <a:lnTo>
                  <a:pt x="218882" y="283285"/>
                </a:lnTo>
                <a:lnTo>
                  <a:pt x="234010" y="267970"/>
                </a:lnTo>
                <a:lnTo>
                  <a:pt x="262547" y="317626"/>
                </a:lnTo>
                <a:lnTo>
                  <a:pt x="241610" y="335035"/>
                </a:lnTo>
                <a:lnTo>
                  <a:pt x="216311" y="347456"/>
                </a:lnTo>
                <a:lnTo>
                  <a:pt x="186646" y="354899"/>
                </a:lnTo>
                <a:lnTo>
                  <a:pt x="152615" y="357377"/>
                </a:lnTo>
                <a:lnTo>
                  <a:pt x="118430" y="354401"/>
                </a:lnTo>
                <a:lnTo>
                  <a:pt x="62176" y="330588"/>
                </a:lnTo>
                <a:lnTo>
                  <a:pt x="22556" y="283773"/>
                </a:lnTo>
                <a:lnTo>
                  <a:pt x="2505" y="218813"/>
                </a:lnTo>
                <a:lnTo>
                  <a:pt x="0" y="179832"/>
                </a:lnTo>
                <a:lnTo>
                  <a:pt x="2778" y="143037"/>
                </a:lnTo>
                <a:lnTo>
                  <a:pt x="25010" y="78926"/>
                </a:lnTo>
                <a:lnTo>
                  <a:pt x="68250" y="29039"/>
                </a:lnTo>
                <a:lnTo>
                  <a:pt x="125162" y="3234"/>
                </a:lnTo>
                <a:lnTo>
                  <a:pt x="158280"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3490595"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1800479"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817448"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31" name="object 31"/>
          <p:cNvSpPr txBox="1"/>
          <p:nvPr/>
        </p:nvSpPr>
        <p:spPr>
          <a:xfrm>
            <a:off x="510540" y="1633854"/>
            <a:ext cx="7021195" cy="4643755"/>
          </a:xfrm>
          <a:prstGeom prst="rect">
            <a:avLst/>
          </a:prstGeom>
        </p:spPr>
        <p:txBody>
          <a:bodyPr vert="horz" wrap="square" lIns="0" tIns="12700" rIns="0" bIns="0" rtlCol="0">
            <a:spAutoFit/>
          </a:bodyPr>
          <a:lstStyle/>
          <a:p>
            <a:pPr marL="311785" marR="107950" indent="-274320">
              <a:lnSpc>
                <a:spcPct val="100000"/>
              </a:lnSpc>
              <a:spcBef>
                <a:spcPts val="100"/>
              </a:spcBef>
              <a:buClr>
                <a:srgbClr val="B03E9A"/>
              </a:buClr>
              <a:buSzPct val="72916"/>
              <a:buFont typeface="Wingdings 2"/>
              <a:buChar char=""/>
              <a:tabLst>
                <a:tab pos="312420" algn="l"/>
              </a:tabLst>
            </a:pPr>
            <a:r>
              <a:rPr sz="2400" spc="-5" dirty="0">
                <a:latin typeface="Trebuchet MS"/>
                <a:cs typeface="Trebuchet MS"/>
              </a:rPr>
              <a:t>Neil Bartlett, then at the University </a:t>
            </a:r>
            <a:r>
              <a:rPr sz="2400" dirty="0">
                <a:latin typeface="Trebuchet MS"/>
                <a:cs typeface="Trebuchet MS"/>
              </a:rPr>
              <a:t>of British  </a:t>
            </a:r>
            <a:r>
              <a:rPr sz="2400" spc="-5" dirty="0">
                <a:latin typeface="Trebuchet MS"/>
                <a:cs typeface="Trebuchet MS"/>
              </a:rPr>
              <a:t>Columbia, observed the </a:t>
            </a:r>
            <a:r>
              <a:rPr sz="2400" dirty="0">
                <a:latin typeface="Trebuchet MS"/>
                <a:cs typeface="Trebuchet MS"/>
              </a:rPr>
              <a:t>reaction of a </a:t>
            </a:r>
            <a:r>
              <a:rPr sz="2400" spc="-5" dirty="0">
                <a:latin typeface="Trebuchet MS"/>
                <a:cs typeface="Trebuchet MS"/>
              </a:rPr>
              <a:t>noble</a:t>
            </a:r>
            <a:r>
              <a:rPr sz="2400" spc="30" dirty="0">
                <a:latin typeface="Trebuchet MS"/>
                <a:cs typeface="Trebuchet MS"/>
              </a:rPr>
              <a:t> </a:t>
            </a:r>
            <a:r>
              <a:rPr sz="2400" dirty="0">
                <a:latin typeface="Trebuchet MS"/>
                <a:cs typeface="Trebuchet MS"/>
              </a:rPr>
              <a:t>gas.</a:t>
            </a:r>
            <a:endParaRPr sz="2400">
              <a:latin typeface="Trebuchet MS"/>
              <a:cs typeface="Trebuchet MS"/>
            </a:endParaRPr>
          </a:p>
          <a:p>
            <a:pPr marL="311785" marR="631825" indent="-274320">
              <a:lnSpc>
                <a:spcPct val="100000"/>
              </a:lnSpc>
              <a:spcBef>
                <a:spcPts val="600"/>
              </a:spcBef>
              <a:buClr>
                <a:srgbClr val="B03E9A"/>
              </a:buClr>
              <a:buSzPct val="72916"/>
              <a:buFont typeface="Wingdings 2"/>
              <a:buChar char=""/>
              <a:tabLst>
                <a:tab pos="403225" algn="l"/>
                <a:tab pos="403860" algn="l"/>
              </a:tabLst>
            </a:pPr>
            <a:r>
              <a:rPr dirty="0"/>
              <a:t>	</a:t>
            </a:r>
            <a:r>
              <a:rPr sz="2400" dirty="0">
                <a:latin typeface="Trebuchet MS"/>
                <a:cs typeface="Trebuchet MS"/>
              </a:rPr>
              <a:t>First, </a:t>
            </a:r>
            <a:r>
              <a:rPr sz="2400" spc="-5" dirty="0">
                <a:latin typeface="Trebuchet MS"/>
                <a:cs typeface="Trebuchet MS"/>
              </a:rPr>
              <a:t>he prepared </a:t>
            </a:r>
            <a:r>
              <a:rPr sz="2400" dirty="0">
                <a:latin typeface="Trebuchet MS"/>
                <a:cs typeface="Trebuchet MS"/>
              </a:rPr>
              <a:t>a red </a:t>
            </a:r>
            <a:r>
              <a:rPr sz="2400" spc="-5" dirty="0">
                <a:latin typeface="Trebuchet MS"/>
                <a:cs typeface="Trebuchet MS"/>
              </a:rPr>
              <a:t>compound which is  </a:t>
            </a:r>
            <a:r>
              <a:rPr sz="2400" dirty="0">
                <a:latin typeface="Trebuchet MS"/>
                <a:cs typeface="Trebuchet MS"/>
              </a:rPr>
              <a:t>formulated </a:t>
            </a:r>
            <a:r>
              <a:rPr sz="2400" spc="-5" dirty="0">
                <a:latin typeface="Trebuchet MS"/>
                <a:cs typeface="Trebuchet MS"/>
              </a:rPr>
              <a:t>as O</a:t>
            </a:r>
            <a:r>
              <a:rPr sz="2400" spc="-7" baseline="-20833" dirty="0">
                <a:latin typeface="Trebuchet MS"/>
                <a:cs typeface="Trebuchet MS"/>
              </a:rPr>
              <a:t>2</a:t>
            </a:r>
            <a:r>
              <a:rPr sz="2400" spc="-5" dirty="0">
                <a:latin typeface="Trebuchet MS"/>
                <a:cs typeface="Trebuchet MS"/>
              </a:rPr>
              <a:t>PtF</a:t>
            </a:r>
            <a:r>
              <a:rPr sz="2400" spc="-7" baseline="-20833" dirty="0">
                <a:latin typeface="Trebuchet MS"/>
                <a:cs typeface="Trebuchet MS"/>
              </a:rPr>
              <a:t>6</a:t>
            </a:r>
            <a:r>
              <a:rPr sz="2400" spc="-7" baseline="24305" dirty="0">
                <a:latin typeface="Trebuchet MS"/>
                <a:cs typeface="Trebuchet MS"/>
              </a:rPr>
              <a:t>−</a:t>
            </a:r>
            <a:r>
              <a:rPr sz="2400" spc="337" baseline="24305" dirty="0">
                <a:latin typeface="Trebuchet MS"/>
                <a:cs typeface="Trebuchet MS"/>
              </a:rPr>
              <a:t> </a:t>
            </a:r>
            <a:r>
              <a:rPr sz="2400" dirty="0">
                <a:latin typeface="Trebuchet MS"/>
                <a:cs typeface="Trebuchet MS"/>
              </a:rPr>
              <a:t>.</a:t>
            </a:r>
            <a:endParaRPr sz="2400">
              <a:latin typeface="Trebuchet MS"/>
              <a:cs typeface="Trebuchet MS"/>
            </a:endParaRPr>
          </a:p>
          <a:p>
            <a:pPr marL="311785" marR="30480" indent="-274320">
              <a:lnSpc>
                <a:spcPct val="100000"/>
              </a:lnSpc>
              <a:spcBef>
                <a:spcPts val="600"/>
              </a:spcBef>
              <a:buClr>
                <a:srgbClr val="B03E9A"/>
              </a:buClr>
              <a:buSzPct val="72916"/>
              <a:buFont typeface="Wingdings 2"/>
              <a:buChar char=""/>
              <a:tabLst>
                <a:tab pos="403225" algn="l"/>
                <a:tab pos="403860" algn="l"/>
              </a:tabLst>
            </a:pPr>
            <a:r>
              <a:rPr dirty="0"/>
              <a:t>	</a:t>
            </a:r>
            <a:r>
              <a:rPr sz="2400" spc="-5" dirty="0">
                <a:latin typeface="Trebuchet MS"/>
                <a:cs typeface="Trebuchet MS"/>
              </a:rPr>
              <a:t>He, then </a:t>
            </a:r>
            <a:r>
              <a:rPr sz="2400" dirty="0">
                <a:latin typeface="Trebuchet MS"/>
                <a:cs typeface="Trebuchet MS"/>
              </a:rPr>
              <a:t>realised </a:t>
            </a:r>
            <a:r>
              <a:rPr sz="2400" spc="-5" dirty="0">
                <a:latin typeface="Trebuchet MS"/>
                <a:cs typeface="Trebuchet MS"/>
              </a:rPr>
              <a:t>that the </a:t>
            </a:r>
            <a:r>
              <a:rPr sz="2400" dirty="0">
                <a:latin typeface="Trebuchet MS"/>
                <a:cs typeface="Trebuchet MS"/>
              </a:rPr>
              <a:t>first </a:t>
            </a:r>
            <a:r>
              <a:rPr sz="2400" spc="-10" dirty="0">
                <a:latin typeface="Trebuchet MS"/>
                <a:cs typeface="Trebuchet MS"/>
              </a:rPr>
              <a:t>ionisation  </a:t>
            </a:r>
            <a:r>
              <a:rPr sz="2400" spc="-5" dirty="0">
                <a:latin typeface="Trebuchet MS"/>
                <a:cs typeface="Trebuchet MS"/>
              </a:rPr>
              <a:t>enthalpy </a:t>
            </a:r>
            <a:r>
              <a:rPr sz="2400" dirty="0">
                <a:latin typeface="Trebuchet MS"/>
                <a:cs typeface="Trebuchet MS"/>
              </a:rPr>
              <a:t>of </a:t>
            </a:r>
            <a:r>
              <a:rPr sz="2400" spc="-5" dirty="0">
                <a:latin typeface="Trebuchet MS"/>
                <a:cs typeface="Trebuchet MS"/>
              </a:rPr>
              <a:t>molecular oxygen (1175 kJmol</a:t>
            </a:r>
            <a:r>
              <a:rPr sz="2400" spc="-7" baseline="24305" dirty="0">
                <a:latin typeface="Trebuchet MS"/>
                <a:cs typeface="Trebuchet MS"/>
              </a:rPr>
              <a:t>−1 </a:t>
            </a:r>
            <a:r>
              <a:rPr sz="2400" dirty="0">
                <a:latin typeface="Trebuchet MS"/>
                <a:cs typeface="Trebuchet MS"/>
              </a:rPr>
              <a:t>)  </a:t>
            </a:r>
            <a:r>
              <a:rPr sz="2400" spc="-5" dirty="0">
                <a:latin typeface="Trebuchet MS"/>
                <a:cs typeface="Trebuchet MS"/>
              </a:rPr>
              <a:t>was almost identical with that </a:t>
            </a:r>
            <a:r>
              <a:rPr sz="2400" dirty="0">
                <a:latin typeface="Trebuchet MS"/>
                <a:cs typeface="Trebuchet MS"/>
              </a:rPr>
              <a:t>of </a:t>
            </a:r>
            <a:r>
              <a:rPr sz="2400" spc="-5" dirty="0">
                <a:latin typeface="Trebuchet MS"/>
                <a:cs typeface="Trebuchet MS"/>
              </a:rPr>
              <a:t>xenon (1170 kJ  mol</a:t>
            </a:r>
            <a:r>
              <a:rPr sz="2400" spc="-7" baseline="24305" dirty="0">
                <a:latin typeface="Trebuchet MS"/>
                <a:cs typeface="Trebuchet MS"/>
              </a:rPr>
              <a:t>−1</a:t>
            </a:r>
            <a:r>
              <a:rPr sz="2400" spc="352" baseline="24305" dirty="0">
                <a:latin typeface="Trebuchet MS"/>
                <a:cs typeface="Trebuchet MS"/>
              </a:rPr>
              <a:t> </a:t>
            </a:r>
            <a:r>
              <a:rPr sz="2400" spc="-10" dirty="0">
                <a:latin typeface="Trebuchet MS"/>
                <a:cs typeface="Trebuchet MS"/>
              </a:rPr>
              <a:t>).</a:t>
            </a:r>
            <a:endParaRPr sz="2400">
              <a:latin typeface="Trebuchet MS"/>
              <a:cs typeface="Trebuchet MS"/>
            </a:endParaRPr>
          </a:p>
          <a:p>
            <a:pPr marL="311785" marR="43815" indent="-274320">
              <a:lnSpc>
                <a:spcPct val="100000"/>
              </a:lnSpc>
              <a:spcBef>
                <a:spcPts val="605"/>
              </a:spcBef>
              <a:buClr>
                <a:srgbClr val="B03E9A"/>
              </a:buClr>
              <a:buSzPct val="72916"/>
              <a:buFont typeface="Wingdings 2"/>
              <a:buChar char=""/>
              <a:tabLst>
                <a:tab pos="312420" algn="l"/>
              </a:tabLst>
            </a:pPr>
            <a:r>
              <a:rPr sz="2400" spc="-5" dirty="0">
                <a:latin typeface="Trebuchet MS"/>
                <a:cs typeface="Trebuchet MS"/>
              </a:rPr>
              <a:t>He made efforts to prepare </a:t>
            </a:r>
            <a:r>
              <a:rPr sz="2400" dirty="0">
                <a:latin typeface="Trebuchet MS"/>
                <a:cs typeface="Trebuchet MS"/>
              </a:rPr>
              <a:t>same </a:t>
            </a:r>
            <a:r>
              <a:rPr sz="2400" spc="-5" dirty="0">
                <a:latin typeface="Trebuchet MS"/>
                <a:cs typeface="Trebuchet MS"/>
              </a:rPr>
              <a:t>type </a:t>
            </a:r>
            <a:r>
              <a:rPr sz="2400" dirty="0">
                <a:latin typeface="Trebuchet MS"/>
                <a:cs typeface="Trebuchet MS"/>
              </a:rPr>
              <a:t>of  </a:t>
            </a:r>
            <a:r>
              <a:rPr sz="2400" spc="-5" dirty="0">
                <a:latin typeface="Trebuchet MS"/>
                <a:cs typeface="Trebuchet MS"/>
              </a:rPr>
              <a:t>compound with Xe and was </a:t>
            </a:r>
            <a:r>
              <a:rPr sz="2400" dirty="0">
                <a:latin typeface="Trebuchet MS"/>
                <a:cs typeface="Trebuchet MS"/>
              </a:rPr>
              <a:t>successful </a:t>
            </a:r>
            <a:r>
              <a:rPr sz="2400" spc="-5" dirty="0">
                <a:latin typeface="Trebuchet MS"/>
                <a:cs typeface="Trebuchet MS"/>
              </a:rPr>
              <a:t>in  preparing another </a:t>
            </a:r>
            <a:r>
              <a:rPr sz="2400" dirty="0">
                <a:latin typeface="Trebuchet MS"/>
                <a:cs typeface="Trebuchet MS"/>
              </a:rPr>
              <a:t>red </a:t>
            </a:r>
            <a:r>
              <a:rPr sz="2400" spc="-5" dirty="0">
                <a:latin typeface="Trebuchet MS"/>
                <a:cs typeface="Trebuchet MS"/>
              </a:rPr>
              <a:t>colour compound Xe</a:t>
            </a:r>
            <a:r>
              <a:rPr sz="2400" spc="-7" baseline="24305" dirty="0">
                <a:latin typeface="Trebuchet MS"/>
                <a:cs typeface="Trebuchet MS"/>
              </a:rPr>
              <a:t>+</a:t>
            </a:r>
            <a:r>
              <a:rPr sz="2400" spc="-5" dirty="0">
                <a:latin typeface="Trebuchet MS"/>
                <a:cs typeface="Trebuchet MS"/>
              </a:rPr>
              <a:t>PtF</a:t>
            </a:r>
            <a:r>
              <a:rPr sz="2400" spc="-7" baseline="-20833" dirty="0">
                <a:latin typeface="Trebuchet MS"/>
                <a:cs typeface="Trebuchet MS"/>
              </a:rPr>
              <a:t>6</a:t>
            </a:r>
            <a:r>
              <a:rPr sz="2400" spc="-7" baseline="24305" dirty="0">
                <a:latin typeface="Trebuchet MS"/>
                <a:cs typeface="Trebuchet MS"/>
              </a:rPr>
              <a:t>− </a:t>
            </a:r>
            <a:r>
              <a:rPr sz="1600" spc="-5" dirty="0">
                <a:latin typeface="Trebuchet MS"/>
                <a:cs typeface="Trebuchet MS"/>
              </a:rPr>
              <a:t> </a:t>
            </a:r>
            <a:r>
              <a:rPr sz="2400" spc="-5" dirty="0">
                <a:latin typeface="Trebuchet MS"/>
                <a:cs typeface="Trebuchet MS"/>
              </a:rPr>
              <a:t>by mixing </a:t>
            </a:r>
            <a:r>
              <a:rPr sz="2400" dirty="0">
                <a:latin typeface="Trebuchet MS"/>
                <a:cs typeface="Trebuchet MS"/>
              </a:rPr>
              <a:t>PtF</a:t>
            </a:r>
            <a:r>
              <a:rPr sz="2400" baseline="-20833" dirty="0">
                <a:latin typeface="Trebuchet MS"/>
                <a:cs typeface="Trebuchet MS"/>
              </a:rPr>
              <a:t>6 </a:t>
            </a:r>
            <a:r>
              <a:rPr sz="2400" spc="-5" dirty="0">
                <a:latin typeface="Trebuchet MS"/>
                <a:cs typeface="Trebuchet MS"/>
              </a:rPr>
              <a:t>and</a:t>
            </a:r>
            <a:r>
              <a:rPr sz="2400" spc="-245" dirty="0">
                <a:latin typeface="Trebuchet MS"/>
                <a:cs typeface="Trebuchet MS"/>
              </a:rPr>
              <a:t> </a:t>
            </a:r>
            <a:r>
              <a:rPr sz="2400" spc="-5" dirty="0">
                <a:latin typeface="Trebuchet MS"/>
                <a:cs typeface="Trebuchet MS"/>
              </a:rPr>
              <a:t>xenon.</a:t>
            </a:r>
            <a:endParaRPr sz="2400">
              <a:latin typeface="Trebuchet MS"/>
              <a:cs typeface="Trebuchet MS"/>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6536867"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113907"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868041" y="1057402"/>
            <a:ext cx="132841"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93977" y="1057402"/>
            <a:ext cx="106934" cy="11531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553333" y="1053719"/>
            <a:ext cx="176402" cy="25031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067934" y="1057275"/>
            <a:ext cx="101853" cy="10058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863217" y="1053719"/>
            <a:ext cx="176402" cy="25031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80249" y="1053719"/>
            <a:ext cx="176339" cy="25031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6591681" y="1006221"/>
            <a:ext cx="220979" cy="346075"/>
          </a:xfrm>
          <a:custGeom>
            <a:avLst/>
            <a:gdLst/>
            <a:ahLst/>
            <a:cxnLst/>
            <a:rect l="l" t="t" r="r" b="b"/>
            <a:pathLst>
              <a:path w="220979"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5250307"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730877"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4407789"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5"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4274820"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846957" y="1006221"/>
            <a:ext cx="227965" cy="346075"/>
          </a:xfrm>
          <a:custGeom>
            <a:avLst/>
            <a:gdLst/>
            <a:ahLst/>
            <a:cxnLst/>
            <a:rect l="l" t="t" r="r" b="b"/>
            <a:pathLst>
              <a:path w="227964" h="346075">
                <a:moveTo>
                  <a:pt x="0" y="0"/>
                </a:moveTo>
                <a:lnTo>
                  <a:pt x="227583" y="0"/>
                </a:lnTo>
                <a:lnTo>
                  <a:pt x="227583" y="54482"/>
                </a:lnTo>
                <a:lnTo>
                  <a:pt x="61340" y="54482"/>
                </a:lnTo>
                <a:lnTo>
                  <a:pt x="61340" y="135381"/>
                </a:lnTo>
                <a:lnTo>
                  <a:pt x="182752" y="135381"/>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484501" y="1006221"/>
            <a:ext cx="252095" cy="350520"/>
          </a:xfrm>
          <a:custGeom>
            <a:avLst/>
            <a:gdLst/>
            <a:ahLst/>
            <a:cxnLst/>
            <a:rect l="l" t="t" r="r" b="b"/>
            <a:pathLst>
              <a:path w="252094" h="350519">
                <a:moveTo>
                  <a:pt x="0" y="0"/>
                </a:moveTo>
                <a:lnTo>
                  <a:pt x="29463" y="0"/>
                </a:lnTo>
                <a:lnTo>
                  <a:pt x="192659" y="208533"/>
                </a:lnTo>
                <a:lnTo>
                  <a:pt x="192659" y="0"/>
                </a:lnTo>
                <a:lnTo>
                  <a:pt x="251587" y="0"/>
                </a:lnTo>
                <a:lnTo>
                  <a:pt x="251587" y="350265"/>
                </a:lnTo>
                <a:lnTo>
                  <a:pt x="226694"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156841"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7" y="296925"/>
                </a:lnTo>
                <a:lnTo>
                  <a:pt x="140708" y="295856"/>
                </a:lnTo>
                <a:lnTo>
                  <a:pt x="176783"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1143139" y="1006221"/>
            <a:ext cx="353060" cy="350520"/>
          </a:xfrm>
          <a:custGeom>
            <a:avLst/>
            <a:gdLst/>
            <a:ahLst/>
            <a:cxnLst/>
            <a:rect l="l" t="t" r="r" b="b"/>
            <a:pathLst>
              <a:path w="353059" h="350519">
                <a:moveTo>
                  <a:pt x="69596" y="0"/>
                </a:moveTo>
                <a:lnTo>
                  <a:pt x="102146" y="0"/>
                </a:lnTo>
                <a:lnTo>
                  <a:pt x="176898" y="232790"/>
                </a:lnTo>
                <a:lnTo>
                  <a:pt x="250050" y="0"/>
                </a:lnTo>
                <a:lnTo>
                  <a:pt x="282308" y="0"/>
                </a:lnTo>
                <a:lnTo>
                  <a:pt x="352920" y="345820"/>
                </a:lnTo>
                <a:lnTo>
                  <a:pt x="293484" y="345820"/>
                </a:lnTo>
                <a:lnTo>
                  <a:pt x="257543" y="159384"/>
                </a:lnTo>
                <a:lnTo>
                  <a:pt x="188074" y="350265"/>
                </a:lnTo>
                <a:lnTo>
                  <a:pt x="166103" y="350265"/>
                </a:lnTo>
                <a:lnTo>
                  <a:pt x="96481" y="159384"/>
                </a:lnTo>
                <a:lnTo>
                  <a:pt x="59220"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807589" y="1003808"/>
            <a:ext cx="256540" cy="347980"/>
          </a:xfrm>
          <a:custGeom>
            <a:avLst/>
            <a:gdLst/>
            <a:ahLst/>
            <a:cxnLst/>
            <a:rect l="l" t="t" r="r" b="b"/>
            <a:pathLst>
              <a:path w="256539" h="347980">
                <a:moveTo>
                  <a:pt x="92202" y="0"/>
                </a:moveTo>
                <a:lnTo>
                  <a:pt x="159845" y="11064"/>
                </a:lnTo>
                <a:lnTo>
                  <a:pt x="211962" y="44322"/>
                </a:lnTo>
                <a:lnTo>
                  <a:pt x="245110" y="95758"/>
                </a:lnTo>
                <a:lnTo>
                  <a:pt x="256159"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2"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533525"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5005196"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9"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6004178" y="1001522"/>
            <a:ext cx="304165" cy="350520"/>
          </a:xfrm>
          <a:custGeom>
            <a:avLst/>
            <a:gdLst/>
            <a:ahLst/>
            <a:cxnLst/>
            <a:rect l="l" t="t" r="r" b="b"/>
            <a:pathLst>
              <a:path w="304164" h="350519">
                <a:moveTo>
                  <a:pt x="137795" y="0"/>
                </a:moveTo>
                <a:lnTo>
                  <a:pt x="164719" y="0"/>
                </a:lnTo>
                <a:lnTo>
                  <a:pt x="303657" y="350265"/>
                </a:lnTo>
                <a:lnTo>
                  <a:pt x="235966" y="350265"/>
                </a:lnTo>
                <a:lnTo>
                  <a:pt x="210693" y="280162"/>
                </a:lnTo>
                <a:lnTo>
                  <a:pt x="92329" y="280162"/>
                </a:lnTo>
                <a:lnTo>
                  <a:pt x="68199"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6849491"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2"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6328283"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697346" y="1000252"/>
            <a:ext cx="287020" cy="357505"/>
          </a:xfrm>
          <a:custGeom>
            <a:avLst/>
            <a:gdLst/>
            <a:ahLst/>
            <a:cxnLst/>
            <a:rect l="l" t="t" r="r" b="b"/>
            <a:pathLst>
              <a:path w="287020" h="357505">
                <a:moveTo>
                  <a:pt x="175005" y="0"/>
                </a:moveTo>
                <a:lnTo>
                  <a:pt x="202340" y="2139"/>
                </a:lnTo>
                <a:lnTo>
                  <a:pt x="227568" y="8540"/>
                </a:lnTo>
                <a:lnTo>
                  <a:pt x="250676" y="19180"/>
                </a:lnTo>
                <a:lnTo>
                  <a:pt x="271652" y="34036"/>
                </a:lnTo>
                <a:lnTo>
                  <a:pt x="245999" y="83312"/>
                </a:lnTo>
                <a:lnTo>
                  <a:pt x="239831" y="78476"/>
                </a:lnTo>
                <a:lnTo>
                  <a:pt x="232187" y="73675"/>
                </a:lnTo>
                <a:lnTo>
                  <a:pt x="191420" y="56991"/>
                </a:lnTo>
                <a:lnTo>
                  <a:pt x="173608" y="54610"/>
                </a:lnTo>
                <a:lnTo>
                  <a:pt x="149437" y="56757"/>
                </a:lnTo>
                <a:lnTo>
                  <a:pt x="109190" y="74005"/>
                </a:lnTo>
                <a:lnTo>
                  <a:pt x="80182" y="107870"/>
                </a:lnTo>
                <a:lnTo>
                  <a:pt x="65462" y="154162"/>
                </a:lnTo>
                <a:lnTo>
                  <a:pt x="63626" y="181737"/>
                </a:lnTo>
                <a:lnTo>
                  <a:pt x="65436" y="207902"/>
                </a:lnTo>
                <a:lnTo>
                  <a:pt x="79914" y="251995"/>
                </a:lnTo>
                <a:lnTo>
                  <a:pt x="108295" y="284356"/>
                </a:lnTo>
                <a:lnTo>
                  <a:pt x="147625" y="300843"/>
                </a:lnTo>
                <a:lnTo>
                  <a:pt x="171195" y="302895"/>
                </a:lnTo>
                <a:lnTo>
                  <a:pt x="186862" y="301775"/>
                </a:lnTo>
                <a:lnTo>
                  <a:pt x="225170" y="284988"/>
                </a:lnTo>
                <a:lnTo>
                  <a:pt x="225170" y="217043"/>
                </a:lnTo>
                <a:lnTo>
                  <a:pt x="177291" y="217043"/>
                </a:lnTo>
                <a:lnTo>
                  <a:pt x="177291" y="164719"/>
                </a:lnTo>
                <a:lnTo>
                  <a:pt x="286512" y="164719"/>
                </a:lnTo>
                <a:lnTo>
                  <a:pt x="286512" y="319405"/>
                </a:lnTo>
                <a:lnTo>
                  <a:pt x="246578" y="341872"/>
                </a:lnTo>
                <a:lnTo>
                  <a:pt x="195611" y="354885"/>
                </a:lnTo>
                <a:lnTo>
                  <a:pt x="161289"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5"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101975"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521792" y="1000252"/>
            <a:ext cx="262890" cy="357505"/>
          </a:xfrm>
          <a:custGeom>
            <a:avLst/>
            <a:gdLst/>
            <a:ahLst/>
            <a:cxnLst/>
            <a:rect l="l" t="t" r="r" b="b"/>
            <a:pathLst>
              <a:path w="262890" h="357505">
                <a:moveTo>
                  <a:pt x="158280" y="0"/>
                </a:moveTo>
                <a:lnTo>
                  <a:pt x="186517" y="1524"/>
                </a:lnTo>
                <a:lnTo>
                  <a:pt x="211774" y="6096"/>
                </a:lnTo>
                <a:lnTo>
                  <a:pt x="234052" y="13716"/>
                </a:lnTo>
                <a:lnTo>
                  <a:pt x="253352" y="24384"/>
                </a:lnTo>
                <a:lnTo>
                  <a:pt x="228104" y="75057"/>
                </a:lnTo>
                <a:lnTo>
                  <a:pt x="216281" y="66075"/>
                </a:lnTo>
                <a:lnTo>
                  <a:pt x="201331" y="59689"/>
                </a:lnTo>
                <a:lnTo>
                  <a:pt x="183254" y="55876"/>
                </a:lnTo>
                <a:lnTo>
                  <a:pt x="162051" y="54610"/>
                </a:lnTo>
                <a:lnTo>
                  <a:pt x="141442" y="56872"/>
                </a:lnTo>
                <a:lnTo>
                  <a:pt x="106061" y="74969"/>
                </a:lnTo>
                <a:lnTo>
                  <a:pt x="79212" y="110095"/>
                </a:lnTo>
                <a:lnTo>
                  <a:pt x="65414" y="155866"/>
                </a:lnTo>
                <a:lnTo>
                  <a:pt x="63690" y="182372"/>
                </a:lnTo>
                <a:lnTo>
                  <a:pt x="65290" y="208661"/>
                </a:lnTo>
                <a:lnTo>
                  <a:pt x="78086" y="252666"/>
                </a:lnTo>
                <a:lnTo>
                  <a:pt x="103149" y="284624"/>
                </a:lnTo>
                <a:lnTo>
                  <a:pt x="157581" y="302895"/>
                </a:lnTo>
                <a:lnTo>
                  <a:pt x="180667" y="300724"/>
                </a:lnTo>
                <a:lnTo>
                  <a:pt x="201101" y="294195"/>
                </a:lnTo>
                <a:lnTo>
                  <a:pt x="218882" y="283285"/>
                </a:lnTo>
                <a:lnTo>
                  <a:pt x="234010" y="267970"/>
                </a:lnTo>
                <a:lnTo>
                  <a:pt x="262547" y="317626"/>
                </a:lnTo>
                <a:lnTo>
                  <a:pt x="241610" y="335035"/>
                </a:lnTo>
                <a:lnTo>
                  <a:pt x="216311" y="347456"/>
                </a:lnTo>
                <a:lnTo>
                  <a:pt x="186646" y="354899"/>
                </a:lnTo>
                <a:lnTo>
                  <a:pt x="152615" y="357377"/>
                </a:lnTo>
                <a:lnTo>
                  <a:pt x="118430" y="354401"/>
                </a:lnTo>
                <a:lnTo>
                  <a:pt x="62176" y="330588"/>
                </a:lnTo>
                <a:lnTo>
                  <a:pt x="22556" y="283773"/>
                </a:lnTo>
                <a:lnTo>
                  <a:pt x="2505" y="218813"/>
                </a:lnTo>
                <a:lnTo>
                  <a:pt x="0" y="179832"/>
                </a:lnTo>
                <a:lnTo>
                  <a:pt x="2778" y="143037"/>
                </a:lnTo>
                <a:lnTo>
                  <a:pt x="25010" y="78926"/>
                </a:lnTo>
                <a:lnTo>
                  <a:pt x="68250" y="29039"/>
                </a:lnTo>
                <a:lnTo>
                  <a:pt x="125162" y="3234"/>
                </a:lnTo>
                <a:lnTo>
                  <a:pt x="158280"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3490595"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1800479"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817448"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31" name="object 31"/>
          <p:cNvSpPr txBox="1"/>
          <p:nvPr/>
        </p:nvSpPr>
        <p:spPr>
          <a:xfrm>
            <a:off x="510540" y="1632331"/>
            <a:ext cx="7127875" cy="3348990"/>
          </a:xfrm>
          <a:prstGeom prst="rect">
            <a:avLst/>
          </a:prstGeom>
        </p:spPr>
        <p:txBody>
          <a:bodyPr vert="horz" wrap="square" lIns="0" tIns="13335" rIns="0" bIns="0" rtlCol="0">
            <a:spAutoFit/>
          </a:bodyPr>
          <a:lstStyle/>
          <a:p>
            <a:pPr marL="311785" marR="488950" indent="-274320">
              <a:lnSpc>
                <a:spcPct val="100000"/>
              </a:lnSpc>
              <a:spcBef>
                <a:spcPts val="105"/>
              </a:spcBef>
              <a:buClr>
                <a:srgbClr val="B03E9A"/>
              </a:buClr>
              <a:buSzPct val="73076"/>
              <a:buFont typeface="Wingdings 2"/>
              <a:buChar char=""/>
              <a:tabLst>
                <a:tab pos="312420" algn="l"/>
              </a:tabLst>
            </a:pPr>
            <a:r>
              <a:rPr sz="2600" dirty="0">
                <a:latin typeface="Trebuchet MS"/>
                <a:cs typeface="Trebuchet MS"/>
              </a:rPr>
              <a:t>The </a:t>
            </a:r>
            <a:r>
              <a:rPr sz="2600" spc="-5" dirty="0">
                <a:latin typeface="Trebuchet MS"/>
                <a:cs typeface="Trebuchet MS"/>
              </a:rPr>
              <a:t>compounds </a:t>
            </a:r>
            <a:r>
              <a:rPr sz="2600" dirty="0">
                <a:latin typeface="Trebuchet MS"/>
                <a:cs typeface="Trebuchet MS"/>
              </a:rPr>
              <a:t>of </a:t>
            </a:r>
            <a:r>
              <a:rPr sz="2600" spc="-5" dirty="0">
                <a:latin typeface="Trebuchet MS"/>
                <a:cs typeface="Trebuchet MS"/>
              </a:rPr>
              <a:t>krypton are </a:t>
            </a:r>
            <a:r>
              <a:rPr sz="2600" spc="-65" dirty="0">
                <a:latin typeface="Trebuchet MS"/>
                <a:cs typeface="Trebuchet MS"/>
              </a:rPr>
              <a:t>fewer. </a:t>
            </a:r>
            <a:r>
              <a:rPr sz="2600" dirty="0">
                <a:latin typeface="Trebuchet MS"/>
                <a:cs typeface="Trebuchet MS"/>
              </a:rPr>
              <a:t>Only  </a:t>
            </a:r>
            <a:r>
              <a:rPr sz="2600" spc="-5" dirty="0">
                <a:latin typeface="Trebuchet MS"/>
                <a:cs typeface="Trebuchet MS"/>
              </a:rPr>
              <a:t>the difluoride </a:t>
            </a:r>
            <a:r>
              <a:rPr sz="2600" dirty="0">
                <a:latin typeface="Trebuchet MS"/>
                <a:cs typeface="Trebuchet MS"/>
              </a:rPr>
              <a:t>(KrF</a:t>
            </a:r>
            <a:r>
              <a:rPr sz="2550" baseline="-21241" dirty="0">
                <a:latin typeface="Trebuchet MS"/>
                <a:cs typeface="Trebuchet MS"/>
              </a:rPr>
              <a:t>2</a:t>
            </a:r>
            <a:r>
              <a:rPr sz="2600" dirty="0">
                <a:latin typeface="Trebuchet MS"/>
                <a:cs typeface="Trebuchet MS"/>
              </a:rPr>
              <a:t>) </a:t>
            </a:r>
            <a:r>
              <a:rPr sz="2600" spc="-5" dirty="0">
                <a:latin typeface="Trebuchet MS"/>
                <a:cs typeface="Trebuchet MS"/>
              </a:rPr>
              <a:t>has been </a:t>
            </a:r>
            <a:r>
              <a:rPr sz="2600" dirty="0">
                <a:latin typeface="Trebuchet MS"/>
                <a:cs typeface="Trebuchet MS"/>
              </a:rPr>
              <a:t>studied </a:t>
            </a:r>
            <a:r>
              <a:rPr sz="2600" spc="-5" dirty="0">
                <a:latin typeface="Trebuchet MS"/>
                <a:cs typeface="Trebuchet MS"/>
              </a:rPr>
              <a:t>in  detail.</a:t>
            </a:r>
            <a:endParaRPr sz="2600">
              <a:latin typeface="Trebuchet MS"/>
              <a:cs typeface="Trebuchet MS"/>
            </a:endParaRPr>
          </a:p>
          <a:p>
            <a:pPr marL="311785" marR="30480" indent="-274320">
              <a:lnSpc>
                <a:spcPct val="100000"/>
              </a:lnSpc>
              <a:spcBef>
                <a:spcPts val="600"/>
              </a:spcBef>
              <a:buClr>
                <a:srgbClr val="B03E9A"/>
              </a:buClr>
              <a:buSzPct val="73076"/>
              <a:buFont typeface="Wingdings 2"/>
              <a:buChar char=""/>
              <a:tabLst>
                <a:tab pos="412750" algn="l"/>
                <a:tab pos="413384" algn="l"/>
              </a:tabLst>
            </a:pPr>
            <a:r>
              <a:rPr dirty="0"/>
              <a:t>	</a:t>
            </a:r>
            <a:r>
              <a:rPr sz="2600" dirty="0">
                <a:latin typeface="Trebuchet MS"/>
                <a:cs typeface="Trebuchet MS"/>
              </a:rPr>
              <a:t>Compounds of radon have </a:t>
            </a:r>
            <a:r>
              <a:rPr sz="2600" spc="-5" dirty="0">
                <a:latin typeface="Trebuchet MS"/>
                <a:cs typeface="Trebuchet MS"/>
              </a:rPr>
              <a:t>not been isolated  but only identified (e.g., </a:t>
            </a:r>
            <a:r>
              <a:rPr sz="2600" spc="5" dirty="0">
                <a:latin typeface="Trebuchet MS"/>
                <a:cs typeface="Trebuchet MS"/>
              </a:rPr>
              <a:t>RnF</a:t>
            </a:r>
            <a:r>
              <a:rPr sz="2550" spc="7" baseline="-21241" dirty="0">
                <a:latin typeface="Trebuchet MS"/>
                <a:cs typeface="Trebuchet MS"/>
              </a:rPr>
              <a:t>2</a:t>
            </a:r>
            <a:r>
              <a:rPr sz="2600" spc="5" dirty="0">
                <a:latin typeface="Trebuchet MS"/>
                <a:cs typeface="Trebuchet MS"/>
              </a:rPr>
              <a:t>) </a:t>
            </a:r>
            <a:r>
              <a:rPr sz="2600" spc="-5" dirty="0">
                <a:latin typeface="Trebuchet MS"/>
                <a:cs typeface="Trebuchet MS"/>
              </a:rPr>
              <a:t>by radiotracer  technique.</a:t>
            </a:r>
            <a:endParaRPr sz="2600">
              <a:latin typeface="Trebuchet MS"/>
              <a:cs typeface="Trebuchet MS"/>
            </a:endParaRPr>
          </a:p>
          <a:p>
            <a:pPr marL="311785" marR="415925" indent="-274320">
              <a:lnSpc>
                <a:spcPct val="100000"/>
              </a:lnSpc>
              <a:spcBef>
                <a:spcPts val="600"/>
              </a:spcBef>
              <a:buClr>
                <a:srgbClr val="B03E9A"/>
              </a:buClr>
              <a:buSzPct val="73076"/>
              <a:buFont typeface="Wingdings 2"/>
              <a:buChar char=""/>
              <a:tabLst>
                <a:tab pos="412750" algn="l"/>
                <a:tab pos="413384" algn="l"/>
              </a:tabLst>
            </a:pPr>
            <a:r>
              <a:rPr dirty="0"/>
              <a:t>	</a:t>
            </a:r>
            <a:r>
              <a:rPr sz="2600" spc="-5" dirty="0">
                <a:latin typeface="Trebuchet MS"/>
                <a:cs typeface="Trebuchet MS"/>
              </a:rPr>
              <a:t>No true compounds </a:t>
            </a:r>
            <a:r>
              <a:rPr sz="2600" dirty="0">
                <a:latin typeface="Trebuchet MS"/>
                <a:cs typeface="Trebuchet MS"/>
              </a:rPr>
              <a:t>of </a:t>
            </a:r>
            <a:r>
              <a:rPr sz="2600" spc="-125" dirty="0">
                <a:latin typeface="Trebuchet MS"/>
                <a:cs typeface="Trebuchet MS"/>
              </a:rPr>
              <a:t>Ar, </a:t>
            </a:r>
            <a:r>
              <a:rPr sz="2600" spc="-5" dirty="0">
                <a:latin typeface="Trebuchet MS"/>
                <a:cs typeface="Trebuchet MS"/>
              </a:rPr>
              <a:t>Ne </a:t>
            </a:r>
            <a:r>
              <a:rPr sz="2600" dirty="0">
                <a:latin typeface="Trebuchet MS"/>
                <a:cs typeface="Trebuchet MS"/>
              </a:rPr>
              <a:t>or </a:t>
            </a:r>
            <a:r>
              <a:rPr sz="2600" spc="-5" dirty="0">
                <a:latin typeface="Trebuchet MS"/>
                <a:cs typeface="Trebuchet MS"/>
              </a:rPr>
              <a:t>He are yet  known.</a:t>
            </a:r>
            <a:endParaRPr sz="2600">
              <a:latin typeface="Trebuchet MS"/>
              <a:cs typeface="Trebuchet MS"/>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1186357" cy="36334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38807" y="1277492"/>
            <a:ext cx="86740" cy="8699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38807" y="1086485"/>
            <a:ext cx="86740" cy="8686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12850"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538302" y="1006221"/>
            <a:ext cx="257175" cy="351790"/>
          </a:xfrm>
          <a:custGeom>
            <a:avLst/>
            <a:gdLst/>
            <a:ahLst/>
            <a:cxnLst/>
            <a:rect l="l" t="t" r="r" b="b"/>
            <a:pathLst>
              <a:path w="257175" h="351790">
                <a:moveTo>
                  <a:pt x="0" y="0"/>
                </a:moveTo>
                <a:lnTo>
                  <a:pt x="61328" y="0"/>
                </a:lnTo>
                <a:lnTo>
                  <a:pt x="61328" y="234187"/>
                </a:lnTo>
                <a:lnTo>
                  <a:pt x="62390" y="247451"/>
                </a:lnTo>
                <a:lnTo>
                  <a:pt x="87605" y="287174"/>
                </a:lnTo>
                <a:lnTo>
                  <a:pt x="125018" y="296925"/>
                </a:lnTo>
                <a:lnTo>
                  <a:pt x="140728" y="295856"/>
                </a:lnTo>
                <a:lnTo>
                  <a:pt x="176809" y="279907"/>
                </a:lnTo>
                <a:lnTo>
                  <a:pt x="195325" y="233044"/>
                </a:lnTo>
                <a:lnTo>
                  <a:pt x="195325" y="0"/>
                </a:lnTo>
                <a:lnTo>
                  <a:pt x="256654" y="0"/>
                </a:lnTo>
                <a:lnTo>
                  <a:pt x="256654" y="237743"/>
                </a:lnTo>
                <a:lnTo>
                  <a:pt x="254420" y="262963"/>
                </a:lnTo>
                <a:lnTo>
                  <a:pt x="236551" y="304734"/>
                </a:lnTo>
                <a:lnTo>
                  <a:pt x="201550" y="334478"/>
                </a:lnTo>
                <a:lnTo>
                  <a:pt x="153840" y="349527"/>
                </a:lnTo>
                <a:lnTo>
                  <a:pt x="125501" y="351408"/>
                </a:lnTo>
                <a:lnTo>
                  <a:pt x="97140" y="349573"/>
                </a:lnTo>
                <a:lnTo>
                  <a:pt x="50729" y="334853"/>
                </a:lnTo>
                <a:lnTo>
                  <a:pt x="18382" y="305605"/>
                </a:lnTo>
                <a:lnTo>
                  <a:pt x="2042" y="263401"/>
                </a:lnTo>
                <a:lnTo>
                  <a:pt x="0" y="237489"/>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370711"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8" name="object 8"/>
          <p:cNvSpPr/>
          <p:nvPr/>
        </p:nvSpPr>
        <p:spPr>
          <a:xfrm>
            <a:off x="849452" y="1000252"/>
            <a:ext cx="209550" cy="357505"/>
          </a:xfrm>
          <a:custGeom>
            <a:avLst/>
            <a:gdLst/>
            <a:ahLst/>
            <a:cxnLst/>
            <a:rect l="l" t="t" r="r" b="b"/>
            <a:pathLst>
              <a:path w="209550" h="357505">
                <a:moveTo>
                  <a:pt x="105448" y="0"/>
                </a:moveTo>
                <a:lnTo>
                  <a:pt x="133413" y="1404"/>
                </a:lnTo>
                <a:lnTo>
                  <a:pt x="157399" y="5619"/>
                </a:lnTo>
                <a:lnTo>
                  <a:pt x="177405" y="12644"/>
                </a:lnTo>
                <a:lnTo>
                  <a:pt x="193433" y="22478"/>
                </a:lnTo>
                <a:lnTo>
                  <a:pt x="174790" y="75311"/>
                </a:lnTo>
                <a:lnTo>
                  <a:pt x="158414" y="65216"/>
                </a:lnTo>
                <a:lnTo>
                  <a:pt x="141593" y="57991"/>
                </a:lnTo>
                <a:lnTo>
                  <a:pt x="124328" y="53647"/>
                </a:lnTo>
                <a:lnTo>
                  <a:pt x="106616" y="52197"/>
                </a:lnTo>
                <a:lnTo>
                  <a:pt x="96601" y="52889"/>
                </a:lnTo>
                <a:lnTo>
                  <a:pt x="64955" y="76263"/>
                </a:lnTo>
                <a:lnTo>
                  <a:pt x="62039" y="92583"/>
                </a:lnTo>
                <a:lnTo>
                  <a:pt x="66152" y="107584"/>
                </a:lnTo>
                <a:lnTo>
                  <a:pt x="78490" y="122872"/>
                </a:lnTo>
                <a:lnTo>
                  <a:pt x="99056" y="138445"/>
                </a:lnTo>
                <a:lnTo>
                  <a:pt x="127850" y="154305"/>
                </a:lnTo>
                <a:lnTo>
                  <a:pt x="143978" y="162615"/>
                </a:lnTo>
                <a:lnTo>
                  <a:pt x="157691" y="170592"/>
                </a:lnTo>
                <a:lnTo>
                  <a:pt x="191369" y="201041"/>
                </a:lnTo>
                <a:lnTo>
                  <a:pt x="207230" y="238934"/>
                </a:lnTo>
                <a:lnTo>
                  <a:pt x="209232" y="261238"/>
                </a:lnTo>
                <a:lnTo>
                  <a:pt x="207161" y="281267"/>
                </a:lnTo>
                <a:lnTo>
                  <a:pt x="190592" y="315799"/>
                </a:lnTo>
                <a:lnTo>
                  <a:pt x="158117" y="342161"/>
                </a:lnTo>
                <a:lnTo>
                  <a:pt x="113706" y="355687"/>
                </a:lnTo>
                <a:lnTo>
                  <a:pt x="87274" y="357377"/>
                </a:lnTo>
                <a:lnTo>
                  <a:pt x="63688" y="355828"/>
                </a:lnTo>
                <a:lnTo>
                  <a:pt x="41279" y="351170"/>
                </a:lnTo>
                <a:lnTo>
                  <a:pt x="20049" y="343394"/>
                </a:lnTo>
                <a:lnTo>
                  <a:pt x="0" y="332486"/>
                </a:lnTo>
                <a:lnTo>
                  <a:pt x="22644" y="277495"/>
                </a:lnTo>
                <a:lnTo>
                  <a:pt x="40734" y="288643"/>
                </a:lnTo>
                <a:lnTo>
                  <a:pt x="58677" y="296576"/>
                </a:lnTo>
                <a:lnTo>
                  <a:pt x="76472" y="301319"/>
                </a:lnTo>
                <a:lnTo>
                  <a:pt x="94119" y="302895"/>
                </a:lnTo>
                <a:lnTo>
                  <a:pt x="117755" y="300537"/>
                </a:lnTo>
                <a:lnTo>
                  <a:pt x="134639" y="293465"/>
                </a:lnTo>
                <a:lnTo>
                  <a:pt x="144768" y="281678"/>
                </a:lnTo>
                <a:lnTo>
                  <a:pt x="148145" y="265175"/>
                </a:lnTo>
                <a:lnTo>
                  <a:pt x="147348" y="256434"/>
                </a:lnTo>
                <a:lnTo>
                  <a:pt x="127347" y="223206"/>
                </a:lnTo>
                <a:lnTo>
                  <a:pt x="82918" y="195452"/>
                </a:lnTo>
                <a:lnTo>
                  <a:pt x="64663" y="185975"/>
                </a:lnTo>
                <a:lnTo>
                  <a:pt x="49653" y="177355"/>
                </a:lnTo>
                <a:lnTo>
                  <a:pt x="17160" y="148637"/>
                </a:lnTo>
                <a:lnTo>
                  <a:pt x="1175" y="103489"/>
                </a:lnTo>
                <a:lnTo>
                  <a:pt x="711" y="92963"/>
                </a:lnTo>
                <a:lnTo>
                  <a:pt x="2545" y="73796"/>
                </a:lnTo>
                <a:lnTo>
                  <a:pt x="30073" y="26415"/>
                </a:lnTo>
                <a:lnTo>
                  <a:pt x="63603" y="6635"/>
                </a:lnTo>
                <a:lnTo>
                  <a:pt x="83485" y="1662"/>
                </a:lnTo>
                <a:lnTo>
                  <a:pt x="105448" y="0"/>
                </a:lnTo>
                <a:close/>
              </a:path>
            </a:pathLst>
          </a:custGeom>
          <a:ln w="3175">
            <a:solidFill>
              <a:srgbClr val="58134A"/>
            </a:solidFill>
          </a:ln>
        </p:spPr>
        <p:txBody>
          <a:bodyPr wrap="square" lIns="0" tIns="0" rIns="0" bIns="0" rtlCol="0"/>
          <a:lstStyle/>
          <a:p>
            <a:endParaRPr/>
          </a:p>
        </p:txBody>
      </p:sp>
      <p:sp>
        <p:nvSpPr>
          <p:cNvPr id="9" name="object 9"/>
          <p:cNvSpPr txBox="1"/>
          <p:nvPr/>
        </p:nvSpPr>
        <p:spPr>
          <a:xfrm>
            <a:off x="535940" y="1567637"/>
            <a:ext cx="6914515" cy="4153535"/>
          </a:xfrm>
          <a:prstGeom prst="rect">
            <a:avLst/>
          </a:prstGeom>
        </p:spPr>
        <p:txBody>
          <a:bodyPr vert="horz" wrap="square" lIns="0" tIns="78740" rIns="0" bIns="0" rtlCol="0">
            <a:spAutoFit/>
          </a:bodyPr>
          <a:lstStyle/>
          <a:p>
            <a:pPr marL="286385" marR="15240" indent="-274320">
              <a:lnSpc>
                <a:spcPct val="80100"/>
              </a:lnSpc>
              <a:spcBef>
                <a:spcPts val="620"/>
              </a:spcBef>
              <a:buClr>
                <a:srgbClr val="B03E9A"/>
              </a:buClr>
              <a:buSzPct val="72727"/>
              <a:buFont typeface="Wingdings 2"/>
              <a:buChar char=""/>
              <a:tabLst>
                <a:tab pos="287020" algn="l"/>
              </a:tabLst>
            </a:pPr>
            <a:r>
              <a:rPr sz="2200" spc="-5" dirty="0">
                <a:latin typeface="Trebuchet MS"/>
                <a:cs typeface="Trebuchet MS"/>
              </a:rPr>
              <a:t>Helium is a </a:t>
            </a:r>
            <a:r>
              <a:rPr sz="2200" spc="-10" dirty="0">
                <a:latin typeface="Trebuchet MS"/>
                <a:cs typeface="Trebuchet MS"/>
              </a:rPr>
              <a:t>non-inflammable </a:t>
            </a:r>
            <a:r>
              <a:rPr sz="2200" spc="-5" dirty="0">
                <a:latin typeface="Trebuchet MS"/>
                <a:cs typeface="Trebuchet MS"/>
              </a:rPr>
              <a:t>and light gas. Hence, </a:t>
            </a:r>
            <a:r>
              <a:rPr sz="2200" spc="-10" dirty="0">
                <a:latin typeface="Trebuchet MS"/>
                <a:cs typeface="Trebuchet MS"/>
              </a:rPr>
              <a:t>it  </a:t>
            </a:r>
            <a:r>
              <a:rPr sz="2200" spc="-5" dirty="0">
                <a:latin typeface="Trebuchet MS"/>
                <a:cs typeface="Trebuchet MS"/>
              </a:rPr>
              <a:t>is </a:t>
            </a:r>
            <a:r>
              <a:rPr sz="2200" spc="-10" dirty="0">
                <a:latin typeface="Trebuchet MS"/>
                <a:cs typeface="Trebuchet MS"/>
              </a:rPr>
              <a:t>used </a:t>
            </a:r>
            <a:r>
              <a:rPr sz="2200" spc="-5" dirty="0">
                <a:latin typeface="Trebuchet MS"/>
                <a:cs typeface="Trebuchet MS"/>
              </a:rPr>
              <a:t>in filling </a:t>
            </a:r>
            <a:r>
              <a:rPr sz="2200" spc="-10" dirty="0">
                <a:latin typeface="Trebuchet MS"/>
                <a:cs typeface="Trebuchet MS"/>
              </a:rPr>
              <a:t>balloons </a:t>
            </a:r>
            <a:r>
              <a:rPr sz="2200" spc="-5" dirty="0">
                <a:latin typeface="Trebuchet MS"/>
                <a:cs typeface="Trebuchet MS"/>
              </a:rPr>
              <a:t>for meteorological  observations.</a:t>
            </a:r>
            <a:endParaRPr sz="2200">
              <a:latin typeface="Trebuchet MS"/>
              <a:cs typeface="Trebuchet MS"/>
            </a:endParaRPr>
          </a:p>
          <a:p>
            <a:pPr marL="286385" marR="116839" indent="-274320">
              <a:lnSpc>
                <a:spcPct val="80000"/>
              </a:lnSpc>
              <a:spcBef>
                <a:spcPts val="600"/>
              </a:spcBef>
              <a:buClr>
                <a:srgbClr val="B03E9A"/>
              </a:buClr>
              <a:buSzPct val="72727"/>
              <a:buFont typeface="Wingdings 2"/>
              <a:buChar char=""/>
              <a:tabLst>
                <a:tab pos="287020" algn="l"/>
              </a:tabLst>
            </a:pPr>
            <a:r>
              <a:rPr sz="2200" spc="-5" dirty="0">
                <a:latin typeface="Trebuchet MS"/>
                <a:cs typeface="Trebuchet MS"/>
              </a:rPr>
              <a:t>It is </a:t>
            </a:r>
            <a:r>
              <a:rPr sz="2200" spc="-10" dirty="0">
                <a:latin typeface="Trebuchet MS"/>
                <a:cs typeface="Trebuchet MS"/>
              </a:rPr>
              <a:t>also used </a:t>
            </a:r>
            <a:r>
              <a:rPr sz="2200" spc="-5" dirty="0">
                <a:latin typeface="Trebuchet MS"/>
                <a:cs typeface="Trebuchet MS"/>
              </a:rPr>
              <a:t>in gas-cooled nuclear reactors. </a:t>
            </a:r>
            <a:r>
              <a:rPr sz="2200" spc="-10" dirty="0">
                <a:latin typeface="Trebuchet MS"/>
                <a:cs typeface="Trebuchet MS"/>
              </a:rPr>
              <a:t>Liquid  helium </a:t>
            </a:r>
            <a:r>
              <a:rPr sz="2200" spc="-5" dirty="0">
                <a:latin typeface="Trebuchet MS"/>
                <a:cs typeface="Trebuchet MS"/>
              </a:rPr>
              <a:t>(b.p. </a:t>
            </a:r>
            <a:r>
              <a:rPr sz="2200" spc="-10" dirty="0">
                <a:latin typeface="Trebuchet MS"/>
                <a:cs typeface="Trebuchet MS"/>
              </a:rPr>
              <a:t>4.2 </a:t>
            </a:r>
            <a:r>
              <a:rPr sz="2200" spc="-5" dirty="0">
                <a:latin typeface="Trebuchet MS"/>
                <a:cs typeface="Trebuchet MS"/>
              </a:rPr>
              <a:t>K) finds </a:t>
            </a:r>
            <a:r>
              <a:rPr sz="2200" spc="-10" dirty="0">
                <a:latin typeface="Trebuchet MS"/>
                <a:cs typeface="Trebuchet MS"/>
              </a:rPr>
              <a:t>use </a:t>
            </a:r>
            <a:r>
              <a:rPr sz="2200" spc="-5" dirty="0">
                <a:latin typeface="Trebuchet MS"/>
                <a:cs typeface="Trebuchet MS"/>
              </a:rPr>
              <a:t>as </a:t>
            </a:r>
            <a:r>
              <a:rPr sz="2200" spc="-10" dirty="0">
                <a:latin typeface="Trebuchet MS"/>
                <a:cs typeface="Trebuchet MS"/>
              </a:rPr>
              <a:t>cryogenic </a:t>
            </a:r>
            <a:r>
              <a:rPr sz="2200" spc="-5" dirty="0">
                <a:latin typeface="Trebuchet MS"/>
                <a:cs typeface="Trebuchet MS"/>
              </a:rPr>
              <a:t>agent for  </a:t>
            </a:r>
            <a:r>
              <a:rPr sz="2200" spc="-10" dirty="0">
                <a:latin typeface="Trebuchet MS"/>
                <a:cs typeface="Trebuchet MS"/>
              </a:rPr>
              <a:t>carrying </a:t>
            </a:r>
            <a:r>
              <a:rPr sz="2200" spc="-5" dirty="0">
                <a:latin typeface="Trebuchet MS"/>
                <a:cs typeface="Trebuchet MS"/>
              </a:rPr>
              <a:t>out various </a:t>
            </a:r>
            <a:r>
              <a:rPr sz="2200" spc="-10" dirty="0">
                <a:latin typeface="Trebuchet MS"/>
                <a:cs typeface="Trebuchet MS"/>
              </a:rPr>
              <a:t>experiments </a:t>
            </a:r>
            <a:r>
              <a:rPr sz="2200" spc="-5" dirty="0">
                <a:latin typeface="Trebuchet MS"/>
                <a:cs typeface="Trebuchet MS"/>
              </a:rPr>
              <a:t>at low  </a:t>
            </a:r>
            <a:r>
              <a:rPr sz="2200" spc="-10" dirty="0">
                <a:latin typeface="Trebuchet MS"/>
                <a:cs typeface="Trebuchet MS"/>
              </a:rPr>
              <a:t>temperatures.</a:t>
            </a:r>
            <a:endParaRPr sz="2200">
              <a:latin typeface="Trebuchet MS"/>
              <a:cs typeface="Trebuchet MS"/>
            </a:endParaRPr>
          </a:p>
          <a:p>
            <a:pPr marL="286385" marR="379730" indent="-274320">
              <a:lnSpc>
                <a:spcPts val="2110"/>
              </a:lnSpc>
              <a:spcBef>
                <a:spcPts val="585"/>
              </a:spcBef>
              <a:buClr>
                <a:srgbClr val="B03E9A"/>
              </a:buClr>
              <a:buSzPct val="72727"/>
              <a:buFont typeface="Wingdings 2"/>
              <a:buChar char=""/>
              <a:tabLst>
                <a:tab pos="370205" algn="l"/>
                <a:tab pos="370840" algn="l"/>
              </a:tabLst>
            </a:pPr>
            <a:r>
              <a:rPr dirty="0"/>
              <a:t>	</a:t>
            </a:r>
            <a:r>
              <a:rPr sz="2200" spc="-5" dirty="0">
                <a:latin typeface="Trebuchet MS"/>
                <a:cs typeface="Trebuchet MS"/>
              </a:rPr>
              <a:t>It is used </a:t>
            </a:r>
            <a:r>
              <a:rPr sz="2200" dirty="0">
                <a:latin typeface="Trebuchet MS"/>
                <a:cs typeface="Trebuchet MS"/>
              </a:rPr>
              <a:t>to </a:t>
            </a:r>
            <a:r>
              <a:rPr sz="2200" spc="-5" dirty="0">
                <a:latin typeface="Trebuchet MS"/>
                <a:cs typeface="Trebuchet MS"/>
              </a:rPr>
              <a:t>produce and sustain powerful  superconducting magnets </a:t>
            </a:r>
            <a:r>
              <a:rPr sz="2200" spc="-10" dirty="0">
                <a:latin typeface="Trebuchet MS"/>
                <a:cs typeface="Trebuchet MS"/>
              </a:rPr>
              <a:t>which </a:t>
            </a:r>
            <a:r>
              <a:rPr sz="2200" spc="-5" dirty="0">
                <a:latin typeface="Trebuchet MS"/>
                <a:cs typeface="Trebuchet MS"/>
              </a:rPr>
              <a:t>form an </a:t>
            </a:r>
            <a:r>
              <a:rPr sz="2200" spc="-10" dirty="0">
                <a:latin typeface="Trebuchet MS"/>
                <a:cs typeface="Trebuchet MS"/>
              </a:rPr>
              <a:t>essential  part </a:t>
            </a:r>
            <a:r>
              <a:rPr sz="2200" spc="-5" dirty="0">
                <a:latin typeface="Trebuchet MS"/>
                <a:cs typeface="Trebuchet MS"/>
              </a:rPr>
              <a:t>of </a:t>
            </a:r>
            <a:r>
              <a:rPr sz="2200" spc="-10" dirty="0">
                <a:latin typeface="Trebuchet MS"/>
                <a:cs typeface="Trebuchet MS"/>
              </a:rPr>
              <a:t>modern </a:t>
            </a:r>
            <a:r>
              <a:rPr sz="2200" spc="-5" dirty="0">
                <a:latin typeface="Trebuchet MS"/>
                <a:cs typeface="Trebuchet MS"/>
              </a:rPr>
              <a:t>NMR spectrometers </a:t>
            </a:r>
            <a:r>
              <a:rPr sz="2200" spc="-10" dirty="0">
                <a:latin typeface="Trebuchet MS"/>
                <a:cs typeface="Trebuchet MS"/>
              </a:rPr>
              <a:t>and</a:t>
            </a:r>
            <a:r>
              <a:rPr sz="2200" spc="5" dirty="0">
                <a:latin typeface="Trebuchet MS"/>
                <a:cs typeface="Trebuchet MS"/>
              </a:rPr>
              <a:t> </a:t>
            </a:r>
            <a:r>
              <a:rPr sz="2200" spc="-10" dirty="0">
                <a:latin typeface="Trebuchet MS"/>
                <a:cs typeface="Trebuchet MS"/>
              </a:rPr>
              <a:t>Magnetic</a:t>
            </a:r>
            <a:endParaRPr sz="2200">
              <a:latin typeface="Trebuchet MS"/>
              <a:cs typeface="Trebuchet MS"/>
            </a:endParaRPr>
          </a:p>
          <a:p>
            <a:pPr marL="286385" marR="961390" indent="-274320">
              <a:lnSpc>
                <a:spcPts val="2120"/>
              </a:lnSpc>
              <a:spcBef>
                <a:spcPts val="600"/>
              </a:spcBef>
              <a:buClr>
                <a:srgbClr val="B03E9A"/>
              </a:buClr>
              <a:buSzPct val="72727"/>
              <a:buFont typeface="Wingdings 2"/>
              <a:buChar char=""/>
              <a:tabLst>
                <a:tab pos="370205" algn="l"/>
                <a:tab pos="370840" algn="l"/>
              </a:tabLst>
            </a:pPr>
            <a:r>
              <a:rPr dirty="0"/>
              <a:t>	</a:t>
            </a:r>
            <a:r>
              <a:rPr sz="2200" spc="-15" dirty="0">
                <a:latin typeface="Trebuchet MS"/>
                <a:cs typeface="Trebuchet MS"/>
              </a:rPr>
              <a:t>Resonance </a:t>
            </a:r>
            <a:r>
              <a:rPr sz="2200" spc="-5" dirty="0">
                <a:latin typeface="Trebuchet MS"/>
                <a:cs typeface="Trebuchet MS"/>
              </a:rPr>
              <a:t>Imaging (MRI) systems for clinical  </a:t>
            </a:r>
            <a:r>
              <a:rPr sz="2200" spc="-10" dirty="0">
                <a:latin typeface="Trebuchet MS"/>
                <a:cs typeface="Trebuchet MS"/>
              </a:rPr>
              <a:t>diagnosis.</a:t>
            </a:r>
            <a:endParaRPr sz="2200">
              <a:latin typeface="Trebuchet MS"/>
              <a:cs typeface="Trebuchet MS"/>
            </a:endParaRPr>
          </a:p>
          <a:p>
            <a:pPr marL="286385" marR="5080" indent="-274320">
              <a:lnSpc>
                <a:spcPct val="80000"/>
              </a:lnSpc>
              <a:spcBef>
                <a:spcPts val="610"/>
              </a:spcBef>
              <a:buClr>
                <a:srgbClr val="B03E9A"/>
              </a:buClr>
              <a:buSzPct val="72727"/>
              <a:buFont typeface="Wingdings 2"/>
              <a:buChar char=""/>
              <a:tabLst>
                <a:tab pos="287020" algn="l"/>
              </a:tabLst>
            </a:pPr>
            <a:r>
              <a:rPr sz="2200" spc="-5" dirty="0">
                <a:latin typeface="Trebuchet MS"/>
                <a:cs typeface="Trebuchet MS"/>
              </a:rPr>
              <a:t>It is </a:t>
            </a:r>
            <a:r>
              <a:rPr sz="2200" spc="-10" dirty="0">
                <a:latin typeface="Trebuchet MS"/>
                <a:cs typeface="Trebuchet MS"/>
              </a:rPr>
              <a:t>used </a:t>
            </a:r>
            <a:r>
              <a:rPr sz="2200" spc="-5" dirty="0">
                <a:latin typeface="Trebuchet MS"/>
                <a:cs typeface="Trebuchet MS"/>
              </a:rPr>
              <a:t>as a </a:t>
            </a:r>
            <a:r>
              <a:rPr sz="2200" spc="-10" dirty="0">
                <a:latin typeface="Trebuchet MS"/>
                <a:cs typeface="Trebuchet MS"/>
              </a:rPr>
              <a:t>diluent </a:t>
            </a:r>
            <a:r>
              <a:rPr sz="2200" spc="-5" dirty="0">
                <a:latin typeface="Trebuchet MS"/>
                <a:cs typeface="Trebuchet MS"/>
              </a:rPr>
              <a:t>for oxygen in </a:t>
            </a:r>
            <a:r>
              <a:rPr sz="2200" spc="-10" dirty="0">
                <a:latin typeface="Trebuchet MS"/>
                <a:cs typeface="Trebuchet MS"/>
              </a:rPr>
              <a:t>modern diving  apparatus </a:t>
            </a:r>
            <a:r>
              <a:rPr sz="2200" spc="-5" dirty="0">
                <a:latin typeface="Trebuchet MS"/>
                <a:cs typeface="Trebuchet MS"/>
              </a:rPr>
              <a:t>because of its very low solubility in</a:t>
            </a:r>
            <a:r>
              <a:rPr sz="2200" spc="20" dirty="0">
                <a:latin typeface="Trebuchet MS"/>
                <a:cs typeface="Trebuchet MS"/>
              </a:rPr>
              <a:t> </a:t>
            </a:r>
            <a:r>
              <a:rPr sz="2200" spc="-10" dirty="0">
                <a:latin typeface="Trebuchet MS"/>
                <a:cs typeface="Trebuchet MS"/>
              </a:rPr>
              <a:t>blood.</a:t>
            </a:r>
            <a:endParaRPr sz="2200">
              <a:latin typeface="Trebuchet MS"/>
              <a:cs typeface="Trebuchet MS"/>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1041577" cy="3573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12850"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4" name="object 4"/>
          <p:cNvSpPr/>
          <p:nvPr/>
        </p:nvSpPr>
        <p:spPr>
          <a:xfrm>
            <a:off x="538302" y="1006221"/>
            <a:ext cx="257175" cy="351790"/>
          </a:xfrm>
          <a:custGeom>
            <a:avLst/>
            <a:gdLst/>
            <a:ahLst/>
            <a:cxnLst/>
            <a:rect l="l" t="t" r="r" b="b"/>
            <a:pathLst>
              <a:path w="257175" h="351790">
                <a:moveTo>
                  <a:pt x="0" y="0"/>
                </a:moveTo>
                <a:lnTo>
                  <a:pt x="61328" y="0"/>
                </a:lnTo>
                <a:lnTo>
                  <a:pt x="61328" y="234187"/>
                </a:lnTo>
                <a:lnTo>
                  <a:pt x="62390" y="247451"/>
                </a:lnTo>
                <a:lnTo>
                  <a:pt x="87605" y="287174"/>
                </a:lnTo>
                <a:lnTo>
                  <a:pt x="125018" y="296925"/>
                </a:lnTo>
                <a:lnTo>
                  <a:pt x="140728" y="295856"/>
                </a:lnTo>
                <a:lnTo>
                  <a:pt x="176809" y="279907"/>
                </a:lnTo>
                <a:lnTo>
                  <a:pt x="195325" y="233044"/>
                </a:lnTo>
                <a:lnTo>
                  <a:pt x="195325" y="0"/>
                </a:lnTo>
                <a:lnTo>
                  <a:pt x="256654" y="0"/>
                </a:lnTo>
                <a:lnTo>
                  <a:pt x="256654" y="237743"/>
                </a:lnTo>
                <a:lnTo>
                  <a:pt x="254420" y="262963"/>
                </a:lnTo>
                <a:lnTo>
                  <a:pt x="236551" y="304734"/>
                </a:lnTo>
                <a:lnTo>
                  <a:pt x="201550" y="334478"/>
                </a:lnTo>
                <a:lnTo>
                  <a:pt x="153840" y="349527"/>
                </a:lnTo>
                <a:lnTo>
                  <a:pt x="125501" y="351408"/>
                </a:lnTo>
                <a:lnTo>
                  <a:pt x="97140" y="349573"/>
                </a:lnTo>
                <a:lnTo>
                  <a:pt x="50729" y="334853"/>
                </a:lnTo>
                <a:lnTo>
                  <a:pt x="18382" y="305605"/>
                </a:lnTo>
                <a:lnTo>
                  <a:pt x="2042" y="263401"/>
                </a:lnTo>
                <a:lnTo>
                  <a:pt x="0" y="237489"/>
                </a:lnTo>
                <a:lnTo>
                  <a:pt x="0"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370711"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6" name="object 6"/>
          <p:cNvSpPr/>
          <p:nvPr/>
        </p:nvSpPr>
        <p:spPr>
          <a:xfrm>
            <a:off x="849452" y="1000252"/>
            <a:ext cx="209550" cy="357505"/>
          </a:xfrm>
          <a:custGeom>
            <a:avLst/>
            <a:gdLst/>
            <a:ahLst/>
            <a:cxnLst/>
            <a:rect l="l" t="t" r="r" b="b"/>
            <a:pathLst>
              <a:path w="209550" h="357505">
                <a:moveTo>
                  <a:pt x="105448" y="0"/>
                </a:moveTo>
                <a:lnTo>
                  <a:pt x="133413" y="1404"/>
                </a:lnTo>
                <a:lnTo>
                  <a:pt x="157399" y="5619"/>
                </a:lnTo>
                <a:lnTo>
                  <a:pt x="177405" y="12644"/>
                </a:lnTo>
                <a:lnTo>
                  <a:pt x="193433" y="22478"/>
                </a:lnTo>
                <a:lnTo>
                  <a:pt x="174790" y="75311"/>
                </a:lnTo>
                <a:lnTo>
                  <a:pt x="158414" y="65216"/>
                </a:lnTo>
                <a:lnTo>
                  <a:pt x="141593" y="57991"/>
                </a:lnTo>
                <a:lnTo>
                  <a:pt x="124328" y="53647"/>
                </a:lnTo>
                <a:lnTo>
                  <a:pt x="106616" y="52197"/>
                </a:lnTo>
                <a:lnTo>
                  <a:pt x="96601" y="52889"/>
                </a:lnTo>
                <a:lnTo>
                  <a:pt x="64955" y="76263"/>
                </a:lnTo>
                <a:lnTo>
                  <a:pt x="62039" y="92583"/>
                </a:lnTo>
                <a:lnTo>
                  <a:pt x="66152" y="107584"/>
                </a:lnTo>
                <a:lnTo>
                  <a:pt x="78490" y="122872"/>
                </a:lnTo>
                <a:lnTo>
                  <a:pt x="99056" y="138445"/>
                </a:lnTo>
                <a:lnTo>
                  <a:pt x="127850" y="154305"/>
                </a:lnTo>
                <a:lnTo>
                  <a:pt x="143978" y="162615"/>
                </a:lnTo>
                <a:lnTo>
                  <a:pt x="157691" y="170592"/>
                </a:lnTo>
                <a:lnTo>
                  <a:pt x="191369" y="201041"/>
                </a:lnTo>
                <a:lnTo>
                  <a:pt x="207230" y="238934"/>
                </a:lnTo>
                <a:lnTo>
                  <a:pt x="209232" y="261238"/>
                </a:lnTo>
                <a:lnTo>
                  <a:pt x="207161" y="281267"/>
                </a:lnTo>
                <a:lnTo>
                  <a:pt x="190592" y="315799"/>
                </a:lnTo>
                <a:lnTo>
                  <a:pt x="158117" y="342161"/>
                </a:lnTo>
                <a:lnTo>
                  <a:pt x="113706" y="355687"/>
                </a:lnTo>
                <a:lnTo>
                  <a:pt x="87274" y="357377"/>
                </a:lnTo>
                <a:lnTo>
                  <a:pt x="63688" y="355828"/>
                </a:lnTo>
                <a:lnTo>
                  <a:pt x="41279" y="351170"/>
                </a:lnTo>
                <a:lnTo>
                  <a:pt x="20049" y="343394"/>
                </a:lnTo>
                <a:lnTo>
                  <a:pt x="0" y="332486"/>
                </a:lnTo>
                <a:lnTo>
                  <a:pt x="22644" y="277495"/>
                </a:lnTo>
                <a:lnTo>
                  <a:pt x="40734" y="288643"/>
                </a:lnTo>
                <a:lnTo>
                  <a:pt x="58677" y="296576"/>
                </a:lnTo>
                <a:lnTo>
                  <a:pt x="76472" y="301319"/>
                </a:lnTo>
                <a:lnTo>
                  <a:pt x="94119" y="302895"/>
                </a:lnTo>
                <a:lnTo>
                  <a:pt x="117755" y="300537"/>
                </a:lnTo>
                <a:lnTo>
                  <a:pt x="134639" y="293465"/>
                </a:lnTo>
                <a:lnTo>
                  <a:pt x="144768" y="281678"/>
                </a:lnTo>
                <a:lnTo>
                  <a:pt x="148145" y="265175"/>
                </a:lnTo>
                <a:lnTo>
                  <a:pt x="147348" y="256434"/>
                </a:lnTo>
                <a:lnTo>
                  <a:pt x="127347" y="223206"/>
                </a:lnTo>
                <a:lnTo>
                  <a:pt x="82918" y="195452"/>
                </a:lnTo>
                <a:lnTo>
                  <a:pt x="64663" y="185975"/>
                </a:lnTo>
                <a:lnTo>
                  <a:pt x="49653" y="177355"/>
                </a:lnTo>
                <a:lnTo>
                  <a:pt x="17160" y="148637"/>
                </a:lnTo>
                <a:lnTo>
                  <a:pt x="1175" y="103489"/>
                </a:lnTo>
                <a:lnTo>
                  <a:pt x="711" y="92963"/>
                </a:lnTo>
                <a:lnTo>
                  <a:pt x="2545" y="73796"/>
                </a:lnTo>
                <a:lnTo>
                  <a:pt x="30073" y="26415"/>
                </a:lnTo>
                <a:lnTo>
                  <a:pt x="63603" y="6635"/>
                </a:lnTo>
                <a:lnTo>
                  <a:pt x="83485" y="1662"/>
                </a:lnTo>
                <a:lnTo>
                  <a:pt x="105448" y="0"/>
                </a:lnTo>
                <a:close/>
              </a:path>
            </a:pathLst>
          </a:custGeom>
          <a:ln w="3175">
            <a:solidFill>
              <a:srgbClr val="58134A"/>
            </a:solidFill>
          </a:ln>
        </p:spPr>
        <p:txBody>
          <a:bodyPr wrap="square" lIns="0" tIns="0" rIns="0" bIns="0" rtlCol="0"/>
          <a:lstStyle/>
          <a:p>
            <a:endParaRPr/>
          </a:p>
        </p:txBody>
      </p:sp>
      <p:sp>
        <p:nvSpPr>
          <p:cNvPr id="7" name="object 7"/>
          <p:cNvSpPr txBox="1"/>
          <p:nvPr/>
        </p:nvSpPr>
        <p:spPr>
          <a:xfrm>
            <a:off x="535940" y="1596593"/>
            <a:ext cx="6951980" cy="4571365"/>
          </a:xfrm>
          <a:prstGeom prst="rect">
            <a:avLst/>
          </a:prstGeom>
        </p:spPr>
        <p:txBody>
          <a:bodyPr vert="horz" wrap="square" lIns="0" tIns="12700" rIns="0" bIns="0" rtlCol="0">
            <a:spAutoFit/>
          </a:bodyPr>
          <a:lstStyle/>
          <a:p>
            <a:pPr marL="287020" indent="-274320" algn="just">
              <a:lnSpc>
                <a:spcPts val="2740"/>
              </a:lnSpc>
              <a:spcBef>
                <a:spcPts val="100"/>
              </a:spcBef>
              <a:buClr>
                <a:srgbClr val="B03E9A"/>
              </a:buClr>
              <a:buSzPct val="72916"/>
              <a:buFont typeface="Wingdings 2"/>
              <a:buChar char=""/>
              <a:tabLst>
                <a:tab pos="287020" algn="l"/>
              </a:tabLst>
            </a:pPr>
            <a:r>
              <a:rPr sz="2400" spc="-5" dirty="0">
                <a:latin typeface="Trebuchet MS"/>
                <a:cs typeface="Trebuchet MS"/>
              </a:rPr>
              <a:t>Neon is used in discharge tubes and</a:t>
            </a:r>
            <a:r>
              <a:rPr sz="2400" spc="50" dirty="0">
                <a:latin typeface="Trebuchet MS"/>
                <a:cs typeface="Trebuchet MS"/>
              </a:rPr>
              <a:t> </a:t>
            </a:r>
            <a:r>
              <a:rPr sz="2400" spc="-5" dirty="0">
                <a:latin typeface="Trebuchet MS"/>
                <a:cs typeface="Trebuchet MS"/>
              </a:rPr>
              <a:t>fluorescent</a:t>
            </a:r>
            <a:endParaRPr sz="2400">
              <a:latin typeface="Trebuchet MS"/>
              <a:cs typeface="Trebuchet MS"/>
            </a:endParaRPr>
          </a:p>
          <a:p>
            <a:pPr marL="286385" algn="just">
              <a:lnSpc>
                <a:spcPts val="2740"/>
              </a:lnSpc>
            </a:pPr>
            <a:r>
              <a:rPr sz="2400" spc="-10" dirty="0">
                <a:latin typeface="Trebuchet MS"/>
                <a:cs typeface="Trebuchet MS"/>
              </a:rPr>
              <a:t>bulbs </a:t>
            </a:r>
            <a:r>
              <a:rPr sz="2400" dirty="0">
                <a:latin typeface="Trebuchet MS"/>
                <a:cs typeface="Trebuchet MS"/>
              </a:rPr>
              <a:t>for </a:t>
            </a:r>
            <a:r>
              <a:rPr sz="2400" spc="-5" dirty="0">
                <a:latin typeface="Trebuchet MS"/>
                <a:cs typeface="Trebuchet MS"/>
              </a:rPr>
              <a:t>advertisement display</a:t>
            </a:r>
            <a:r>
              <a:rPr sz="2400" spc="70" dirty="0">
                <a:latin typeface="Trebuchet MS"/>
                <a:cs typeface="Trebuchet MS"/>
              </a:rPr>
              <a:t> </a:t>
            </a:r>
            <a:r>
              <a:rPr sz="2400" spc="-5" dirty="0">
                <a:latin typeface="Trebuchet MS"/>
                <a:cs typeface="Trebuchet MS"/>
              </a:rPr>
              <a:t>purposes.</a:t>
            </a:r>
            <a:endParaRPr sz="2400">
              <a:latin typeface="Trebuchet MS"/>
              <a:cs typeface="Trebuchet MS"/>
            </a:endParaRPr>
          </a:p>
          <a:p>
            <a:pPr marL="286385" marR="5080" indent="-274320" algn="just">
              <a:lnSpc>
                <a:spcPts val="2590"/>
              </a:lnSpc>
              <a:spcBef>
                <a:spcPts val="640"/>
              </a:spcBef>
              <a:buClr>
                <a:srgbClr val="B03E9A"/>
              </a:buClr>
              <a:buSzPct val="72916"/>
              <a:buFont typeface="Wingdings 2"/>
              <a:buChar char=""/>
              <a:tabLst>
                <a:tab pos="378460" algn="l"/>
              </a:tabLst>
            </a:pPr>
            <a:r>
              <a:rPr dirty="0"/>
              <a:t>	</a:t>
            </a:r>
            <a:r>
              <a:rPr sz="2400" dirty="0">
                <a:latin typeface="Trebuchet MS"/>
                <a:cs typeface="Trebuchet MS"/>
              </a:rPr>
              <a:t>Neon </a:t>
            </a:r>
            <a:r>
              <a:rPr sz="2400" spc="-5" dirty="0">
                <a:latin typeface="Trebuchet MS"/>
                <a:cs typeface="Trebuchet MS"/>
              </a:rPr>
              <a:t>bulbs are used in botanical </a:t>
            </a:r>
            <a:r>
              <a:rPr sz="2400" dirty="0">
                <a:latin typeface="Trebuchet MS"/>
                <a:cs typeface="Trebuchet MS"/>
              </a:rPr>
              <a:t>gardens </a:t>
            </a:r>
            <a:r>
              <a:rPr sz="2400" spc="-5" dirty="0">
                <a:latin typeface="Trebuchet MS"/>
                <a:cs typeface="Trebuchet MS"/>
              </a:rPr>
              <a:t>and in  </a:t>
            </a:r>
            <a:r>
              <a:rPr sz="2400" dirty="0">
                <a:latin typeface="Trebuchet MS"/>
                <a:cs typeface="Trebuchet MS"/>
              </a:rPr>
              <a:t>green</a:t>
            </a:r>
            <a:r>
              <a:rPr sz="2400" spc="5" dirty="0">
                <a:latin typeface="Trebuchet MS"/>
                <a:cs typeface="Trebuchet MS"/>
              </a:rPr>
              <a:t> </a:t>
            </a:r>
            <a:r>
              <a:rPr sz="2400" spc="-10" dirty="0">
                <a:latin typeface="Trebuchet MS"/>
                <a:cs typeface="Trebuchet MS"/>
              </a:rPr>
              <a:t>houses.</a:t>
            </a:r>
            <a:endParaRPr sz="2400">
              <a:latin typeface="Trebuchet MS"/>
              <a:cs typeface="Trebuchet MS"/>
            </a:endParaRPr>
          </a:p>
          <a:p>
            <a:pPr marL="286385" algn="just">
              <a:lnSpc>
                <a:spcPts val="2415"/>
              </a:lnSpc>
            </a:pPr>
            <a:r>
              <a:rPr sz="2400" spc="-5" dirty="0">
                <a:latin typeface="Trebuchet MS"/>
                <a:cs typeface="Trebuchet MS"/>
              </a:rPr>
              <a:t>Argon is used mainly to provide an</a:t>
            </a:r>
            <a:r>
              <a:rPr sz="2400" spc="35" dirty="0">
                <a:latin typeface="Trebuchet MS"/>
                <a:cs typeface="Trebuchet MS"/>
              </a:rPr>
              <a:t> </a:t>
            </a:r>
            <a:r>
              <a:rPr sz="2400" spc="-5" dirty="0">
                <a:latin typeface="Trebuchet MS"/>
                <a:cs typeface="Trebuchet MS"/>
              </a:rPr>
              <a:t>inert</a:t>
            </a:r>
            <a:endParaRPr sz="2400">
              <a:latin typeface="Trebuchet MS"/>
              <a:cs typeface="Trebuchet MS"/>
            </a:endParaRPr>
          </a:p>
          <a:p>
            <a:pPr marL="286385" marR="243840" algn="just">
              <a:lnSpc>
                <a:spcPts val="2590"/>
              </a:lnSpc>
              <a:spcBef>
                <a:spcPts val="185"/>
              </a:spcBef>
            </a:pPr>
            <a:r>
              <a:rPr sz="2400" spc="-5" dirty="0">
                <a:latin typeface="Trebuchet MS"/>
                <a:cs typeface="Trebuchet MS"/>
              </a:rPr>
              <a:t>atmosphere in high temperature metallurgical  processes (arc welding </a:t>
            </a:r>
            <a:r>
              <a:rPr sz="2400" dirty="0">
                <a:latin typeface="Trebuchet MS"/>
                <a:cs typeface="Trebuchet MS"/>
              </a:rPr>
              <a:t>of </a:t>
            </a:r>
            <a:r>
              <a:rPr sz="2400" spc="-5" dirty="0">
                <a:latin typeface="Trebuchet MS"/>
                <a:cs typeface="Trebuchet MS"/>
              </a:rPr>
              <a:t>metals </a:t>
            </a:r>
            <a:r>
              <a:rPr sz="2400" dirty="0">
                <a:latin typeface="Trebuchet MS"/>
                <a:cs typeface="Trebuchet MS"/>
              </a:rPr>
              <a:t>or </a:t>
            </a:r>
            <a:r>
              <a:rPr sz="2400" spc="-5" dirty="0">
                <a:latin typeface="Trebuchet MS"/>
                <a:cs typeface="Trebuchet MS"/>
              </a:rPr>
              <a:t>alloys) and  </a:t>
            </a:r>
            <a:r>
              <a:rPr sz="2400" dirty="0">
                <a:latin typeface="Trebuchet MS"/>
                <a:cs typeface="Trebuchet MS"/>
              </a:rPr>
              <a:t>for filling </a:t>
            </a:r>
            <a:r>
              <a:rPr sz="2400" spc="-5" dirty="0">
                <a:latin typeface="Trebuchet MS"/>
                <a:cs typeface="Trebuchet MS"/>
              </a:rPr>
              <a:t>electric</a:t>
            </a:r>
            <a:r>
              <a:rPr sz="2400" spc="25" dirty="0">
                <a:latin typeface="Trebuchet MS"/>
                <a:cs typeface="Trebuchet MS"/>
              </a:rPr>
              <a:t> </a:t>
            </a:r>
            <a:r>
              <a:rPr sz="2400" spc="-5" dirty="0">
                <a:latin typeface="Trebuchet MS"/>
                <a:cs typeface="Trebuchet MS"/>
              </a:rPr>
              <a:t>bulbs.</a:t>
            </a:r>
            <a:endParaRPr sz="2400">
              <a:latin typeface="Trebuchet MS"/>
              <a:cs typeface="Trebuchet MS"/>
            </a:endParaRPr>
          </a:p>
          <a:p>
            <a:pPr marL="286385" marR="568325" indent="-274320">
              <a:lnSpc>
                <a:spcPts val="2600"/>
              </a:lnSpc>
              <a:spcBef>
                <a:spcPts val="600"/>
              </a:spcBef>
              <a:buClr>
                <a:srgbClr val="B03E9A"/>
              </a:buClr>
              <a:buSzPct val="72916"/>
              <a:buFont typeface="Wingdings 2"/>
              <a:buChar char=""/>
              <a:tabLst>
                <a:tab pos="377825" algn="l"/>
                <a:tab pos="378460" algn="l"/>
              </a:tabLst>
            </a:pPr>
            <a:r>
              <a:rPr dirty="0"/>
              <a:t>	</a:t>
            </a:r>
            <a:r>
              <a:rPr sz="2400" spc="-5" dirty="0">
                <a:latin typeface="Trebuchet MS"/>
                <a:cs typeface="Trebuchet MS"/>
              </a:rPr>
              <a:t>It is also used in the </a:t>
            </a:r>
            <a:r>
              <a:rPr sz="2400" dirty="0">
                <a:latin typeface="Trebuchet MS"/>
                <a:cs typeface="Trebuchet MS"/>
              </a:rPr>
              <a:t>laboratory for </a:t>
            </a:r>
            <a:r>
              <a:rPr sz="2400" spc="-5" dirty="0">
                <a:latin typeface="Trebuchet MS"/>
                <a:cs typeface="Trebuchet MS"/>
              </a:rPr>
              <a:t>handling  substances that are</a:t>
            </a:r>
            <a:r>
              <a:rPr sz="2400" spc="60" dirty="0">
                <a:latin typeface="Trebuchet MS"/>
                <a:cs typeface="Trebuchet MS"/>
              </a:rPr>
              <a:t> </a:t>
            </a:r>
            <a:r>
              <a:rPr sz="2400" spc="-5" dirty="0">
                <a:latin typeface="Trebuchet MS"/>
                <a:cs typeface="Trebuchet MS"/>
              </a:rPr>
              <a:t>air-sensitive.</a:t>
            </a:r>
            <a:endParaRPr sz="2400">
              <a:latin typeface="Trebuchet MS"/>
              <a:cs typeface="Trebuchet MS"/>
            </a:endParaRPr>
          </a:p>
          <a:p>
            <a:pPr marL="286385" marR="314325" indent="-274320">
              <a:lnSpc>
                <a:spcPts val="2590"/>
              </a:lnSpc>
              <a:spcBef>
                <a:spcPts val="595"/>
              </a:spcBef>
              <a:buClr>
                <a:srgbClr val="B03E9A"/>
              </a:buClr>
              <a:buSzPct val="72916"/>
              <a:buFont typeface="Wingdings 2"/>
              <a:buChar char=""/>
              <a:tabLst>
                <a:tab pos="373380" algn="l"/>
                <a:tab pos="374015" algn="l"/>
              </a:tabLst>
            </a:pPr>
            <a:r>
              <a:rPr dirty="0"/>
              <a:t>	</a:t>
            </a:r>
            <a:r>
              <a:rPr sz="2400" dirty="0">
                <a:latin typeface="Trebuchet MS"/>
                <a:cs typeface="Trebuchet MS"/>
              </a:rPr>
              <a:t>There </a:t>
            </a:r>
            <a:r>
              <a:rPr sz="2400" spc="-5" dirty="0">
                <a:latin typeface="Trebuchet MS"/>
                <a:cs typeface="Trebuchet MS"/>
              </a:rPr>
              <a:t>are no </a:t>
            </a:r>
            <a:r>
              <a:rPr sz="2400" dirty="0">
                <a:latin typeface="Trebuchet MS"/>
                <a:cs typeface="Trebuchet MS"/>
              </a:rPr>
              <a:t>significant </a:t>
            </a:r>
            <a:r>
              <a:rPr sz="2400" spc="-5" dirty="0">
                <a:latin typeface="Trebuchet MS"/>
                <a:cs typeface="Trebuchet MS"/>
              </a:rPr>
              <a:t>uses </a:t>
            </a:r>
            <a:r>
              <a:rPr sz="2400" dirty="0">
                <a:latin typeface="Trebuchet MS"/>
                <a:cs typeface="Trebuchet MS"/>
              </a:rPr>
              <a:t>of Xenon </a:t>
            </a:r>
            <a:r>
              <a:rPr sz="2400" spc="-5" dirty="0">
                <a:latin typeface="Trebuchet MS"/>
                <a:cs typeface="Trebuchet MS"/>
              </a:rPr>
              <a:t>and  Krypton. They are used in light bulbs </a:t>
            </a:r>
            <a:r>
              <a:rPr sz="2400" spc="-10" dirty="0">
                <a:latin typeface="Trebuchet MS"/>
                <a:cs typeface="Trebuchet MS"/>
              </a:rPr>
              <a:t>designed  </a:t>
            </a:r>
            <a:r>
              <a:rPr sz="2400" dirty="0">
                <a:latin typeface="Trebuchet MS"/>
                <a:cs typeface="Trebuchet MS"/>
              </a:rPr>
              <a:t>for special</a:t>
            </a:r>
            <a:r>
              <a:rPr sz="2400" spc="15" dirty="0">
                <a:latin typeface="Trebuchet MS"/>
                <a:cs typeface="Trebuchet MS"/>
              </a:rPr>
              <a:t> </a:t>
            </a:r>
            <a:r>
              <a:rPr sz="2400" spc="-5" dirty="0">
                <a:latin typeface="Trebuchet MS"/>
                <a:cs typeface="Trebuchet MS"/>
              </a:rPr>
              <a:t>purposes.</a:t>
            </a:r>
            <a:endParaRPr sz="24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3974" y="531876"/>
            <a:ext cx="2494622"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87525" y="627380"/>
            <a:ext cx="74295" cy="114300"/>
          </a:xfrm>
          <a:custGeom>
            <a:avLst/>
            <a:gdLst/>
            <a:ahLst/>
            <a:cxnLst/>
            <a:rect l="l" t="t" r="r" b="b"/>
            <a:pathLst>
              <a:path w="74294" h="114300">
                <a:moveTo>
                  <a:pt x="37083" y="0"/>
                </a:moveTo>
                <a:lnTo>
                  <a:pt x="0" y="114046"/>
                </a:lnTo>
                <a:lnTo>
                  <a:pt x="74168" y="114046"/>
                </a:lnTo>
                <a:lnTo>
                  <a:pt x="37083" y="0"/>
                </a:lnTo>
                <a:close/>
              </a:path>
            </a:pathLst>
          </a:custGeom>
          <a:ln w="3175">
            <a:solidFill>
              <a:srgbClr val="58134A"/>
            </a:solidFill>
          </a:ln>
        </p:spPr>
        <p:txBody>
          <a:bodyPr wrap="square" lIns="0" tIns="0" rIns="0" bIns="0" rtlCol="0"/>
          <a:lstStyle/>
          <a:p>
            <a:endParaRPr/>
          </a:p>
        </p:txBody>
      </p:sp>
      <p:sp>
        <p:nvSpPr>
          <p:cNvPr id="4" name="object 4"/>
          <p:cNvSpPr/>
          <p:nvPr/>
        </p:nvSpPr>
        <p:spPr>
          <a:xfrm>
            <a:off x="601903" y="627380"/>
            <a:ext cx="74295" cy="114300"/>
          </a:xfrm>
          <a:custGeom>
            <a:avLst/>
            <a:gdLst/>
            <a:ahLst/>
            <a:cxnLst/>
            <a:rect l="l" t="t" r="r" b="b"/>
            <a:pathLst>
              <a:path w="74295" h="114300">
                <a:moveTo>
                  <a:pt x="37058" y="0"/>
                </a:moveTo>
                <a:lnTo>
                  <a:pt x="0" y="114046"/>
                </a:lnTo>
                <a:lnTo>
                  <a:pt x="74117" y="114046"/>
                </a:lnTo>
                <a:lnTo>
                  <a:pt x="37058" y="0"/>
                </a:lnTo>
                <a:close/>
              </a:path>
            </a:pathLst>
          </a:custGeom>
          <a:ln w="3175">
            <a:solidFill>
              <a:srgbClr val="58134A"/>
            </a:solidFill>
          </a:ln>
        </p:spPr>
        <p:txBody>
          <a:bodyPr wrap="square" lIns="0" tIns="0" rIns="0" bIns="0" rtlCol="0"/>
          <a:lstStyle/>
          <a:p>
            <a:endParaRPr/>
          </a:p>
        </p:txBody>
      </p:sp>
      <p:sp>
        <p:nvSpPr>
          <p:cNvPr id="5" name="object 5"/>
          <p:cNvSpPr/>
          <p:nvPr/>
        </p:nvSpPr>
        <p:spPr>
          <a:xfrm>
            <a:off x="2271902" y="579627"/>
            <a:ext cx="157606" cy="2236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36573" y="579627"/>
            <a:ext cx="157556" cy="22364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534030" y="537337"/>
            <a:ext cx="229235" cy="313690"/>
          </a:xfrm>
          <a:custGeom>
            <a:avLst/>
            <a:gdLst/>
            <a:ahLst/>
            <a:cxnLst/>
            <a:rect l="l" t="t" r="r" b="b"/>
            <a:pathLst>
              <a:path w="229235" h="313690">
                <a:moveTo>
                  <a:pt x="0" y="0"/>
                </a:moveTo>
                <a:lnTo>
                  <a:pt x="54737" y="0"/>
                </a:lnTo>
                <a:lnTo>
                  <a:pt x="54737" y="209041"/>
                </a:lnTo>
                <a:lnTo>
                  <a:pt x="55687" y="220926"/>
                </a:lnTo>
                <a:lnTo>
                  <a:pt x="78164" y="256369"/>
                </a:lnTo>
                <a:lnTo>
                  <a:pt x="111632" y="265049"/>
                </a:lnTo>
                <a:lnTo>
                  <a:pt x="125606" y="264096"/>
                </a:lnTo>
                <a:lnTo>
                  <a:pt x="165048" y="241476"/>
                </a:lnTo>
                <a:lnTo>
                  <a:pt x="174370" y="208025"/>
                </a:lnTo>
                <a:lnTo>
                  <a:pt x="174370" y="0"/>
                </a:lnTo>
                <a:lnTo>
                  <a:pt x="229107" y="0"/>
                </a:lnTo>
                <a:lnTo>
                  <a:pt x="229107" y="212216"/>
                </a:lnTo>
                <a:lnTo>
                  <a:pt x="227109" y="234741"/>
                </a:lnTo>
                <a:lnTo>
                  <a:pt x="211159" y="272028"/>
                </a:lnTo>
                <a:lnTo>
                  <a:pt x="179915" y="298580"/>
                </a:lnTo>
                <a:lnTo>
                  <a:pt x="137330" y="312019"/>
                </a:lnTo>
                <a:lnTo>
                  <a:pt x="112013" y="313689"/>
                </a:lnTo>
                <a:lnTo>
                  <a:pt x="86679" y="312046"/>
                </a:lnTo>
                <a:lnTo>
                  <a:pt x="45202"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993010" y="537337"/>
            <a:ext cx="194310" cy="308610"/>
          </a:xfrm>
          <a:custGeom>
            <a:avLst/>
            <a:gdLst/>
            <a:ahLst/>
            <a:cxnLst/>
            <a:rect l="l" t="t" r="r" b="b"/>
            <a:pathLst>
              <a:path w="194310" h="308609">
                <a:moveTo>
                  <a:pt x="0" y="0"/>
                </a:moveTo>
                <a:lnTo>
                  <a:pt x="54737" y="0"/>
                </a:lnTo>
                <a:lnTo>
                  <a:pt x="54737" y="259841"/>
                </a:lnTo>
                <a:lnTo>
                  <a:pt x="194182" y="259841"/>
                </a:lnTo>
                <a:lnTo>
                  <a:pt x="194182" y="308483"/>
                </a:lnTo>
                <a:lnTo>
                  <a:pt x="0" y="308483"/>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371219" y="537337"/>
            <a:ext cx="315595" cy="313055"/>
          </a:xfrm>
          <a:custGeom>
            <a:avLst/>
            <a:gdLst/>
            <a:ahLst/>
            <a:cxnLst/>
            <a:rect l="l" t="t" r="r" b="b"/>
            <a:pathLst>
              <a:path w="315594" h="313055">
                <a:moveTo>
                  <a:pt x="62103" y="0"/>
                </a:moveTo>
                <a:lnTo>
                  <a:pt x="91186" y="0"/>
                </a:lnTo>
                <a:lnTo>
                  <a:pt x="157987" y="207772"/>
                </a:lnTo>
                <a:lnTo>
                  <a:pt x="223265" y="0"/>
                </a:lnTo>
                <a:lnTo>
                  <a:pt x="252094" y="0"/>
                </a:lnTo>
                <a:lnTo>
                  <a:pt x="315087" y="308737"/>
                </a:lnTo>
                <a:lnTo>
                  <a:pt x="262000" y="308737"/>
                </a:lnTo>
                <a:lnTo>
                  <a:pt x="229997" y="142366"/>
                </a:lnTo>
                <a:lnTo>
                  <a:pt x="167894" y="312674"/>
                </a:lnTo>
                <a:lnTo>
                  <a:pt x="148336" y="312674"/>
                </a:lnTo>
                <a:lnTo>
                  <a:pt x="86106" y="142366"/>
                </a:lnTo>
                <a:lnTo>
                  <a:pt x="52831" y="308737"/>
                </a:lnTo>
                <a:lnTo>
                  <a:pt x="0" y="308737"/>
                </a:lnTo>
                <a:lnTo>
                  <a:pt x="62103"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807300" y="537337"/>
            <a:ext cx="224790" cy="313055"/>
          </a:xfrm>
          <a:custGeom>
            <a:avLst/>
            <a:gdLst/>
            <a:ahLst/>
            <a:cxnLst/>
            <a:rect l="l" t="t" r="r" b="b"/>
            <a:pathLst>
              <a:path w="224790" h="313055">
                <a:moveTo>
                  <a:pt x="0" y="0"/>
                </a:moveTo>
                <a:lnTo>
                  <a:pt x="26327" y="0"/>
                </a:lnTo>
                <a:lnTo>
                  <a:pt x="172059" y="186182"/>
                </a:lnTo>
                <a:lnTo>
                  <a:pt x="172059" y="0"/>
                </a:lnTo>
                <a:lnTo>
                  <a:pt x="224701" y="0"/>
                </a:lnTo>
                <a:lnTo>
                  <a:pt x="224701" y="312674"/>
                </a:lnTo>
                <a:lnTo>
                  <a:pt x="202387" y="312674"/>
                </a:lnTo>
                <a:lnTo>
                  <a:pt x="52654" y="117475"/>
                </a:lnTo>
                <a:lnTo>
                  <a:pt x="52654" y="308737"/>
                </a:lnTo>
                <a:lnTo>
                  <a:pt x="0" y="308737"/>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689607" y="533145"/>
            <a:ext cx="271145" cy="313055"/>
          </a:xfrm>
          <a:custGeom>
            <a:avLst/>
            <a:gdLst/>
            <a:ahLst/>
            <a:cxnLst/>
            <a:rect l="l" t="t" r="r" b="b"/>
            <a:pathLst>
              <a:path w="271144" h="313055">
                <a:moveTo>
                  <a:pt x="123062" y="0"/>
                </a:moveTo>
                <a:lnTo>
                  <a:pt x="147066" y="0"/>
                </a:lnTo>
                <a:lnTo>
                  <a:pt x="271018" y="312674"/>
                </a:lnTo>
                <a:lnTo>
                  <a:pt x="210566"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503974" y="533145"/>
            <a:ext cx="271145" cy="313055"/>
          </a:xfrm>
          <a:custGeom>
            <a:avLst/>
            <a:gdLst/>
            <a:ahLst/>
            <a:cxnLst/>
            <a:rect l="l" t="t" r="r" b="b"/>
            <a:pathLst>
              <a:path w="271145" h="313055">
                <a:moveTo>
                  <a:pt x="122986" y="0"/>
                </a:moveTo>
                <a:lnTo>
                  <a:pt x="146989" y="0"/>
                </a:lnTo>
                <a:lnTo>
                  <a:pt x="271030" y="312674"/>
                </a:lnTo>
                <a:lnTo>
                  <a:pt x="210591" y="312674"/>
                </a:lnTo>
                <a:lnTo>
                  <a:pt x="188061" y="250189"/>
                </a:lnTo>
                <a:lnTo>
                  <a:pt x="82334" y="250189"/>
                </a:lnTo>
                <a:lnTo>
                  <a:pt x="60858" y="312674"/>
                </a:lnTo>
                <a:lnTo>
                  <a:pt x="0" y="312674"/>
                </a:lnTo>
                <a:lnTo>
                  <a:pt x="122986"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811907" y="532002"/>
            <a:ext cx="186690" cy="319405"/>
          </a:xfrm>
          <a:custGeom>
            <a:avLst/>
            <a:gdLst/>
            <a:ahLst/>
            <a:cxnLst/>
            <a:rect l="l" t="t" r="r" b="b"/>
            <a:pathLst>
              <a:path w="186689" h="319405">
                <a:moveTo>
                  <a:pt x="94106" y="0"/>
                </a:moveTo>
                <a:lnTo>
                  <a:pt x="119086" y="1260"/>
                </a:lnTo>
                <a:lnTo>
                  <a:pt x="140493" y="5032"/>
                </a:lnTo>
                <a:lnTo>
                  <a:pt x="158329" y="11304"/>
                </a:lnTo>
                <a:lnTo>
                  <a:pt x="172593" y="20066"/>
                </a:lnTo>
                <a:lnTo>
                  <a:pt x="155956" y="67183"/>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5" y="137795"/>
                </a:lnTo>
                <a:lnTo>
                  <a:pt x="128478" y="145194"/>
                </a:lnTo>
                <a:lnTo>
                  <a:pt x="140731" y="152320"/>
                </a:lnTo>
                <a:lnTo>
                  <a:pt x="170830" y="179419"/>
                </a:lnTo>
                <a:lnTo>
                  <a:pt x="186257" y="222954"/>
                </a:lnTo>
                <a:lnTo>
                  <a:pt x="186690" y="233172"/>
                </a:lnTo>
                <a:lnTo>
                  <a:pt x="184854" y="251102"/>
                </a:lnTo>
                <a:lnTo>
                  <a:pt x="157225" y="294894"/>
                </a:lnTo>
                <a:lnTo>
                  <a:pt x="122539" y="313007"/>
                </a:lnTo>
                <a:lnTo>
                  <a:pt x="77850" y="319024"/>
                </a:lnTo>
                <a:lnTo>
                  <a:pt x="56828" y="317640"/>
                </a:lnTo>
                <a:lnTo>
                  <a:pt x="36829" y="313483"/>
                </a:lnTo>
                <a:lnTo>
                  <a:pt x="17879" y="306540"/>
                </a:lnTo>
                <a:lnTo>
                  <a:pt x="0" y="296799"/>
                </a:lnTo>
                <a:lnTo>
                  <a:pt x="20193" y="247650"/>
                </a:lnTo>
                <a:lnTo>
                  <a:pt x="36333" y="257631"/>
                </a:lnTo>
                <a:lnTo>
                  <a:pt x="52355" y="264731"/>
                </a:lnTo>
                <a:lnTo>
                  <a:pt x="68234" y="268974"/>
                </a:lnTo>
                <a:lnTo>
                  <a:pt x="83947"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5" y="83058"/>
                </a:lnTo>
                <a:lnTo>
                  <a:pt x="2258" y="65912"/>
                </a:lnTo>
                <a:lnTo>
                  <a:pt x="26797"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216023" y="531876"/>
            <a:ext cx="269875" cy="319405"/>
          </a:xfrm>
          <a:custGeom>
            <a:avLst/>
            <a:gdLst/>
            <a:ahLst/>
            <a:cxnLst/>
            <a:rect l="l" t="t" r="r" b="b"/>
            <a:pathLst>
              <a:path w="269875" h="319405">
                <a:moveTo>
                  <a:pt x="132587" y="0"/>
                </a:moveTo>
                <a:lnTo>
                  <a:pt x="191357" y="10302"/>
                </a:lnTo>
                <a:lnTo>
                  <a:pt x="234314" y="41275"/>
                </a:lnTo>
                <a:lnTo>
                  <a:pt x="260715" y="90805"/>
                </a:lnTo>
                <a:lnTo>
                  <a:pt x="269494"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080604" y="531876"/>
            <a:ext cx="269875" cy="319405"/>
          </a:xfrm>
          <a:custGeom>
            <a:avLst/>
            <a:gdLst/>
            <a:ahLst/>
            <a:cxnLst/>
            <a:rect l="l" t="t" r="r" b="b"/>
            <a:pathLst>
              <a:path w="269875" h="319405">
                <a:moveTo>
                  <a:pt x="132664" y="0"/>
                </a:moveTo>
                <a:lnTo>
                  <a:pt x="191385" y="10302"/>
                </a:lnTo>
                <a:lnTo>
                  <a:pt x="234353" y="41275"/>
                </a:lnTo>
                <a:lnTo>
                  <a:pt x="260753" y="90805"/>
                </a:lnTo>
                <a:lnTo>
                  <a:pt x="269532" y="157099"/>
                </a:lnTo>
                <a:lnTo>
                  <a:pt x="267244" y="192434"/>
                </a:lnTo>
                <a:lnTo>
                  <a:pt x="248904" y="251628"/>
                </a:lnTo>
                <a:lnTo>
                  <a:pt x="212517" y="294558"/>
                </a:lnTo>
                <a:lnTo>
                  <a:pt x="160330" y="316414"/>
                </a:lnTo>
                <a:lnTo>
                  <a:pt x="128460" y="319150"/>
                </a:lnTo>
                <a:lnTo>
                  <a:pt x="99201" y="316456"/>
                </a:lnTo>
                <a:lnTo>
                  <a:pt x="51552" y="294826"/>
                </a:lnTo>
                <a:lnTo>
                  <a:pt x="18650" y="252128"/>
                </a:lnTo>
                <a:lnTo>
                  <a:pt x="2071" y="192744"/>
                </a:lnTo>
                <a:lnTo>
                  <a:pt x="0" y="157099"/>
                </a:lnTo>
                <a:lnTo>
                  <a:pt x="2255" y="125406"/>
                </a:lnTo>
                <a:lnTo>
                  <a:pt x="20306" y="69641"/>
                </a:lnTo>
                <a:lnTo>
                  <a:pt x="55686" y="25610"/>
                </a:lnTo>
                <a:lnTo>
                  <a:pt x="103968" y="2837"/>
                </a:lnTo>
                <a:lnTo>
                  <a:pt x="132664"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3178682" y="531876"/>
            <a:ext cx="2257933" cy="319150"/>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3232530" y="696468"/>
            <a:ext cx="98424" cy="10579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4041521" y="627380"/>
            <a:ext cx="74295" cy="114300"/>
          </a:xfrm>
          <a:custGeom>
            <a:avLst/>
            <a:gdLst/>
            <a:ahLst/>
            <a:cxnLst/>
            <a:rect l="l" t="t" r="r" b="b"/>
            <a:pathLst>
              <a:path w="74295" h="114300">
                <a:moveTo>
                  <a:pt x="37083" y="0"/>
                </a:moveTo>
                <a:lnTo>
                  <a:pt x="0" y="114046"/>
                </a:lnTo>
                <a:lnTo>
                  <a:pt x="74167" y="114046"/>
                </a:lnTo>
                <a:lnTo>
                  <a:pt x="37083"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255386" y="582802"/>
            <a:ext cx="91186" cy="89915"/>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4644771" y="579627"/>
            <a:ext cx="157606" cy="223647"/>
          </a:xfrm>
          <a:prstGeom prst="rect">
            <a:avLst/>
          </a:prstGeom>
          <a:blipFill>
            <a:blip r:embed="rId3" cstate="print"/>
            <a:stretch>
              <a:fillRect/>
            </a:stretch>
          </a:blipFill>
        </p:spPr>
        <p:txBody>
          <a:bodyPr wrap="square" lIns="0" tIns="0" rIns="0" bIns="0" rtlCol="0"/>
          <a:lstStyle/>
          <a:p>
            <a:endParaRPr/>
          </a:p>
        </p:txBody>
      </p:sp>
      <p:sp>
        <p:nvSpPr>
          <p:cNvPr id="21" name="object 21"/>
          <p:cNvSpPr/>
          <p:nvPr/>
        </p:nvSpPr>
        <p:spPr>
          <a:xfrm>
            <a:off x="3232530" y="579373"/>
            <a:ext cx="81787" cy="77597"/>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4906898" y="537337"/>
            <a:ext cx="229235" cy="313690"/>
          </a:xfrm>
          <a:custGeom>
            <a:avLst/>
            <a:gdLst/>
            <a:ahLst/>
            <a:cxnLst/>
            <a:rect l="l" t="t" r="r" b="b"/>
            <a:pathLst>
              <a:path w="229235" h="313690">
                <a:moveTo>
                  <a:pt x="0" y="0"/>
                </a:moveTo>
                <a:lnTo>
                  <a:pt x="54737" y="0"/>
                </a:lnTo>
                <a:lnTo>
                  <a:pt x="54737" y="209041"/>
                </a:lnTo>
                <a:lnTo>
                  <a:pt x="55687" y="220926"/>
                </a:lnTo>
                <a:lnTo>
                  <a:pt x="78164" y="256369"/>
                </a:lnTo>
                <a:lnTo>
                  <a:pt x="111633" y="265049"/>
                </a:lnTo>
                <a:lnTo>
                  <a:pt x="125606" y="264096"/>
                </a:lnTo>
                <a:lnTo>
                  <a:pt x="165048" y="241476"/>
                </a:lnTo>
                <a:lnTo>
                  <a:pt x="174371" y="208025"/>
                </a:lnTo>
                <a:lnTo>
                  <a:pt x="174371" y="0"/>
                </a:lnTo>
                <a:lnTo>
                  <a:pt x="229108" y="0"/>
                </a:lnTo>
                <a:lnTo>
                  <a:pt x="229108" y="212216"/>
                </a:lnTo>
                <a:lnTo>
                  <a:pt x="227109" y="234741"/>
                </a:lnTo>
                <a:lnTo>
                  <a:pt x="211159" y="272028"/>
                </a:lnTo>
                <a:lnTo>
                  <a:pt x="179915" y="298580"/>
                </a:lnTo>
                <a:lnTo>
                  <a:pt x="137330" y="312019"/>
                </a:lnTo>
                <a:lnTo>
                  <a:pt x="112013" y="313689"/>
                </a:lnTo>
                <a:lnTo>
                  <a:pt x="86679" y="312046"/>
                </a:lnTo>
                <a:lnTo>
                  <a:pt x="45202"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4484242"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4184396" y="537337"/>
            <a:ext cx="266065" cy="313055"/>
          </a:xfrm>
          <a:custGeom>
            <a:avLst/>
            <a:gdLst/>
            <a:ahLst/>
            <a:cxnLst/>
            <a:rect l="l" t="t" r="r" b="b"/>
            <a:pathLst>
              <a:path w="266064" h="313055">
                <a:moveTo>
                  <a:pt x="0" y="0"/>
                </a:moveTo>
                <a:lnTo>
                  <a:pt x="60325" y="0"/>
                </a:lnTo>
                <a:lnTo>
                  <a:pt x="131699" y="208407"/>
                </a:lnTo>
                <a:lnTo>
                  <a:pt x="207009" y="0"/>
                </a:lnTo>
                <a:lnTo>
                  <a:pt x="266064" y="0"/>
                </a:lnTo>
                <a:lnTo>
                  <a:pt x="145541" y="312674"/>
                </a:lnTo>
                <a:lnTo>
                  <a:pt x="115442" y="312674"/>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3680078" y="537337"/>
            <a:ext cx="231775" cy="308610"/>
          </a:xfrm>
          <a:custGeom>
            <a:avLst/>
            <a:gdLst/>
            <a:ahLst/>
            <a:cxnLst/>
            <a:rect l="l" t="t" r="r" b="b"/>
            <a:pathLst>
              <a:path w="231775" h="308609">
                <a:moveTo>
                  <a:pt x="0" y="0"/>
                </a:moveTo>
                <a:lnTo>
                  <a:pt x="54737" y="0"/>
                </a:lnTo>
                <a:lnTo>
                  <a:pt x="54737" y="120903"/>
                </a:lnTo>
                <a:lnTo>
                  <a:pt x="177546" y="120903"/>
                </a:lnTo>
                <a:lnTo>
                  <a:pt x="177546" y="0"/>
                </a:lnTo>
                <a:lnTo>
                  <a:pt x="231648" y="0"/>
                </a:lnTo>
                <a:lnTo>
                  <a:pt x="231648" y="308483"/>
                </a:lnTo>
                <a:lnTo>
                  <a:pt x="177546" y="308483"/>
                </a:lnTo>
                <a:lnTo>
                  <a:pt x="177546" y="169545"/>
                </a:lnTo>
                <a:lnTo>
                  <a:pt x="54737" y="169545"/>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434715"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3178682" y="534543"/>
            <a:ext cx="208279" cy="311785"/>
          </a:xfrm>
          <a:custGeom>
            <a:avLst/>
            <a:gdLst/>
            <a:ahLst/>
            <a:cxnLst/>
            <a:rect l="l" t="t" r="r" b="b"/>
            <a:pathLst>
              <a:path w="208279" h="311784">
                <a:moveTo>
                  <a:pt x="87376" y="0"/>
                </a:moveTo>
                <a:lnTo>
                  <a:pt x="130143" y="5143"/>
                </a:lnTo>
                <a:lnTo>
                  <a:pt x="174267" y="31956"/>
                </a:lnTo>
                <a:lnTo>
                  <a:pt x="189483" y="79248"/>
                </a:lnTo>
                <a:lnTo>
                  <a:pt x="187057" y="96583"/>
                </a:lnTo>
                <a:lnTo>
                  <a:pt x="179784" y="112013"/>
                </a:lnTo>
                <a:lnTo>
                  <a:pt x="167677" y="125539"/>
                </a:lnTo>
                <a:lnTo>
                  <a:pt x="150749" y="137160"/>
                </a:lnTo>
                <a:lnTo>
                  <a:pt x="175918" y="149808"/>
                </a:lnTo>
                <a:lnTo>
                  <a:pt x="193897" y="167767"/>
                </a:lnTo>
                <a:lnTo>
                  <a:pt x="204684" y="191059"/>
                </a:lnTo>
                <a:lnTo>
                  <a:pt x="208280" y="219710"/>
                </a:lnTo>
                <a:lnTo>
                  <a:pt x="206281" y="239666"/>
                </a:lnTo>
                <a:lnTo>
                  <a:pt x="176403" y="286512"/>
                </a:lnTo>
                <a:lnTo>
                  <a:pt x="140001" y="305085"/>
                </a:lnTo>
                <a:lnTo>
                  <a:pt x="94361" y="311277"/>
                </a:lnTo>
                <a:lnTo>
                  <a:pt x="0" y="311277"/>
                </a:lnTo>
                <a:lnTo>
                  <a:pt x="0" y="2921"/>
                </a:lnTo>
                <a:lnTo>
                  <a:pt x="28815" y="1660"/>
                </a:lnTo>
                <a:lnTo>
                  <a:pt x="52974" y="746"/>
                </a:lnTo>
                <a:lnTo>
                  <a:pt x="72491" y="188"/>
                </a:lnTo>
                <a:lnTo>
                  <a:pt x="87376"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5199507" y="534162"/>
            <a:ext cx="237490" cy="311785"/>
          </a:xfrm>
          <a:custGeom>
            <a:avLst/>
            <a:gdLst/>
            <a:ahLst/>
            <a:cxnLst/>
            <a:rect l="l" t="t" r="r" b="b"/>
            <a:pathLst>
              <a:path w="237489" h="311784">
                <a:moveTo>
                  <a:pt x="85470" y="0"/>
                </a:moveTo>
                <a:lnTo>
                  <a:pt x="136884" y="5689"/>
                </a:lnTo>
                <a:lnTo>
                  <a:pt x="173593" y="22748"/>
                </a:lnTo>
                <a:lnTo>
                  <a:pt x="195609" y="51167"/>
                </a:lnTo>
                <a:lnTo>
                  <a:pt x="202945" y="90932"/>
                </a:lnTo>
                <a:lnTo>
                  <a:pt x="201943" y="104338"/>
                </a:lnTo>
                <a:lnTo>
                  <a:pt x="186816" y="140842"/>
                </a:lnTo>
                <a:lnTo>
                  <a:pt x="157688" y="167221"/>
                </a:lnTo>
                <a:lnTo>
                  <a:pt x="145922" y="172720"/>
                </a:lnTo>
                <a:lnTo>
                  <a:pt x="237108" y="311658"/>
                </a:lnTo>
                <a:lnTo>
                  <a:pt x="173862" y="311658"/>
                </a:lnTo>
                <a:lnTo>
                  <a:pt x="91566"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59"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3943603" y="533145"/>
            <a:ext cx="271145" cy="313055"/>
          </a:xfrm>
          <a:custGeom>
            <a:avLst/>
            <a:gdLst/>
            <a:ahLst/>
            <a:cxnLst/>
            <a:rect l="l" t="t" r="r" b="b"/>
            <a:pathLst>
              <a:path w="271145" h="313055">
                <a:moveTo>
                  <a:pt x="123062" y="0"/>
                </a:moveTo>
                <a:lnTo>
                  <a:pt x="147066" y="0"/>
                </a:lnTo>
                <a:lnTo>
                  <a:pt x="271018" y="312674"/>
                </a:lnTo>
                <a:lnTo>
                  <a:pt x="210566"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4588890" y="531876"/>
            <a:ext cx="269875" cy="319405"/>
          </a:xfrm>
          <a:custGeom>
            <a:avLst/>
            <a:gdLst/>
            <a:ahLst/>
            <a:cxnLst/>
            <a:rect l="l" t="t" r="r" b="b"/>
            <a:pathLst>
              <a:path w="269875" h="319405">
                <a:moveTo>
                  <a:pt x="132587" y="0"/>
                </a:moveTo>
                <a:lnTo>
                  <a:pt x="191357" y="10302"/>
                </a:lnTo>
                <a:lnTo>
                  <a:pt x="234314"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5582539" y="531876"/>
            <a:ext cx="521208" cy="319150"/>
          </a:xfrm>
          <a:prstGeom prst="rect">
            <a:avLst/>
          </a:prstGeom>
          <a:blipFill>
            <a:blip r:embed="rId9" cstate="print"/>
            <a:stretch>
              <a:fillRect/>
            </a:stretch>
          </a:blipFill>
        </p:spPr>
        <p:txBody>
          <a:bodyPr wrap="square" lIns="0" tIns="0" rIns="0" bIns="0" rtlCol="0"/>
          <a:lstStyle/>
          <a:p>
            <a:endParaRPr/>
          </a:p>
        </p:txBody>
      </p:sp>
      <p:sp>
        <p:nvSpPr>
          <p:cNvPr id="32" name="object 32"/>
          <p:cNvSpPr/>
          <p:nvPr/>
        </p:nvSpPr>
        <p:spPr>
          <a:xfrm>
            <a:off x="5638419" y="579627"/>
            <a:ext cx="157606" cy="223647"/>
          </a:xfrm>
          <a:prstGeom prst="rect">
            <a:avLst/>
          </a:prstGeom>
          <a:blipFill>
            <a:blip r:embed="rId3" cstate="print"/>
            <a:stretch>
              <a:fillRect/>
            </a:stretch>
          </a:blipFill>
        </p:spPr>
        <p:txBody>
          <a:bodyPr wrap="square" lIns="0" tIns="0" rIns="0" bIns="0" rtlCol="0"/>
          <a:lstStyle/>
          <a:p>
            <a:endParaRPr/>
          </a:p>
        </p:txBody>
      </p:sp>
      <p:sp>
        <p:nvSpPr>
          <p:cNvPr id="33" name="object 33"/>
          <p:cNvSpPr/>
          <p:nvPr/>
        </p:nvSpPr>
        <p:spPr>
          <a:xfrm>
            <a:off x="5900546" y="537337"/>
            <a:ext cx="203200" cy="308610"/>
          </a:xfrm>
          <a:custGeom>
            <a:avLst/>
            <a:gdLst/>
            <a:ahLst/>
            <a:cxnLst/>
            <a:rect l="l" t="t" r="r" b="b"/>
            <a:pathLst>
              <a:path w="203200" h="308609">
                <a:moveTo>
                  <a:pt x="0" y="0"/>
                </a:moveTo>
                <a:lnTo>
                  <a:pt x="203200" y="0"/>
                </a:lnTo>
                <a:lnTo>
                  <a:pt x="203200" y="48640"/>
                </a:lnTo>
                <a:lnTo>
                  <a:pt x="54737" y="48640"/>
                </a:lnTo>
                <a:lnTo>
                  <a:pt x="54737" y="120903"/>
                </a:lnTo>
                <a:lnTo>
                  <a:pt x="163194" y="120903"/>
                </a:lnTo>
                <a:lnTo>
                  <a:pt x="163194" y="167386"/>
                </a:lnTo>
                <a:lnTo>
                  <a:pt x="54737" y="167386"/>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5582539" y="531876"/>
            <a:ext cx="269875" cy="319405"/>
          </a:xfrm>
          <a:custGeom>
            <a:avLst/>
            <a:gdLst/>
            <a:ahLst/>
            <a:cxnLst/>
            <a:rect l="l" t="t" r="r" b="b"/>
            <a:pathLst>
              <a:path w="269875" h="319405">
                <a:moveTo>
                  <a:pt x="132587" y="0"/>
                </a:moveTo>
                <a:lnTo>
                  <a:pt x="191357" y="10302"/>
                </a:lnTo>
                <a:lnTo>
                  <a:pt x="234314"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534504" y="1050036"/>
            <a:ext cx="1998637" cy="319150"/>
          </a:xfrm>
          <a:prstGeom prst="rect">
            <a:avLst/>
          </a:prstGeom>
          <a:blipFill>
            <a:blip r:embed="rId10" cstate="print"/>
            <a:stretch>
              <a:fillRect/>
            </a:stretch>
          </a:blipFill>
        </p:spPr>
        <p:txBody>
          <a:bodyPr wrap="square" lIns="0" tIns="0" rIns="0" bIns="0" rtlCol="0"/>
          <a:lstStyle/>
          <a:p>
            <a:endParaRPr/>
          </a:p>
        </p:txBody>
      </p:sp>
      <p:sp>
        <p:nvSpPr>
          <p:cNvPr id="36" name="object 36"/>
          <p:cNvSpPr/>
          <p:nvPr/>
        </p:nvSpPr>
        <p:spPr>
          <a:xfrm>
            <a:off x="1262557" y="1100963"/>
            <a:ext cx="91135" cy="89915"/>
          </a:xfrm>
          <a:prstGeom prst="rect">
            <a:avLst/>
          </a:prstGeom>
          <a:blipFill>
            <a:blip r:embed="rId11" cstate="print"/>
            <a:stretch>
              <a:fillRect/>
            </a:stretch>
          </a:blipFill>
        </p:spPr>
        <p:txBody>
          <a:bodyPr wrap="square" lIns="0" tIns="0" rIns="0" bIns="0" rtlCol="0"/>
          <a:lstStyle/>
          <a:p>
            <a:endParaRPr/>
          </a:p>
        </p:txBody>
      </p:sp>
      <p:sp>
        <p:nvSpPr>
          <p:cNvPr id="37" name="object 37"/>
          <p:cNvSpPr/>
          <p:nvPr/>
        </p:nvSpPr>
        <p:spPr>
          <a:xfrm>
            <a:off x="1511427" y="1097788"/>
            <a:ext cx="157606" cy="223647"/>
          </a:xfrm>
          <a:prstGeom prst="rect">
            <a:avLst/>
          </a:prstGeom>
          <a:blipFill>
            <a:blip r:embed="rId12" cstate="print"/>
            <a:stretch>
              <a:fillRect/>
            </a:stretch>
          </a:blipFill>
        </p:spPr>
        <p:txBody>
          <a:bodyPr wrap="square" lIns="0" tIns="0" rIns="0" bIns="0" rtlCol="0"/>
          <a:lstStyle/>
          <a:p>
            <a:endParaRPr/>
          </a:p>
        </p:txBody>
      </p:sp>
      <p:sp>
        <p:nvSpPr>
          <p:cNvPr id="38" name="object 38"/>
          <p:cNvSpPr/>
          <p:nvPr/>
        </p:nvSpPr>
        <p:spPr>
          <a:xfrm>
            <a:off x="2308479" y="1055497"/>
            <a:ext cx="224790" cy="313055"/>
          </a:xfrm>
          <a:custGeom>
            <a:avLst/>
            <a:gdLst/>
            <a:ahLst/>
            <a:cxnLst/>
            <a:rect l="l" t="t" r="r" b="b"/>
            <a:pathLst>
              <a:path w="224789" h="313055">
                <a:moveTo>
                  <a:pt x="0" y="0"/>
                </a:moveTo>
                <a:lnTo>
                  <a:pt x="26288" y="0"/>
                </a:lnTo>
                <a:lnTo>
                  <a:pt x="171957" y="186181"/>
                </a:lnTo>
                <a:lnTo>
                  <a:pt x="171957" y="0"/>
                </a:lnTo>
                <a:lnTo>
                  <a:pt x="224662" y="0"/>
                </a:lnTo>
                <a:lnTo>
                  <a:pt x="224662" y="312674"/>
                </a:lnTo>
                <a:lnTo>
                  <a:pt x="202310"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39" name="object 39"/>
          <p:cNvSpPr/>
          <p:nvPr/>
        </p:nvSpPr>
        <p:spPr>
          <a:xfrm>
            <a:off x="2063114"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1" y="120903"/>
                </a:lnTo>
                <a:lnTo>
                  <a:pt x="156591" y="167386"/>
                </a:lnTo>
                <a:lnTo>
                  <a:pt x="54737" y="167386"/>
                </a:lnTo>
                <a:lnTo>
                  <a:pt x="54737" y="259841"/>
                </a:lnTo>
                <a:lnTo>
                  <a:pt x="194564" y="259841"/>
                </a:lnTo>
                <a:lnTo>
                  <a:pt x="194564" y="308482"/>
                </a:lnTo>
                <a:lnTo>
                  <a:pt x="0" y="308482"/>
                </a:lnTo>
                <a:lnTo>
                  <a:pt x="0" y="0"/>
                </a:lnTo>
                <a:close/>
              </a:path>
            </a:pathLst>
          </a:custGeom>
          <a:ln w="3175">
            <a:solidFill>
              <a:srgbClr val="58134A"/>
            </a:solidFill>
          </a:ln>
        </p:spPr>
        <p:txBody>
          <a:bodyPr wrap="square" lIns="0" tIns="0" rIns="0" bIns="0" rtlCol="0"/>
          <a:lstStyle/>
          <a:p>
            <a:endParaRPr/>
          </a:p>
        </p:txBody>
      </p:sp>
      <p:sp>
        <p:nvSpPr>
          <p:cNvPr id="40" name="object 40"/>
          <p:cNvSpPr/>
          <p:nvPr/>
        </p:nvSpPr>
        <p:spPr>
          <a:xfrm>
            <a:off x="915568" y="1055497"/>
            <a:ext cx="255904" cy="308610"/>
          </a:xfrm>
          <a:custGeom>
            <a:avLst/>
            <a:gdLst/>
            <a:ahLst/>
            <a:cxnLst/>
            <a:rect l="l" t="t" r="r" b="b"/>
            <a:pathLst>
              <a:path w="255905" h="308609">
                <a:moveTo>
                  <a:pt x="0" y="0"/>
                </a:moveTo>
                <a:lnTo>
                  <a:pt x="255447" y="0"/>
                </a:lnTo>
                <a:lnTo>
                  <a:pt x="255447" y="48640"/>
                </a:lnTo>
                <a:lnTo>
                  <a:pt x="152882" y="48640"/>
                </a:lnTo>
                <a:lnTo>
                  <a:pt x="152882" y="308482"/>
                </a:lnTo>
                <a:lnTo>
                  <a:pt x="98132" y="308482"/>
                </a:lnTo>
                <a:lnTo>
                  <a:pt x="98132" y="48640"/>
                </a:lnTo>
                <a:lnTo>
                  <a:pt x="0" y="48640"/>
                </a:lnTo>
                <a:lnTo>
                  <a:pt x="0" y="0"/>
                </a:lnTo>
                <a:close/>
              </a:path>
            </a:pathLst>
          </a:custGeom>
          <a:ln w="3175">
            <a:solidFill>
              <a:srgbClr val="58134A"/>
            </a:solidFill>
          </a:ln>
        </p:spPr>
        <p:txBody>
          <a:bodyPr wrap="square" lIns="0" tIns="0" rIns="0" bIns="0" rtlCol="0"/>
          <a:lstStyle/>
          <a:p>
            <a:endParaRPr/>
          </a:p>
        </p:txBody>
      </p:sp>
      <p:sp>
        <p:nvSpPr>
          <p:cNvPr id="41" name="object 41"/>
          <p:cNvSpPr/>
          <p:nvPr/>
        </p:nvSpPr>
        <p:spPr>
          <a:xfrm>
            <a:off x="823594" y="1055497"/>
            <a:ext cx="55244" cy="308610"/>
          </a:xfrm>
          <a:custGeom>
            <a:avLst/>
            <a:gdLst/>
            <a:ahLst/>
            <a:cxnLst/>
            <a:rect l="l" t="t" r="r" b="b"/>
            <a:pathLst>
              <a:path w="55244" h="308609">
                <a:moveTo>
                  <a:pt x="0" y="0"/>
                </a:moveTo>
                <a:lnTo>
                  <a:pt x="54762" y="0"/>
                </a:lnTo>
                <a:lnTo>
                  <a:pt x="54762" y="308482"/>
                </a:lnTo>
                <a:lnTo>
                  <a:pt x="0" y="308482"/>
                </a:lnTo>
                <a:lnTo>
                  <a:pt x="0" y="0"/>
                </a:lnTo>
                <a:close/>
              </a:path>
            </a:pathLst>
          </a:custGeom>
          <a:ln w="3175">
            <a:solidFill>
              <a:srgbClr val="58134A"/>
            </a:solidFill>
          </a:ln>
        </p:spPr>
        <p:txBody>
          <a:bodyPr wrap="square" lIns="0" tIns="0" rIns="0" bIns="0" rtlCol="0"/>
          <a:lstStyle/>
          <a:p>
            <a:endParaRPr/>
          </a:p>
        </p:txBody>
      </p:sp>
      <p:sp>
        <p:nvSpPr>
          <p:cNvPr id="42" name="object 42"/>
          <p:cNvSpPr/>
          <p:nvPr/>
        </p:nvSpPr>
        <p:spPr>
          <a:xfrm>
            <a:off x="534504" y="1055497"/>
            <a:ext cx="224790" cy="313055"/>
          </a:xfrm>
          <a:custGeom>
            <a:avLst/>
            <a:gdLst/>
            <a:ahLst/>
            <a:cxnLst/>
            <a:rect l="l" t="t" r="r" b="b"/>
            <a:pathLst>
              <a:path w="224790" h="313055">
                <a:moveTo>
                  <a:pt x="0" y="0"/>
                </a:moveTo>
                <a:lnTo>
                  <a:pt x="26327" y="0"/>
                </a:lnTo>
                <a:lnTo>
                  <a:pt x="172059" y="186181"/>
                </a:lnTo>
                <a:lnTo>
                  <a:pt x="172059" y="0"/>
                </a:lnTo>
                <a:lnTo>
                  <a:pt x="224701" y="0"/>
                </a:lnTo>
                <a:lnTo>
                  <a:pt x="224701" y="312674"/>
                </a:lnTo>
                <a:lnTo>
                  <a:pt x="202387" y="312674"/>
                </a:lnTo>
                <a:lnTo>
                  <a:pt x="52654" y="117475"/>
                </a:lnTo>
                <a:lnTo>
                  <a:pt x="52654" y="308737"/>
                </a:lnTo>
                <a:lnTo>
                  <a:pt x="0" y="308737"/>
                </a:lnTo>
                <a:lnTo>
                  <a:pt x="0" y="0"/>
                </a:lnTo>
                <a:close/>
              </a:path>
            </a:pathLst>
          </a:custGeom>
          <a:ln w="3175">
            <a:solidFill>
              <a:srgbClr val="58134A"/>
            </a:solidFill>
          </a:ln>
        </p:spPr>
        <p:txBody>
          <a:bodyPr wrap="square" lIns="0" tIns="0" rIns="0" bIns="0" rtlCol="0"/>
          <a:lstStyle/>
          <a:p>
            <a:endParaRPr/>
          </a:p>
        </p:txBody>
      </p:sp>
      <p:sp>
        <p:nvSpPr>
          <p:cNvPr id="43" name="object 43"/>
          <p:cNvSpPr/>
          <p:nvPr/>
        </p:nvSpPr>
        <p:spPr>
          <a:xfrm>
            <a:off x="1206588" y="1052322"/>
            <a:ext cx="237490" cy="311785"/>
          </a:xfrm>
          <a:custGeom>
            <a:avLst/>
            <a:gdLst/>
            <a:ahLst/>
            <a:cxnLst/>
            <a:rect l="l" t="t" r="r" b="b"/>
            <a:pathLst>
              <a:path w="237490" h="311784">
                <a:moveTo>
                  <a:pt x="85509" y="0"/>
                </a:moveTo>
                <a:lnTo>
                  <a:pt x="136922" y="5689"/>
                </a:lnTo>
                <a:lnTo>
                  <a:pt x="173631" y="22748"/>
                </a:lnTo>
                <a:lnTo>
                  <a:pt x="195647" y="51167"/>
                </a:lnTo>
                <a:lnTo>
                  <a:pt x="202984" y="90931"/>
                </a:lnTo>
                <a:lnTo>
                  <a:pt x="201981" y="104338"/>
                </a:lnTo>
                <a:lnTo>
                  <a:pt x="186855" y="140842"/>
                </a:lnTo>
                <a:lnTo>
                  <a:pt x="157726" y="167221"/>
                </a:lnTo>
                <a:lnTo>
                  <a:pt x="145961" y="172719"/>
                </a:lnTo>
                <a:lnTo>
                  <a:pt x="237147" y="311657"/>
                </a:lnTo>
                <a:lnTo>
                  <a:pt x="173901" y="311657"/>
                </a:lnTo>
                <a:lnTo>
                  <a:pt x="91605" y="184276"/>
                </a:lnTo>
                <a:lnTo>
                  <a:pt x="84793" y="184110"/>
                </a:lnTo>
                <a:lnTo>
                  <a:pt x="76736" y="183800"/>
                </a:lnTo>
                <a:lnTo>
                  <a:pt x="67427" y="183348"/>
                </a:lnTo>
                <a:lnTo>
                  <a:pt x="56857" y="182752"/>
                </a:lnTo>
                <a:lnTo>
                  <a:pt x="56857" y="311657"/>
                </a:lnTo>
                <a:lnTo>
                  <a:pt x="0" y="311657"/>
                </a:lnTo>
                <a:lnTo>
                  <a:pt x="0" y="3175"/>
                </a:lnTo>
                <a:lnTo>
                  <a:pt x="3967" y="3077"/>
                </a:lnTo>
                <a:lnTo>
                  <a:pt x="11222" y="2778"/>
                </a:lnTo>
                <a:lnTo>
                  <a:pt x="21765" y="2264"/>
                </a:lnTo>
                <a:lnTo>
                  <a:pt x="35598" y="1524"/>
                </a:lnTo>
                <a:lnTo>
                  <a:pt x="50317" y="857"/>
                </a:lnTo>
                <a:lnTo>
                  <a:pt x="63530" y="380"/>
                </a:lnTo>
                <a:lnTo>
                  <a:pt x="75254" y="95"/>
                </a:lnTo>
                <a:lnTo>
                  <a:pt x="85509" y="0"/>
                </a:lnTo>
                <a:close/>
              </a:path>
            </a:pathLst>
          </a:custGeom>
          <a:ln w="3175">
            <a:solidFill>
              <a:srgbClr val="58134A"/>
            </a:solidFill>
          </a:ln>
        </p:spPr>
        <p:txBody>
          <a:bodyPr wrap="square" lIns="0" tIns="0" rIns="0" bIns="0" rtlCol="0"/>
          <a:lstStyle/>
          <a:p>
            <a:endParaRPr/>
          </a:p>
        </p:txBody>
      </p:sp>
      <p:sp>
        <p:nvSpPr>
          <p:cNvPr id="44" name="object 44"/>
          <p:cNvSpPr/>
          <p:nvPr/>
        </p:nvSpPr>
        <p:spPr>
          <a:xfrm>
            <a:off x="1758823" y="1050163"/>
            <a:ext cx="255904" cy="319405"/>
          </a:xfrm>
          <a:custGeom>
            <a:avLst/>
            <a:gdLst/>
            <a:ahLst/>
            <a:cxnLst/>
            <a:rect l="l" t="t" r="r" b="b"/>
            <a:pathLst>
              <a:path w="255905" h="319405">
                <a:moveTo>
                  <a:pt x="156209" y="0"/>
                </a:moveTo>
                <a:lnTo>
                  <a:pt x="180615" y="1903"/>
                </a:lnTo>
                <a:lnTo>
                  <a:pt x="203152" y="7604"/>
                </a:lnTo>
                <a:lnTo>
                  <a:pt x="223807" y="17091"/>
                </a:lnTo>
                <a:lnTo>
                  <a:pt x="242569" y="30352"/>
                </a:lnTo>
                <a:lnTo>
                  <a:pt x="219582" y="74422"/>
                </a:lnTo>
                <a:lnTo>
                  <a:pt x="214080" y="70062"/>
                </a:lnTo>
                <a:lnTo>
                  <a:pt x="207279" y="65738"/>
                </a:lnTo>
                <a:lnTo>
                  <a:pt x="170910" y="50799"/>
                </a:lnTo>
                <a:lnTo>
                  <a:pt x="154939" y="48640"/>
                </a:lnTo>
                <a:lnTo>
                  <a:pt x="133387" y="50569"/>
                </a:lnTo>
                <a:lnTo>
                  <a:pt x="97522" y="66000"/>
                </a:lnTo>
                <a:lnTo>
                  <a:pt x="71610" y="96242"/>
                </a:lnTo>
                <a:lnTo>
                  <a:pt x="58414" y="137580"/>
                </a:lnTo>
                <a:lnTo>
                  <a:pt x="56768" y="162178"/>
                </a:lnTo>
                <a:lnTo>
                  <a:pt x="58388" y="185590"/>
                </a:lnTo>
                <a:lnTo>
                  <a:pt x="71342" y="224936"/>
                </a:lnTo>
                <a:lnTo>
                  <a:pt x="96704" y="253827"/>
                </a:lnTo>
                <a:lnTo>
                  <a:pt x="152907" y="270383"/>
                </a:lnTo>
                <a:lnTo>
                  <a:pt x="166858" y="269382"/>
                </a:lnTo>
                <a:lnTo>
                  <a:pt x="201040" y="193801"/>
                </a:lnTo>
                <a:lnTo>
                  <a:pt x="158369" y="193801"/>
                </a:lnTo>
                <a:lnTo>
                  <a:pt x="158369" y="147065"/>
                </a:lnTo>
                <a:lnTo>
                  <a:pt x="255777" y="147065"/>
                </a:lnTo>
                <a:lnTo>
                  <a:pt x="255777" y="285114"/>
                </a:lnTo>
                <a:lnTo>
                  <a:pt x="220094" y="305206"/>
                </a:lnTo>
                <a:lnTo>
                  <a:pt x="174593" y="316817"/>
                </a:lnTo>
                <a:lnTo>
                  <a:pt x="144018" y="319024"/>
                </a:lnTo>
                <a:lnTo>
                  <a:pt x="112585" y="316309"/>
                </a:lnTo>
                <a:lnTo>
                  <a:pt x="60007" y="294592"/>
                </a:lnTo>
                <a:lnTo>
                  <a:pt x="21859" y="252112"/>
                </a:lnTo>
                <a:lnTo>
                  <a:pt x="2428" y="194633"/>
                </a:lnTo>
                <a:lnTo>
                  <a:pt x="0" y="160654"/>
                </a:lnTo>
                <a:lnTo>
                  <a:pt x="2643" y="126678"/>
                </a:lnTo>
                <a:lnTo>
                  <a:pt x="23788" y="68679"/>
                </a:lnTo>
                <a:lnTo>
                  <a:pt x="65270" y="25128"/>
                </a:lnTo>
                <a:lnTo>
                  <a:pt x="122229" y="2788"/>
                </a:lnTo>
                <a:lnTo>
                  <a:pt x="156209" y="0"/>
                </a:lnTo>
                <a:close/>
              </a:path>
            </a:pathLst>
          </a:custGeom>
          <a:ln w="3175">
            <a:solidFill>
              <a:srgbClr val="58134A"/>
            </a:solidFill>
          </a:ln>
        </p:spPr>
        <p:txBody>
          <a:bodyPr wrap="square" lIns="0" tIns="0" rIns="0" bIns="0" rtlCol="0"/>
          <a:lstStyle/>
          <a:p>
            <a:endParaRPr/>
          </a:p>
        </p:txBody>
      </p:sp>
      <p:sp>
        <p:nvSpPr>
          <p:cNvPr id="45" name="object 45"/>
          <p:cNvSpPr/>
          <p:nvPr/>
        </p:nvSpPr>
        <p:spPr>
          <a:xfrm>
            <a:off x="1455547" y="1050036"/>
            <a:ext cx="269875" cy="319405"/>
          </a:xfrm>
          <a:custGeom>
            <a:avLst/>
            <a:gdLst/>
            <a:ahLst/>
            <a:cxnLst/>
            <a:rect l="l" t="t" r="r" b="b"/>
            <a:pathLst>
              <a:path w="269875" h="319405">
                <a:moveTo>
                  <a:pt x="132587" y="0"/>
                </a:moveTo>
                <a:lnTo>
                  <a:pt x="191357" y="10302"/>
                </a:lnTo>
                <a:lnTo>
                  <a:pt x="234315" y="41275"/>
                </a:lnTo>
                <a:lnTo>
                  <a:pt x="260715" y="90804"/>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46" name="object 46"/>
          <p:cNvSpPr txBox="1"/>
          <p:nvPr/>
        </p:nvSpPr>
        <p:spPr>
          <a:xfrm>
            <a:off x="535940" y="1556740"/>
            <a:ext cx="6642100" cy="3256915"/>
          </a:xfrm>
          <a:prstGeom prst="rect">
            <a:avLst/>
          </a:prstGeom>
        </p:spPr>
        <p:txBody>
          <a:bodyPr vert="horz" wrap="square" lIns="0" tIns="88900" rIns="0" bIns="0" rtlCol="0">
            <a:spAutoFit/>
          </a:bodyPr>
          <a:lstStyle/>
          <a:p>
            <a:pPr marL="287020" indent="-274320">
              <a:lnSpc>
                <a:spcPct val="100000"/>
              </a:lnSpc>
              <a:spcBef>
                <a:spcPts val="700"/>
              </a:spcBef>
              <a:buClr>
                <a:srgbClr val="B03E9A"/>
              </a:buClr>
              <a:buSzPct val="73076"/>
              <a:buFont typeface="Wingdings 2"/>
              <a:buChar char=""/>
              <a:tabLst>
                <a:tab pos="287020" algn="l"/>
              </a:tabLst>
            </a:pPr>
            <a:r>
              <a:rPr sz="2600" dirty="0">
                <a:latin typeface="Trebuchet MS"/>
                <a:cs typeface="Trebuchet MS"/>
              </a:rPr>
              <a:t>N </a:t>
            </a:r>
            <a:r>
              <a:rPr sz="2600" spc="-5" dirty="0">
                <a:latin typeface="Trebuchet MS"/>
                <a:cs typeface="Trebuchet MS"/>
              </a:rPr>
              <a:t>is </a:t>
            </a:r>
            <a:r>
              <a:rPr sz="2600" dirty="0">
                <a:latin typeface="Trebuchet MS"/>
                <a:cs typeface="Trebuchet MS"/>
              </a:rPr>
              <a:t>gas </a:t>
            </a:r>
            <a:r>
              <a:rPr sz="2600" spc="-5" dirty="0">
                <a:latin typeface="Trebuchet MS"/>
                <a:cs typeface="Trebuchet MS"/>
              </a:rPr>
              <a:t>all are</a:t>
            </a:r>
            <a:r>
              <a:rPr sz="2600" spc="-55" dirty="0">
                <a:latin typeface="Trebuchet MS"/>
                <a:cs typeface="Trebuchet MS"/>
              </a:rPr>
              <a:t> </a:t>
            </a:r>
            <a:r>
              <a:rPr sz="2600" dirty="0">
                <a:latin typeface="Trebuchet MS"/>
                <a:cs typeface="Trebuchet MS"/>
              </a:rPr>
              <a:t>solids</a:t>
            </a:r>
            <a:endParaRPr sz="2600">
              <a:latin typeface="Trebuchet MS"/>
              <a:cs typeface="Trebuchet MS"/>
            </a:endParaRPr>
          </a:p>
          <a:p>
            <a:pPr marL="287020" indent="-274320">
              <a:lnSpc>
                <a:spcPct val="100000"/>
              </a:lnSpc>
              <a:spcBef>
                <a:spcPts val="600"/>
              </a:spcBef>
              <a:buClr>
                <a:srgbClr val="B03E9A"/>
              </a:buClr>
              <a:buSzPct val="73076"/>
              <a:buFont typeface="Wingdings 2"/>
              <a:buChar char=""/>
              <a:tabLst>
                <a:tab pos="287020" algn="l"/>
              </a:tabLst>
            </a:pPr>
            <a:r>
              <a:rPr sz="2600" dirty="0">
                <a:latin typeface="Trebuchet MS"/>
                <a:cs typeface="Trebuchet MS"/>
              </a:rPr>
              <a:t>N diatomic </a:t>
            </a:r>
            <a:r>
              <a:rPr sz="2600" spc="-5" dirty="0">
                <a:latin typeface="Trebuchet MS"/>
                <a:cs typeface="Trebuchet MS"/>
              </a:rPr>
              <a:t>others tetra</a:t>
            </a:r>
            <a:r>
              <a:rPr sz="2600" spc="-50" dirty="0">
                <a:latin typeface="Trebuchet MS"/>
                <a:cs typeface="Trebuchet MS"/>
              </a:rPr>
              <a:t> </a:t>
            </a:r>
            <a:r>
              <a:rPr sz="2600" spc="-5" dirty="0">
                <a:latin typeface="Trebuchet MS"/>
                <a:cs typeface="Trebuchet MS"/>
              </a:rPr>
              <a:t>atomic</a:t>
            </a:r>
            <a:endParaRPr sz="2600">
              <a:latin typeface="Trebuchet MS"/>
              <a:cs typeface="Trebuchet MS"/>
            </a:endParaRPr>
          </a:p>
          <a:p>
            <a:pPr marL="287020" indent="-274320">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Forms </a:t>
            </a:r>
            <a:r>
              <a:rPr sz="2600" dirty="0">
                <a:latin typeface="Trebuchet MS"/>
                <a:cs typeface="Trebuchet MS"/>
              </a:rPr>
              <a:t>H </a:t>
            </a:r>
            <a:r>
              <a:rPr sz="2600" spc="-5" dirty="0">
                <a:latin typeface="Trebuchet MS"/>
                <a:cs typeface="Trebuchet MS"/>
              </a:rPr>
              <a:t>bonds in</a:t>
            </a:r>
            <a:r>
              <a:rPr sz="2600" spc="-10" dirty="0">
                <a:latin typeface="Trebuchet MS"/>
                <a:cs typeface="Trebuchet MS"/>
              </a:rPr>
              <a:t> </a:t>
            </a:r>
            <a:r>
              <a:rPr sz="2600" spc="-5" dirty="0">
                <a:latin typeface="Trebuchet MS"/>
                <a:cs typeface="Trebuchet MS"/>
              </a:rPr>
              <a:t>hydrides</a:t>
            </a:r>
            <a:endParaRPr sz="2600">
              <a:latin typeface="Trebuchet MS"/>
              <a:cs typeface="Trebuchet MS"/>
            </a:endParaRPr>
          </a:p>
          <a:p>
            <a:pPr marL="387350" indent="-375285">
              <a:lnSpc>
                <a:spcPct val="100000"/>
              </a:lnSpc>
              <a:spcBef>
                <a:spcPts val="600"/>
              </a:spcBef>
              <a:buClr>
                <a:srgbClr val="B03E9A"/>
              </a:buClr>
              <a:buSzPct val="73076"/>
              <a:buFont typeface="Wingdings 2"/>
              <a:buChar char=""/>
              <a:tabLst>
                <a:tab pos="387350" algn="l"/>
                <a:tab pos="387985" algn="l"/>
                <a:tab pos="2576830" algn="l"/>
              </a:tabLst>
            </a:pPr>
            <a:r>
              <a:rPr sz="2600" dirty="0">
                <a:latin typeface="Trebuchet MS"/>
                <a:cs typeface="Trebuchet MS"/>
              </a:rPr>
              <a:t>forms p∏</a:t>
            </a:r>
            <a:r>
              <a:rPr sz="2600" spc="-5" dirty="0">
                <a:latin typeface="Trebuchet MS"/>
                <a:cs typeface="Trebuchet MS"/>
              </a:rPr>
              <a:t> </a:t>
            </a:r>
            <a:r>
              <a:rPr sz="2600" dirty="0">
                <a:latin typeface="Trebuchet MS"/>
                <a:cs typeface="Trebuchet MS"/>
              </a:rPr>
              <a:t>-</a:t>
            </a:r>
            <a:r>
              <a:rPr sz="2600" spc="-5" dirty="0">
                <a:latin typeface="Trebuchet MS"/>
                <a:cs typeface="Trebuchet MS"/>
              </a:rPr>
              <a:t> </a:t>
            </a:r>
            <a:r>
              <a:rPr sz="2600" dirty="0">
                <a:latin typeface="Trebuchet MS"/>
                <a:cs typeface="Trebuchet MS"/>
              </a:rPr>
              <a:t>p∏	</a:t>
            </a:r>
            <a:r>
              <a:rPr sz="2600" spc="-5" dirty="0">
                <a:latin typeface="Trebuchet MS"/>
                <a:cs typeface="Trebuchet MS"/>
              </a:rPr>
              <a:t>multiple</a:t>
            </a:r>
            <a:r>
              <a:rPr sz="2600" spc="-35" dirty="0">
                <a:latin typeface="Trebuchet MS"/>
                <a:cs typeface="Trebuchet MS"/>
              </a:rPr>
              <a:t> </a:t>
            </a:r>
            <a:r>
              <a:rPr sz="2600" spc="-5" dirty="0">
                <a:latin typeface="Trebuchet MS"/>
                <a:cs typeface="Trebuchet MS"/>
              </a:rPr>
              <a:t>bonds</a:t>
            </a:r>
            <a:endParaRPr sz="2600">
              <a:latin typeface="Trebuchet MS"/>
              <a:cs typeface="Trebuchet MS"/>
            </a:endParaRPr>
          </a:p>
          <a:p>
            <a:pPr marL="287020" indent="-274320">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Range </a:t>
            </a:r>
            <a:r>
              <a:rPr sz="2600" dirty="0">
                <a:latin typeface="Trebuchet MS"/>
                <a:cs typeface="Trebuchet MS"/>
              </a:rPr>
              <a:t>of oxidation states -3 </a:t>
            </a:r>
            <a:r>
              <a:rPr sz="2600" spc="-5" dirty="0">
                <a:latin typeface="Trebuchet MS"/>
                <a:cs typeface="Trebuchet MS"/>
              </a:rPr>
              <a:t>to</a:t>
            </a:r>
            <a:r>
              <a:rPr sz="2600" spc="-120" dirty="0">
                <a:latin typeface="Trebuchet MS"/>
                <a:cs typeface="Trebuchet MS"/>
              </a:rPr>
              <a:t> </a:t>
            </a:r>
            <a:r>
              <a:rPr sz="2600" spc="-5" dirty="0">
                <a:latin typeface="Trebuchet MS"/>
                <a:cs typeface="Trebuchet MS"/>
              </a:rPr>
              <a:t>+5</a:t>
            </a:r>
            <a:endParaRPr sz="2600">
              <a:latin typeface="Trebuchet MS"/>
              <a:cs typeface="Trebuchet MS"/>
            </a:endParaRPr>
          </a:p>
          <a:p>
            <a:pPr marL="286385" marR="5080" indent="-274320">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No </a:t>
            </a:r>
            <a:r>
              <a:rPr sz="2600" dirty="0">
                <a:latin typeface="Trebuchet MS"/>
                <a:cs typeface="Trebuchet MS"/>
              </a:rPr>
              <a:t>d orbitals </a:t>
            </a:r>
            <a:r>
              <a:rPr sz="2600" spc="-5" dirty="0">
                <a:latin typeface="Trebuchet MS"/>
                <a:cs typeface="Trebuchet MS"/>
              </a:rPr>
              <a:t>does not form co </a:t>
            </a:r>
            <a:r>
              <a:rPr sz="2600" dirty="0">
                <a:latin typeface="Trebuchet MS"/>
                <a:cs typeface="Trebuchet MS"/>
              </a:rPr>
              <a:t>– </a:t>
            </a:r>
            <a:r>
              <a:rPr sz="2600" spc="-5" dirty="0">
                <a:latin typeface="Trebuchet MS"/>
                <a:cs typeface="Trebuchet MS"/>
              </a:rPr>
              <a:t>ordination  compounds</a:t>
            </a:r>
            <a:endParaRPr sz="2600">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3150285"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8741" y="1057402"/>
            <a:ext cx="132943" cy="24079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98954" y="1057275"/>
            <a:ext cx="101853" cy="10058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078101" y="1053719"/>
            <a:ext cx="176402" cy="25031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437001"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5"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2970657" y="1006221"/>
            <a:ext cx="252095" cy="350520"/>
          </a:xfrm>
          <a:custGeom>
            <a:avLst/>
            <a:gdLst/>
            <a:ahLst/>
            <a:cxnLst/>
            <a:rect l="l" t="t" r="r" b="b"/>
            <a:pathLst>
              <a:path w="252094" h="350519">
                <a:moveTo>
                  <a:pt x="0" y="0"/>
                </a:moveTo>
                <a:lnTo>
                  <a:pt x="29463" y="0"/>
                </a:lnTo>
                <a:lnTo>
                  <a:pt x="192659" y="208533"/>
                </a:lnTo>
                <a:lnTo>
                  <a:pt x="192659" y="0"/>
                </a:lnTo>
                <a:lnTo>
                  <a:pt x="251587" y="0"/>
                </a:lnTo>
                <a:lnTo>
                  <a:pt x="251587" y="350265"/>
                </a:lnTo>
                <a:lnTo>
                  <a:pt x="226694"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2696336" y="1006221"/>
            <a:ext cx="220979" cy="346075"/>
          </a:xfrm>
          <a:custGeom>
            <a:avLst/>
            <a:gdLst/>
            <a:ahLst/>
            <a:cxnLst/>
            <a:rect l="l" t="t" r="r" b="b"/>
            <a:pathLst>
              <a:path w="220980"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409827"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307591"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983310" y="1006221"/>
            <a:ext cx="252095" cy="350520"/>
          </a:xfrm>
          <a:custGeom>
            <a:avLst/>
            <a:gdLst/>
            <a:ahLst/>
            <a:cxnLst/>
            <a:rect l="l" t="t" r="r" b="b"/>
            <a:pathLst>
              <a:path w="252094" h="350519">
                <a:moveTo>
                  <a:pt x="0" y="0"/>
                </a:moveTo>
                <a:lnTo>
                  <a:pt x="29489" y="0"/>
                </a:lnTo>
                <a:lnTo>
                  <a:pt x="192722" y="208533"/>
                </a:lnTo>
                <a:lnTo>
                  <a:pt x="192722" y="0"/>
                </a:lnTo>
                <a:lnTo>
                  <a:pt x="251701" y="0"/>
                </a:lnTo>
                <a:lnTo>
                  <a:pt x="251701" y="350265"/>
                </a:lnTo>
                <a:lnTo>
                  <a:pt x="226694" y="350265"/>
                </a:lnTo>
                <a:lnTo>
                  <a:pt x="58978" y="131571"/>
                </a:lnTo>
                <a:lnTo>
                  <a:pt x="58978" y="345820"/>
                </a:lnTo>
                <a:lnTo>
                  <a:pt x="0" y="345820"/>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850379" y="1006221"/>
            <a:ext cx="61594" cy="346075"/>
          </a:xfrm>
          <a:custGeom>
            <a:avLst/>
            <a:gdLst/>
            <a:ahLst/>
            <a:cxnLst/>
            <a:rect l="l" t="t" r="r" b="b"/>
            <a:pathLst>
              <a:path w="61594" h="346075">
                <a:moveTo>
                  <a:pt x="0" y="0"/>
                </a:moveTo>
                <a:lnTo>
                  <a:pt x="61328" y="0"/>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38302" y="1003808"/>
            <a:ext cx="256540" cy="347980"/>
          </a:xfrm>
          <a:custGeom>
            <a:avLst/>
            <a:gdLst/>
            <a:ahLst/>
            <a:cxnLst/>
            <a:rect l="l" t="t" r="r" b="b"/>
            <a:pathLst>
              <a:path w="256540" h="347980">
                <a:moveTo>
                  <a:pt x="92240" y="0"/>
                </a:moveTo>
                <a:lnTo>
                  <a:pt x="159905" y="11064"/>
                </a:lnTo>
                <a:lnTo>
                  <a:pt x="211950" y="44322"/>
                </a:lnTo>
                <a:lnTo>
                  <a:pt x="245125" y="95758"/>
                </a:lnTo>
                <a:lnTo>
                  <a:pt x="256184" y="161670"/>
                </a:lnTo>
                <a:lnTo>
                  <a:pt x="251197" y="218598"/>
                </a:lnTo>
                <a:lnTo>
                  <a:pt x="236237" y="265175"/>
                </a:lnTo>
                <a:lnTo>
                  <a:pt x="211304" y="301402"/>
                </a:lnTo>
                <a:lnTo>
                  <a:pt x="176398" y="327279"/>
                </a:lnTo>
                <a:lnTo>
                  <a:pt x="131520" y="342804"/>
                </a:lnTo>
                <a:lnTo>
                  <a:pt x="76669" y="347979"/>
                </a:lnTo>
                <a:lnTo>
                  <a:pt x="0" y="347979"/>
                </a:lnTo>
                <a:lnTo>
                  <a:pt x="0" y="2666"/>
                </a:lnTo>
                <a:lnTo>
                  <a:pt x="33275" y="1500"/>
                </a:lnTo>
                <a:lnTo>
                  <a:pt x="59740" y="666"/>
                </a:lnTo>
                <a:lnTo>
                  <a:pt x="79395" y="166"/>
                </a:lnTo>
                <a:lnTo>
                  <a:pt x="9224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736217" y="1002664"/>
            <a:ext cx="266065" cy="349250"/>
          </a:xfrm>
          <a:custGeom>
            <a:avLst/>
            <a:gdLst/>
            <a:ahLst/>
            <a:cxnLst/>
            <a:rect l="l" t="t" r="r" b="b"/>
            <a:pathLst>
              <a:path w="266064" h="349250">
                <a:moveTo>
                  <a:pt x="95757"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6" y="349123"/>
                </a:lnTo>
                <a:lnTo>
                  <a:pt x="194818"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355214" y="1000252"/>
            <a:ext cx="287020" cy="357505"/>
          </a:xfrm>
          <a:custGeom>
            <a:avLst/>
            <a:gdLst/>
            <a:ahLst/>
            <a:cxnLst/>
            <a:rect l="l" t="t" r="r" b="b"/>
            <a:pathLst>
              <a:path w="287019" h="357505">
                <a:moveTo>
                  <a:pt x="175006" y="0"/>
                </a:moveTo>
                <a:lnTo>
                  <a:pt x="202340" y="2139"/>
                </a:lnTo>
                <a:lnTo>
                  <a:pt x="227568" y="8540"/>
                </a:lnTo>
                <a:lnTo>
                  <a:pt x="250676" y="19180"/>
                </a:lnTo>
                <a:lnTo>
                  <a:pt x="271653" y="34036"/>
                </a:lnTo>
                <a:lnTo>
                  <a:pt x="245999" y="83312"/>
                </a:lnTo>
                <a:lnTo>
                  <a:pt x="239831" y="78476"/>
                </a:lnTo>
                <a:lnTo>
                  <a:pt x="232187" y="73675"/>
                </a:lnTo>
                <a:lnTo>
                  <a:pt x="191420" y="56991"/>
                </a:lnTo>
                <a:lnTo>
                  <a:pt x="173609" y="54610"/>
                </a:lnTo>
                <a:lnTo>
                  <a:pt x="149437" y="56757"/>
                </a:lnTo>
                <a:lnTo>
                  <a:pt x="109190" y="74005"/>
                </a:lnTo>
                <a:lnTo>
                  <a:pt x="80182" y="107870"/>
                </a:lnTo>
                <a:lnTo>
                  <a:pt x="65462" y="154162"/>
                </a:lnTo>
                <a:lnTo>
                  <a:pt x="63627" y="181737"/>
                </a:lnTo>
                <a:lnTo>
                  <a:pt x="65436" y="207902"/>
                </a:lnTo>
                <a:lnTo>
                  <a:pt x="79914" y="251995"/>
                </a:lnTo>
                <a:lnTo>
                  <a:pt x="108295" y="284356"/>
                </a:lnTo>
                <a:lnTo>
                  <a:pt x="147625" y="300843"/>
                </a:lnTo>
                <a:lnTo>
                  <a:pt x="171196" y="302895"/>
                </a:lnTo>
                <a:lnTo>
                  <a:pt x="186862" y="301775"/>
                </a:lnTo>
                <a:lnTo>
                  <a:pt x="225171" y="284988"/>
                </a:lnTo>
                <a:lnTo>
                  <a:pt x="225171" y="217043"/>
                </a:lnTo>
                <a:lnTo>
                  <a:pt x="177292" y="217043"/>
                </a:lnTo>
                <a:lnTo>
                  <a:pt x="177292" y="164719"/>
                </a:lnTo>
                <a:lnTo>
                  <a:pt x="286512" y="164719"/>
                </a:lnTo>
                <a:lnTo>
                  <a:pt x="286512" y="319405"/>
                </a:lnTo>
                <a:lnTo>
                  <a:pt x="246578" y="341872"/>
                </a:lnTo>
                <a:lnTo>
                  <a:pt x="195611" y="354885"/>
                </a:lnTo>
                <a:lnTo>
                  <a:pt x="161290"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6"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015363" y="1000125"/>
            <a:ext cx="302260" cy="357505"/>
          </a:xfrm>
          <a:custGeom>
            <a:avLst/>
            <a:gdLst/>
            <a:ahLst/>
            <a:cxnLst/>
            <a:rect l="l" t="t" r="r" b="b"/>
            <a:pathLst>
              <a:path w="302260" h="357505">
                <a:moveTo>
                  <a:pt x="148589"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3746500" y="1236599"/>
            <a:ext cx="153288" cy="234061"/>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3745610" y="1235710"/>
            <a:ext cx="155066" cy="235838"/>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535940" y="1556740"/>
            <a:ext cx="6751955" cy="1442720"/>
          </a:xfrm>
          <a:prstGeom prst="rect">
            <a:avLst/>
          </a:prstGeom>
        </p:spPr>
        <p:txBody>
          <a:bodyPr vert="horz" wrap="square" lIns="0" tIns="88900" rIns="0" bIns="0" rtlCol="0">
            <a:spAutoFit/>
          </a:bodyPr>
          <a:lstStyle/>
          <a:p>
            <a:pPr marL="287020" indent="-274320">
              <a:lnSpc>
                <a:spcPct val="100000"/>
              </a:lnSpc>
              <a:spcBef>
                <a:spcPts val="700"/>
              </a:spcBef>
              <a:buClr>
                <a:srgbClr val="B03E9A"/>
              </a:buClr>
              <a:buSzPct val="73076"/>
              <a:buFont typeface="Wingdings 2"/>
              <a:buChar char=""/>
              <a:tabLst>
                <a:tab pos="287020" algn="l"/>
              </a:tabLst>
            </a:pPr>
            <a:r>
              <a:rPr sz="2600" spc="-5" dirty="0">
                <a:latin typeface="Trebuchet MS"/>
                <a:cs typeface="Trebuchet MS"/>
              </a:rPr>
              <a:t>Commercial mtd</a:t>
            </a:r>
            <a:r>
              <a:rPr sz="2600" spc="-10" dirty="0">
                <a:latin typeface="Trebuchet MS"/>
                <a:cs typeface="Trebuchet MS"/>
              </a:rPr>
              <a:t> </a:t>
            </a:r>
            <a:r>
              <a:rPr sz="2600" dirty="0">
                <a:latin typeface="Trebuchet MS"/>
                <a:cs typeface="Trebuchet MS"/>
              </a:rPr>
              <a:t>:</a:t>
            </a:r>
            <a:endParaRPr sz="2600">
              <a:latin typeface="Trebuchet MS"/>
              <a:cs typeface="Trebuchet MS"/>
            </a:endParaRPr>
          </a:p>
          <a:p>
            <a:pPr marL="312420">
              <a:lnSpc>
                <a:spcPct val="100000"/>
              </a:lnSpc>
              <a:spcBef>
                <a:spcPts val="600"/>
              </a:spcBef>
              <a:tabLst>
                <a:tab pos="978535" algn="l"/>
                <a:tab pos="2717165" algn="l"/>
              </a:tabLst>
            </a:pPr>
            <a:r>
              <a:rPr sz="2600" dirty="0">
                <a:latin typeface="Trebuchet MS"/>
                <a:cs typeface="Trebuchet MS"/>
              </a:rPr>
              <a:t>BP	77.2	</a:t>
            </a:r>
            <a:r>
              <a:rPr sz="2600" spc="-5" dirty="0">
                <a:latin typeface="Trebuchet MS"/>
                <a:cs typeface="Trebuchet MS"/>
              </a:rPr>
              <a:t>fractional distillation </a:t>
            </a:r>
            <a:r>
              <a:rPr sz="2600" dirty="0">
                <a:latin typeface="Trebuchet MS"/>
                <a:cs typeface="Trebuchet MS"/>
              </a:rPr>
              <a:t>of</a:t>
            </a:r>
            <a:r>
              <a:rPr sz="2600" spc="-65" dirty="0">
                <a:latin typeface="Trebuchet MS"/>
                <a:cs typeface="Trebuchet MS"/>
              </a:rPr>
              <a:t> </a:t>
            </a:r>
            <a:r>
              <a:rPr sz="2600" spc="-5" dirty="0">
                <a:latin typeface="Trebuchet MS"/>
                <a:cs typeface="Trebuchet MS"/>
              </a:rPr>
              <a:t>air</a:t>
            </a:r>
            <a:endParaRPr sz="2600">
              <a:latin typeface="Trebuchet MS"/>
              <a:cs typeface="Trebuchet MS"/>
            </a:endParaRPr>
          </a:p>
          <a:p>
            <a:pPr marL="287020" indent="-274320">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Lab</a:t>
            </a:r>
            <a:r>
              <a:rPr sz="2600" spc="-15" dirty="0">
                <a:latin typeface="Trebuchet MS"/>
                <a:cs typeface="Trebuchet MS"/>
              </a:rPr>
              <a:t> </a:t>
            </a:r>
            <a:r>
              <a:rPr sz="2600" spc="-5" dirty="0">
                <a:latin typeface="Trebuchet MS"/>
                <a:cs typeface="Trebuchet MS"/>
              </a:rPr>
              <a:t>mtd:</a:t>
            </a:r>
            <a:endParaRPr sz="2600">
              <a:latin typeface="Trebuchet MS"/>
              <a:cs typeface="Trebuchet MS"/>
            </a:endParaRPr>
          </a:p>
        </p:txBody>
      </p:sp>
      <p:sp>
        <p:nvSpPr>
          <p:cNvPr id="20" name="object 20"/>
          <p:cNvSpPr txBox="1"/>
          <p:nvPr/>
        </p:nvSpPr>
        <p:spPr>
          <a:xfrm>
            <a:off x="827532" y="3488435"/>
            <a:ext cx="6480175" cy="576580"/>
          </a:xfrm>
          <a:prstGeom prst="rect">
            <a:avLst/>
          </a:prstGeom>
          <a:ln w="39623">
            <a:solidFill>
              <a:srgbClr val="852A49"/>
            </a:solidFill>
          </a:ln>
        </p:spPr>
        <p:txBody>
          <a:bodyPr vert="horz" wrap="square" lIns="0" tIns="48260" rIns="0" bIns="0" rtlCol="0">
            <a:spAutoFit/>
          </a:bodyPr>
          <a:lstStyle/>
          <a:p>
            <a:pPr marL="457200">
              <a:lnSpc>
                <a:spcPct val="100000"/>
              </a:lnSpc>
              <a:spcBef>
                <a:spcPts val="380"/>
              </a:spcBef>
              <a:tabLst>
                <a:tab pos="3542029" algn="l"/>
              </a:tabLst>
            </a:pPr>
            <a:r>
              <a:rPr sz="2400" b="1" spc="-5" dirty="0">
                <a:latin typeface="Trebuchet MS"/>
                <a:cs typeface="Trebuchet MS"/>
              </a:rPr>
              <a:t>NH</a:t>
            </a:r>
            <a:r>
              <a:rPr sz="2400" b="1" spc="-7" baseline="-20833" dirty="0">
                <a:latin typeface="Trebuchet MS"/>
                <a:cs typeface="Trebuchet MS"/>
              </a:rPr>
              <a:t>4</a:t>
            </a:r>
            <a:r>
              <a:rPr sz="2400" b="1" spc="-5" dirty="0">
                <a:latin typeface="Trebuchet MS"/>
                <a:cs typeface="Trebuchet MS"/>
              </a:rPr>
              <a:t>Cl</a:t>
            </a:r>
            <a:r>
              <a:rPr sz="2400" b="1" spc="10" dirty="0">
                <a:latin typeface="Trebuchet MS"/>
                <a:cs typeface="Trebuchet MS"/>
              </a:rPr>
              <a:t> </a:t>
            </a:r>
            <a:r>
              <a:rPr sz="2400" b="1" spc="-5" dirty="0">
                <a:latin typeface="Trebuchet MS"/>
                <a:cs typeface="Trebuchet MS"/>
              </a:rPr>
              <a:t>+NaNO</a:t>
            </a:r>
            <a:r>
              <a:rPr sz="2400" b="1" spc="-7" baseline="-20833" dirty="0">
                <a:latin typeface="Trebuchet MS"/>
                <a:cs typeface="Trebuchet MS"/>
              </a:rPr>
              <a:t>2	</a:t>
            </a:r>
            <a:r>
              <a:rPr sz="2400" b="1" spc="-10" dirty="0">
                <a:latin typeface="Trebuchet MS"/>
                <a:cs typeface="Trebuchet MS"/>
              </a:rPr>
              <a:t>N</a:t>
            </a:r>
            <a:r>
              <a:rPr sz="2400" b="1" spc="-15" baseline="-20833" dirty="0">
                <a:latin typeface="Trebuchet MS"/>
                <a:cs typeface="Trebuchet MS"/>
              </a:rPr>
              <a:t>2 </a:t>
            </a:r>
            <a:r>
              <a:rPr sz="2400" b="1" dirty="0">
                <a:latin typeface="Trebuchet MS"/>
                <a:cs typeface="Trebuchet MS"/>
              </a:rPr>
              <a:t>+ 2 H</a:t>
            </a:r>
            <a:r>
              <a:rPr sz="2400" b="1" baseline="-20833" dirty="0">
                <a:latin typeface="Trebuchet MS"/>
                <a:cs typeface="Trebuchet MS"/>
              </a:rPr>
              <a:t>2</a:t>
            </a:r>
            <a:r>
              <a:rPr sz="2400" b="1" dirty="0">
                <a:latin typeface="Trebuchet MS"/>
                <a:cs typeface="Trebuchet MS"/>
              </a:rPr>
              <a:t>O +</a:t>
            </a:r>
            <a:r>
              <a:rPr sz="2400" b="1" spc="-254" dirty="0">
                <a:latin typeface="Trebuchet MS"/>
                <a:cs typeface="Trebuchet MS"/>
              </a:rPr>
              <a:t> </a:t>
            </a:r>
            <a:r>
              <a:rPr sz="2400" b="1" spc="-5" dirty="0">
                <a:latin typeface="Trebuchet MS"/>
                <a:cs typeface="Trebuchet MS"/>
              </a:rPr>
              <a:t>NaCl</a:t>
            </a:r>
            <a:endParaRPr sz="2400">
              <a:latin typeface="Trebuchet MS"/>
              <a:cs typeface="Trebuchet MS"/>
            </a:endParaRPr>
          </a:p>
        </p:txBody>
      </p:sp>
      <p:sp>
        <p:nvSpPr>
          <p:cNvPr id="21" name="object 21"/>
          <p:cNvSpPr txBox="1"/>
          <p:nvPr/>
        </p:nvSpPr>
        <p:spPr>
          <a:xfrm>
            <a:off x="535940" y="4407789"/>
            <a:ext cx="2222500" cy="391160"/>
          </a:xfrm>
          <a:prstGeom prst="rect">
            <a:avLst/>
          </a:prstGeom>
        </p:spPr>
        <p:txBody>
          <a:bodyPr vert="horz" wrap="square" lIns="0" tIns="12700" rIns="0" bIns="0" rtlCol="0">
            <a:spAutoFit/>
          </a:bodyPr>
          <a:lstStyle/>
          <a:p>
            <a:pPr marL="378460" indent="-365760">
              <a:lnSpc>
                <a:spcPct val="100000"/>
              </a:lnSpc>
              <a:spcBef>
                <a:spcPts val="100"/>
              </a:spcBef>
              <a:buClr>
                <a:srgbClr val="B03E9A"/>
              </a:buClr>
              <a:buSzPct val="72916"/>
              <a:buFont typeface="Wingdings 2"/>
              <a:buChar char=""/>
              <a:tabLst>
                <a:tab pos="377825" algn="l"/>
                <a:tab pos="378460" algn="l"/>
                <a:tab pos="2097405" algn="l"/>
              </a:tabLst>
            </a:pPr>
            <a:r>
              <a:rPr sz="2400" b="1" dirty="0">
                <a:latin typeface="Trebuchet MS"/>
                <a:cs typeface="Trebuchet MS"/>
              </a:rPr>
              <a:t>from</a:t>
            </a:r>
            <a:r>
              <a:rPr sz="2400" b="1" spc="10" dirty="0">
                <a:latin typeface="Trebuchet MS"/>
                <a:cs typeface="Trebuchet MS"/>
              </a:rPr>
              <a:t> </a:t>
            </a:r>
            <a:r>
              <a:rPr sz="2400" b="1" dirty="0">
                <a:latin typeface="Trebuchet MS"/>
                <a:cs typeface="Trebuchet MS"/>
              </a:rPr>
              <a:t>a</a:t>
            </a:r>
            <a:r>
              <a:rPr sz="2400" b="1" spc="5" dirty="0">
                <a:latin typeface="Trebuchet MS"/>
                <a:cs typeface="Trebuchet MS"/>
              </a:rPr>
              <a:t>z</a:t>
            </a:r>
            <a:r>
              <a:rPr sz="2400" b="1" spc="-5" dirty="0">
                <a:latin typeface="Trebuchet MS"/>
                <a:cs typeface="Trebuchet MS"/>
              </a:rPr>
              <a:t>id</a:t>
            </a:r>
            <a:r>
              <a:rPr sz="2400" b="1" dirty="0">
                <a:latin typeface="Trebuchet MS"/>
                <a:cs typeface="Trebuchet MS"/>
              </a:rPr>
              <a:t>e	:</a:t>
            </a:r>
            <a:endParaRPr sz="2400">
              <a:latin typeface="Trebuchet MS"/>
              <a:cs typeface="Trebuchet MS"/>
            </a:endParaRPr>
          </a:p>
        </p:txBody>
      </p:sp>
      <p:sp>
        <p:nvSpPr>
          <p:cNvPr id="22" name="object 22"/>
          <p:cNvSpPr txBox="1"/>
          <p:nvPr/>
        </p:nvSpPr>
        <p:spPr>
          <a:xfrm>
            <a:off x="684276" y="5157215"/>
            <a:ext cx="6480175" cy="736600"/>
          </a:xfrm>
          <a:prstGeom prst="rect">
            <a:avLst/>
          </a:prstGeom>
          <a:ln w="39623">
            <a:solidFill>
              <a:srgbClr val="852A49"/>
            </a:solidFill>
          </a:ln>
        </p:spPr>
        <p:txBody>
          <a:bodyPr vert="horz" wrap="square" lIns="0" tIns="147320" rIns="0" bIns="0" rtlCol="0">
            <a:spAutoFit/>
          </a:bodyPr>
          <a:lstStyle/>
          <a:p>
            <a:pPr marR="600710" algn="ctr">
              <a:lnSpc>
                <a:spcPct val="100000"/>
              </a:lnSpc>
              <a:spcBef>
                <a:spcPts val="1160"/>
              </a:spcBef>
              <a:tabLst>
                <a:tab pos="2892425" algn="l"/>
              </a:tabLst>
            </a:pPr>
            <a:r>
              <a:rPr sz="2400" b="1" spc="-5" dirty="0">
                <a:latin typeface="Trebuchet MS"/>
                <a:cs typeface="Trebuchet MS"/>
              </a:rPr>
              <a:t>2NaN</a:t>
            </a:r>
            <a:r>
              <a:rPr sz="2400" b="1" spc="-7" baseline="-20833" dirty="0">
                <a:latin typeface="Trebuchet MS"/>
                <a:cs typeface="Trebuchet MS"/>
              </a:rPr>
              <a:t>3	</a:t>
            </a:r>
            <a:r>
              <a:rPr sz="2400" b="1" spc="-5" dirty="0">
                <a:latin typeface="Trebuchet MS"/>
                <a:cs typeface="Trebuchet MS"/>
              </a:rPr>
              <a:t>2Na </a:t>
            </a:r>
            <a:r>
              <a:rPr sz="2400" b="1" dirty="0">
                <a:latin typeface="Trebuchet MS"/>
                <a:cs typeface="Trebuchet MS"/>
              </a:rPr>
              <a:t>+</a:t>
            </a:r>
            <a:r>
              <a:rPr sz="2400" b="1" spc="-10" dirty="0">
                <a:latin typeface="Trebuchet MS"/>
                <a:cs typeface="Trebuchet MS"/>
              </a:rPr>
              <a:t> </a:t>
            </a:r>
            <a:r>
              <a:rPr sz="2400" b="1" spc="-5" dirty="0">
                <a:latin typeface="Trebuchet MS"/>
                <a:cs typeface="Trebuchet MS"/>
              </a:rPr>
              <a:t>3N</a:t>
            </a:r>
            <a:r>
              <a:rPr sz="2400" b="1" spc="-7" baseline="-20833" dirty="0">
                <a:latin typeface="Trebuchet MS"/>
                <a:cs typeface="Trebuchet MS"/>
              </a:rPr>
              <a:t>2</a:t>
            </a:r>
            <a:endParaRPr sz="2400" baseline="-20833">
              <a:latin typeface="Trebuchet MS"/>
              <a:cs typeface="Trebuchet MS"/>
            </a:endParaRPr>
          </a:p>
        </p:txBody>
      </p:sp>
      <p:sp>
        <p:nvSpPr>
          <p:cNvPr id="23" name="object 23"/>
          <p:cNvSpPr/>
          <p:nvPr/>
        </p:nvSpPr>
        <p:spPr>
          <a:xfrm>
            <a:off x="3486150" y="3691655"/>
            <a:ext cx="720725" cy="171450"/>
          </a:xfrm>
          <a:custGeom>
            <a:avLst/>
            <a:gdLst/>
            <a:ahLst/>
            <a:cxnLst/>
            <a:rect l="l" t="t" r="r" b="b"/>
            <a:pathLst>
              <a:path w="720725" h="171450">
                <a:moveTo>
                  <a:pt x="644416" y="85578"/>
                </a:moveTo>
                <a:lnTo>
                  <a:pt x="558419" y="135743"/>
                </a:lnTo>
                <a:lnTo>
                  <a:pt x="552811" y="140795"/>
                </a:lnTo>
                <a:lnTo>
                  <a:pt x="549655" y="147395"/>
                </a:lnTo>
                <a:lnTo>
                  <a:pt x="549167" y="154709"/>
                </a:lnTo>
                <a:lnTo>
                  <a:pt x="551561" y="161905"/>
                </a:lnTo>
                <a:lnTo>
                  <a:pt x="556611" y="167512"/>
                </a:lnTo>
                <a:lnTo>
                  <a:pt x="563197" y="170668"/>
                </a:lnTo>
                <a:lnTo>
                  <a:pt x="570474" y="171156"/>
                </a:lnTo>
                <a:lnTo>
                  <a:pt x="577596" y="168763"/>
                </a:lnTo>
                <a:lnTo>
                  <a:pt x="687555" y="104628"/>
                </a:lnTo>
                <a:lnTo>
                  <a:pt x="682371" y="104628"/>
                </a:lnTo>
                <a:lnTo>
                  <a:pt x="682371" y="102088"/>
                </a:lnTo>
                <a:lnTo>
                  <a:pt x="672719" y="102088"/>
                </a:lnTo>
                <a:lnTo>
                  <a:pt x="644416" y="85578"/>
                </a:lnTo>
                <a:close/>
              </a:path>
              <a:path w="720725" h="171450">
                <a:moveTo>
                  <a:pt x="611759" y="66528"/>
                </a:moveTo>
                <a:lnTo>
                  <a:pt x="0" y="66528"/>
                </a:lnTo>
                <a:lnTo>
                  <a:pt x="0" y="104628"/>
                </a:lnTo>
                <a:lnTo>
                  <a:pt x="611759" y="104628"/>
                </a:lnTo>
                <a:lnTo>
                  <a:pt x="644416" y="85578"/>
                </a:lnTo>
                <a:lnTo>
                  <a:pt x="611759" y="66528"/>
                </a:lnTo>
                <a:close/>
              </a:path>
              <a:path w="720725" h="171450">
                <a:moveTo>
                  <a:pt x="687555" y="66528"/>
                </a:moveTo>
                <a:lnTo>
                  <a:pt x="682371" y="66528"/>
                </a:lnTo>
                <a:lnTo>
                  <a:pt x="682371" y="104628"/>
                </a:lnTo>
                <a:lnTo>
                  <a:pt x="687555" y="104628"/>
                </a:lnTo>
                <a:lnTo>
                  <a:pt x="720216" y="85578"/>
                </a:lnTo>
                <a:lnTo>
                  <a:pt x="687555" y="66528"/>
                </a:lnTo>
                <a:close/>
              </a:path>
              <a:path w="720725" h="171450">
                <a:moveTo>
                  <a:pt x="672719" y="69068"/>
                </a:moveTo>
                <a:lnTo>
                  <a:pt x="644416" y="85578"/>
                </a:lnTo>
                <a:lnTo>
                  <a:pt x="672719" y="102088"/>
                </a:lnTo>
                <a:lnTo>
                  <a:pt x="672719" y="69068"/>
                </a:lnTo>
                <a:close/>
              </a:path>
              <a:path w="720725" h="171450">
                <a:moveTo>
                  <a:pt x="682371" y="69068"/>
                </a:moveTo>
                <a:lnTo>
                  <a:pt x="672719" y="69068"/>
                </a:lnTo>
                <a:lnTo>
                  <a:pt x="672719" y="102088"/>
                </a:lnTo>
                <a:lnTo>
                  <a:pt x="682371" y="102088"/>
                </a:lnTo>
                <a:lnTo>
                  <a:pt x="682371" y="69068"/>
                </a:lnTo>
                <a:close/>
              </a:path>
              <a:path w="720725" h="171450">
                <a:moveTo>
                  <a:pt x="570474" y="0"/>
                </a:moveTo>
                <a:lnTo>
                  <a:pt x="563197" y="488"/>
                </a:lnTo>
                <a:lnTo>
                  <a:pt x="556611" y="3643"/>
                </a:lnTo>
                <a:lnTo>
                  <a:pt x="551561" y="9251"/>
                </a:lnTo>
                <a:lnTo>
                  <a:pt x="549167" y="16446"/>
                </a:lnTo>
                <a:lnTo>
                  <a:pt x="549655" y="23760"/>
                </a:lnTo>
                <a:lnTo>
                  <a:pt x="552811" y="30360"/>
                </a:lnTo>
                <a:lnTo>
                  <a:pt x="558419" y="35413"/>
                </a:lnTo>
                <a:lnTo>
                  <a:pt x="644416" y="85578"/>
                </a:lnTo>
                <a:lnTo>
                  <a:pt x="672719" y="69068"/>
                </a:lnTo>
                <a:lnTo>
                  <a:pt x="682371" y="69068"/>
                </a:lnTo>
                <a:lnTo>
                  <a:pt x="682371" y="66528"/>
                </a:lnTo>
                <a:lnTo>
                  <a:pt x="687555" y="66528"/>
                </a:lnTo>
                <a:lnTo>
                  <a:pt x="577596" y="2393"/>
                </a:lnTo>
                <a:lnTo>
                  <a:pt x="570474" y="0"/>
                </a:lnTo>
                <a:close/>
              </a:path>
            </a:pathLst>
          </a:custGeom>
          <a:solidFill>
            <a:srgbClr val="B83C68"/>
          </a:solidFill>
        </p:spPr>
        <p:txBody>
          <a:bodyPr wrap="square" lIns="0" tIns="0" rIns="0" bIns="0" rtlCol="0"/>
          <a:lstStyle/>
          <a:p>
            <a:endParaRPr/>
          </a:p>
        </p:txBody>
      </p:sp>
      <p:sp>
        <p:nvSpPr>
          <p:cNvPr id="24" name="object 24"/>
          <p:cNvSpPr/>
          <p:nvPr/>
        </p:nvSpPr>
        <p:spPr>
          <a:xfrm>
            <a:off x="2701289" y="5451875"/>
            <a:ext cx="1368425" cy="171450"/>
          </a:xfrm>
          <a:custGeom>
            <a:avLst/>
            <a:gdLst/>
            <a:ahLst/>
            <a:cxnLst/>
            <a:rect l="l" t="t" r="r" b="b"/>
            <a:pathLst>
              <a:path w="1368425" h="171450">
                <a:moveTo>
                  <a:pt x="1292497" y="85578"/>
                </a:moveTo>
                <a:lnTo>
                  <a:pt x="1206500" y="135743"/>
                </a:lnTo>
                <a:lnTo>
                  <a:pt x="1200892" y="140805"/>
                </a:lnTo>
                <a:lnTo>
                  <a:pt x="1197737" y="147398"/>
                </a:lnTo>
                <a:lnTo>
                  <a:pt x="1197248" y="154691"/>
                </a:lnTo>
                <a:lnTo>
                  <a:pt x="1199642" y="161854"/>
                </a:lnTo>
                <a:lnTo>
                  <a:pt x="1204692" y="167501"/>
                </a:lnTo>
                <a:lnTo>
                  <a:pt x="1211278" y="170674"/>
                </a:lnTo>
                <a:lnTo>
                  <a:pt x="1218555" y="171151"/>
                </a:lnTo>
                <a:lnTo>
                  <a:pt x="1225677" y="168712"/>
                </a:lnTo>
                <a:lnTo>
                  <a:pt x="1335616" y="104628"/>
                </a:lnTo>
                <a:lnTo>
                  <a:pt x="1330452" y="104628"/>
                </a:lnTo>
                <a:lnTo>
                  <a:pt x="1330452" y="102088"/>
                </a:lnTo>
                <a:lnTo>
                  <a:pt x="1320800" y="102088"/>
                </a:lnTo>
                <a:lnTo>
                  <a:pt x="1292497" y="85578"/>
                </a:lnTo>
                <a:close/>
              </a:path>
              <a:path w="1368425" h="171450">
                <a:moveTo>
                  <a:pt x="1259839" y="66528"/>
                </a:moveTo>
                <a:lnTo>
                  <a:pt x="0" y="66528"/>
                </a:lnTo>
                <a:lnTo>
                  <a:pt x="0" y="104628"/>
                </a:lnTo>
                <a:lnTo>
                  <a:pt x="1259839" y="104628"/>
                </a:lnTo>
                <a:lnTo>
                  <a:pt x="1292497" y="85578"/>
                </a:lnTo>
                <a:lnTo>
                  <a:pt x="1259839" y="66528"/>
                </a:lnTo>
                <a:close/>
              </a:path>
              <a:path w="1368425" h="171450">
                <a:moveTo>
                  <a:pt x="1335636" y="66528"/>
                </a:moveTo>
                <a:lnTo>
                  <a:pt x="1330452" y="66528"/>
                </a:lnTo>
                <a:lnTo>
                  <a:pt x="1330452" y="104628"/>
                </a:lnTo>
                <a:lnTo>
                  <a:pt x="1335616" y="104628"/>
                </a:lnTo>
                <a:lnTo>
                  <a:pt x="1368298" y="85578"/>
                </a:lnTo>
                <a:lnTo>
                  <a:pt x="1335636" y="66528"/>
                </a:lnTo>
                <a:close/>
              </a:path>
              <a:path w="1368425" h="171450">
                <a:moveTo>
                  <a:pt x="1320800" y="69068"/>
                </a:moveTo>
                <a:lnTo>
                  <a:pt x="1292497" y="85578"/>
                </a:lnTo>
                <a:lnTo>
                  <a:pt x="1320800" y="102088"/>
                </a:lnTo>
                <a:lnTo>
                  <a:pt x="1320800" y="69068"/>
                </a:lnTo>
                <a:close/>
              </a:path>
              <a:path w="1368425" h="171450">
                <a:moveTo>
                  <a:pt x="1330452" y="69068"/>
                </a:moveTo>
                <a:lnTo>
                  <a:pt x="1320800" y="69068"/>
                </a:lnTo>
                <a:lnTo>
                  <a:pt x="1320800" y="102088"/>
                </a:lnTo>
                <a:lnTo>
                  <a:pt x="1330452" y="102088"/>
                </a:lnTo>
                <a:lnTo>
                  <a:pt x="1330452" y="69068"/>
                </a:lnTo>
                <a:close/>
              </a:path>
              <a:path w="1368425" h="171450">
                <a:moveTo>
                  <a:pt x="1218555" y="0"/>
                </a:moveTo>
                <a:lnTo>
                  <a:pt x="1211278" y="488"/>
                </a:lnTo>
                <a:lnTo>
                  <a:pt x="1204692" y="3643"/>
                </a:lnTo>
                <a:lnTo>
                  <a:pt x="1199642" y="9251"/>
                </a:lnTo>
                <a:lnTo>
                  <a:pt x="1197248" y="16446"/>
                </a:lnTo>
                <a:lnTo>
                  <a:pt x="1197737" y="23760"/>
                </a:lnTo>
                <a:lnTo>
                  <a:pt x="1200892" y="30360"/>
                </a:lnTo>
                <a:lnTo>
                  <a:pt x="1206500" y="35413"/>
                </a:lnTo>
                <a:lnTo>
                  <a:pt x="1292497" y="85578"/>
                </a:lnTo>
                <a:lnTo>
                  <a:pt x="1320800" y="69068"/>
                </a:lnTo>
                <a:lnTo>
                  <a:pt x="1330452" y="69068"/>
                </a:lnTo>
                <a:lnTo>
                  <a:pt x="1330452" y="66528"/>
                </a:lnTo>
                <a:lnTo>
                  <a:pt x="1335636" y="66528"/>
                </a:lnTo>
                <a:lnTo>
                  <a:pt x="1225677" y="2393"/>
                </a:lnTo>
                <a:lnTo>
                  <a:pt x="1218555" y="0"/>
                </a:lnTo>
                <a:close/>
              </a:path>
            </a:pathLst>
          </a:custGeom>
          <a:solidFill>
            <a:srgbClr val="B83C68"/>
          </a:solid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5058587"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03907"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4" name="object 4"/>
          <p:cNvSpPr/>
          <p:nvPr/>
        </p:nvSpPr>
        <p:spPr>
          <a:xfrm>
            <a:off x="3910457" y="1057402"/>
            <a:ext cx="106933"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991485" y="1057402"/>
            <a:ext cx="106933" cy="1153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277234" y="1057275"/>
            <a:ext cx="101853" cy="10058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470527" y="1057275"/>
            <a:ext cx="101853" cy="100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556380" y="1053719"/>
            <a:ext cx="176402" cy="25031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113401"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4980432"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4652898" y="1006221"/>
            <a:ext cx="286385" cy="346075"/>
          </a:xfrm>
          <a:custGeom>
            <a:avLst/>
            <a:gdLst/>
            <a:ahLst/>
            <a:cxnLst/>
            <a:rect l="l" t="t" r="r" b="b"/>
            <a:pathLst>
              <a:path w="286385" h="346075">
                <a:moveTo>
                  <a:pt x="0" y="0"/>
                </a:moveTo>
                <a:lnTo>
                  <a:pt x="286130" y="0"/>
                </a:lnTo>
                <a:lnTo>
                  <a:pt x="286130"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133469"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534792" y="1006221"/>
            <a:ext cx="217804" cy="346075"/>
          </a:xfrm>
          <a:custGeom>
            <a:avLst/>
            <a:gdLst/>
            <a:ahLst/>
            <a:cxnLst/>
            <a:rect l="l" t="t" r="r" b="b"/>
            <a:pathLst>
              <a:path w="217805"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799844"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408302" y="1006221"/>
            <a:ext cx="353060" cy="350520"/>
          </a:xfrm>
          <a:custGeom>
            <a:avLst/>
            <a:gdLst/>
            <a:ahLst/>
            <a:cxnLst/>
            <a:rect l="l" t="t" r="r" b="b"/>
            <a:pathLst>
              <a:path w="353060" h="350519">
                <a:moveTo>
                  <a:pt x="69596" y="0"/>
                </a:moveTo>
                <a:lnTo>
                  <a:pt x="102108" y="0"/>
                </a:lnTo>
                <a:lnTo>
                  <a:pt x="176910" y="232790"/>
                </a:lnTo>
                <a:lnTo>
                  <a:pt x="250063" y="0"/>
                </a:lnTo>
                <a:lnTo>
                  <a:pt x="282321" y="0"/>
                </a:lnTo>
                <a:lnTo>
                  <a:pt x="352933" y="345820"/>
                </a:lnTo>
                <a:lnTo>
                  <a:pt x="293497" y="345820"/>
                </a:lnTo>
                <a:lnTo>
                  <a:pt x="257555" y="159384"/>
                </a:lnTo>
                <a:lnTo>
                  <a:pt x="188087" y="350265"/>
                </a:lnTo>
                <a:lnTo>
                  <a:pt x="166115" y="350265"/>
                </a:lnTo>
                <a:lnTo>
                  <a:pt x="96519" y="159384"/>
                </a:lnTo>
                <a:lnTo>
                  <a:pt x="59181"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164666"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833958" y="1006221"/>
            <a:ext cx="259715" cy="346075"/>
          </a:xfrm>
          <a:custGeom>
            <a:avLst/>
            <a:gdLst/>
            <a:ahLst/>
            <a:cxnLst/>
            <a:rect l="l" t="t" r="r" b="b"/>
            <a:pathLst>
              <a:path w="259715" h="346075">
                <a:moveTo>
                  <a:pt x="0" y="0"/>
                </a:moveTo>
                <a:lnTo>
                  <a:pt x="61328" y="0"/>
                </a:lnTo>
                <a:lnTo>
                  <a:pt x="61328" y="135381"/>
                </a:lnTo>
                <a:lnTo>
                  <a:pt x="198856" y="135381"/>
                </a:lnTo>
                <a:lnTo>
                  <a:pt x="198856" y="0"/>
                </a:lnTo>
                <a:lnTo>
                  <a:pt x="259486" y="0"/>
                </a:lnTo>
                <a:lnTo>
                  <a:pt x="259486" y="345566"/>
                </a:lnTo>
                <a:lnTo>
                  <a:pt x="198856" y="345566"/>
                </a:lnTo>
                <a:lnTo>
                  <a:pt x="198856" y="189864"/>
                </a:lnTo>
                <a:lnTo>
                  <a:pt x="61328" y="189864"/>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850004"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931032"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4407789"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3214497"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9"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2194179" y="1001522"/>
            <a:ext cx="304165" cy="350520"/>
          </a:xfrm>
          <a:custGeom>
            <a:avLst/>
            <a:gdLst/>
            <a:ahLst/>
            <a:cxnLst/>
            <a:rect l="l" t="t" r="r" b="b"/>
            <a:pathLst>
              <a:path w="304164" h="350519">
                <a:moveTo>
                  <a:pt x="137794" y="0"/>
                </a:moveTo>
                <a:lnTo>
                  <a:pt x="164719" y="0"/>
                </a:lnTo>
                <a:lnTo>
                  <a:pt x="303656" y="350265"/>
                </a:lnTo>
                <a:lnTo>
                  <a:pt x="235965" y="350265"/>
                </a:lnTo>
                <a:lnTo>
                  <a:pt x="210693" y="280162"/>
                </a:lnTo>
                <a:lnTo>
                  <a:pt x="92328" y="280162"/>
                </a:lnTo>
                <a:lnTo>
                  <a:pt x="68198"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371210"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1916302" y="1000252"/>
            <a:ext cx="262890" cy="357505"/>
          </a:xfrm>
          <a:custGeom>
            <a:avLst/>
            <a:gdLst/>
            <a:ahLst/>
            <a:cxnLst/>
            <a:rect l="l" t="t" r="r" b="b"/>
            <a:pathLst>
              <a:path w="262889" h="357505">
                <a:moveTo>
                  <a:pt x="158242" y="0"/>
                </a:moveTo>
                <a:lnTo>
                  <a:pt x="186461" y="1524"/>
                </a:lnTo>
                <a:lnTo>
                  <a:pt x="211693" y="6096"/>
                </a:lnTo>
                <a:lnTo>
                  <a:pt x="233947" y="13716"/>
                </a:lnTo>
                <a:lnTo>
                  <a:pt x="253238" y="24384"/>
                </a:lnTo>
                <a:lnTo>
                  <a:pt x="228092" y="75057"/>
                </a:lnTo>
                <a:lnTo>
                  <a:pt x="216255" y="66075"/>
                </a:lnTo>
                <a:lnTo>
                  <a:pt x="201310" y="59689"/>
                </a:lnTo>
                <a:lnTo>
                  <a:pt x="183247" y="55876"/>
                </a:lnTo>
                <a:lnTo>
                  <a:pt x="162052" y="54610"/>
                </a:lnTo>
                <a:lnTo>
                  <a:pt x="141406" y="56872"/>
                </a:lnTo>
                <a:lnTo>
                  <a:pt x="105973" y="74969"/>
                </a:lnTo>
                <a:lnTo>
                  <a:pt x="79164" y="110095"/>
                </a:lnTo>
                <a:lnTo>
                  <a:pt x="65361" y="155866"/>
                </a:lnTo>
                <a:lnTo>
                  <a:pt x="63627"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7"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21792" y="1000252"/>
            <a:ext cx="262890" cy="357505"/>
          </a:xfrm>
          <a:custGeom>
            <a:avLst/>
            <a:gdLst/>
            <a:ahLst/>
            <a:cxnLst/>
            <a:rect l="l" t="t" r="r" b="b"/>
            <a:pathLst>
              <a:path w="262890" h="357505">
                <a:moveTo>
                  <a:pt x="158280" y="0"/>
                </a:moveTo>
                <a:lnTo>
                  <a:pt x="186517" y="1524"/>
                </a:lnTo>
                <a:lnTo>
                  <a:pt x="211774" y="6096"/>
                </a:lnTo>
                <a:lnTo>
                  <a:pt x="234052" y="13716"/>
                </a:lnTo>
                <a:lnTo>
                  <a:pt x="253352" y="24384"/>
                </a:lnTo>
                <a:lnTo>
                  <a:pt x="228104" y="75057"/>
                </a:lnTo>
                <a:lnTo>
                  <a:pt x="216281" y="66075"/>
                </a:lnTo>
                <a:lnTo>
                  <a:pt x="201331" y="59689"/>
                </a:lnTo>
                <a:lnTo>
                  <a:pt x="183254" y="55876"/>
                </a:lnTo>
                <a:lnTo>
                  <a:pt x="162051" y="54610"/>
                </a:lnTo>
                <a:lnTo>
                  <a:pt x="141442" y="56872"/>
                </a:lnTo>
                <a:lnTo>
                  <a:pt x="106061" y="74969"/>
                </a:lnTo>
                <a:lnTo>
                  <a:pt x="79212" y="110095"/>
                </a:lnTo>
                <a:lnTo>
                  <a:pt x="65414" y="155866"/>
                </a:lnTo>
                <a:lnTo>
                  <a:pt x="63690" y="182372"/>
                </a:lnTo>
                <a:lnTo>
                  <a:pt x="65290" y="208661"/>
                </a:lnTo>
                <a:lnTo>
                  <a:pt x="78086" y="252666"/>
                </a:lnTo>
                <a:lnTo>
                  <a:pt x="103149" y="284624"/>
                </a:lnTo>
                <a:lnTo>
                  <a:pt x="157581" y="302895"/>
                </a:lnTo>
                <a:lnTo>
                  <a:pt x="180667" y="300724"/>
                </a:lnTo>
                <a:lnTo>
                  <a:pt x="201101" y="294195"/>
                </a:lnTo>
                <a:lnTo>
                  <a:pt x="218882" y="283285"/>
                </a:lnTo>
                <a:lnTo>
                  <a:pt x="234010" y="267970"/>
                </a:lnTo>
                <a:lnTo>
                  <a:pt x="262547" y="317626"/>
                </a:lnTo>
                <a:lnTo>
                  <a:pt x="241610" y="335035"/>
                </a:lnTo>
                <a:lnTo>
                  <a:pt x="216311" y="347456"/>
                </a:lnTo>
                <a:lnTo>
                  <a:pt x="186646" y="354899"/>
                </a:lnTo>
                <a:lnTo>
                  <a:pt x="152615" y="357377"/>
                </a:lnTo>
                <a:lnTo>
                  <a:pt x="118430" y="354401"/>
                </a:lnTo>
                <a:lnTo>
                  <a:pt x="62176" y="330588"/>
                </a:lnTo>
                <a:lnTo>
                  <a:pt x="22556" y="283773"/>
                </a:lnTo>
                <a:lnTo>
                  <a:pt x="2505" y="218813"/>
                </a:lnTo>
                <a:lnTo>
                  <a:pt x="0" y="179832"/>
                </a:lnTo>
                <a:lnTo>
                  <a:pt x="2778" y="143037"/>
                </a:lnTo>
                <a:lnTo>
                  <a:pt x="25010" y="78926"/>
                </a:lnTo>
                <a:lnTo>
                  <a:pt x="68250" y="29039"/>
                </a:lnTo>
                <a:lnTo>
                  <a:pt x="125162" y="3234"/>
                </a:lnTo>
                <a:lnTo>
                  <a:pt x="15828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493642"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27" name="object 27"/>
          <p:cNvSpPr txBox="1"/>
          <p:nvPr/>
        </p:nvSpPr>
        <p:spPr>
          <a:xfrm>
            <a:off x="510540" y="1632331"/>
            <a:ext cx="3141345" cy="422275"/>
          </a:xfrm>
          <a:prstGeom prst="rect">
            <a:avLst/>
          </a:prstGeom>
        </p:spPr>
        <p:txBody>
          <a:bodyPr vert="horz" wrap="square" lIns="0" tIns="13335" rIns="0" bIns="0" rtlCol="0">
            <a:spAutoFit/>
          </a:bodyPr>
          <a:lstStyle/>
          <a:p>
            <a:pPr marL="312420" indent="-274320">
              <a:lnSpc>
                <a:spcPct val="100000"/>
              </a:lnSpc>
              <a:spcBef>
                <a:spcPts val="105"/>
              </a:spcBef>
              <a:buClr>
                <a:srgbClr val="B03E9A"/>
              </a:buClr>
              <a:buSzPct val="73076"/>
              <a:buFont typeface="Wingdings 2"/>
              <a:buChar char=""/>
              <a:tabLst>
                <a:tab pos="312420" algn="l"/>
              </a:tabLst>
            </a:pPr>
            <a:r>
              <a:rPr sz="2600" dirty="0">
                <a:latin typeface="Trebuchet MS"/>
                <a:cs typeface="Trebuchet MS"/>
              </a:rPr>
              <a:t>2 </a:t>
            </a:r>
            <a:r>
              <a:rPr sz="2600" spc="-5" dirty="0">
                <a:latin typeface="Trebuchet MS"/>
                <a:cs typeface="Trebuchet MS"/>
              </a:rPr>
              <a:t>isotopes </a:t>
            </a:r>
            <a:r>
              <a:rPr sz="2550" spc="15" baseline="26143" dirty="0">
                <a:latin typeface="Trebuchet MS"/>
                <a:cs typeface="Trebuchet MS"/>
              </a:rPr>
              <a:t>14</a:t>
            </a:r>
            <a:r>
              <a:rPr sz="2600" spc="10" dirty="0">
                <a:latin typeface="Trebuchet MS"/>
                <a:cs typeface="Trebuchet MS"/>
              </a:rPr>
              <a:t>N </a:t>
            </a:r>
            <a:r>
              <a:rPr sz="2600" dirty="0">
                <a:latin typeface="Trebuchet MS"/>
                <a:cs typeface="Trebuchet MS"/>
              </a:rPr>
              <a:t>,</a:t>
            </a:r>
            <a:r>
              <a:rPr sz="2600" spc="-80" dirty="0">
                <a:latin typeface="Trebuchet MS"/>
                <a:cs typeface="Trebuchet MS"/>
              </a:rPr>
              <a:t> </a:t>
            </a:r>
            <a:r>
              <a:rPr sz="2550" spc="15" baseline="26143" dirty="0">
                <a:latin typeface="Trebuchet MS"/>
                <a:cs typeface="Trebuchet MS"/>
              </a:rPr>
              <a:t>15</a:t>
            </a:r>
            <a:r>
              <a:rPr sz="2600" spc="10" dirty="0">
                <a:latin typeface="Trebuchet MS"/>
                <a:cs typeface="Trebuchet MS"/>
              </a:rPr>
              <a:t>N</a:t>
            </a:r>
            <a:endParaRPr sz="2600">
              <a:latin typeface="Trebuchet MS"/>
              <a:cs typeface="Trebuchet MS"/>
            </a:endParaRPr>
          </a:p>
        </p:txBody>
      </p:sp>
      <p:sp>
        <p:nvSpPr>
          <p:cNvPr id="28" name="object 28"/>
          <p:cNvSpPr txBox="1"/>
          <p:nvPr/>
        </p:nvSpPr>
        <p:spPr>
          <a:xfrm>
            <a:off x="510540" y="2577211"/>
            <a:ext cx="1623060" cy="422275"/>
          </a:xfrm>
          <a:prstGeom prst="rect">
            <a:avLst/>
          </a:prstGeom>
        </p:spPr>
        <p:txBody>
          <a:bodyPr vert="horz" wrap="square" lIns="0" tIns="13335" rIns="0" bIns="0" rtlCol="0">
            <a:spAutoFit/>
          </a:bodyPr>
          <a:lstStyle/>
          <a:p>
            <a:pPr marL="312420" indent="-274320">
              <a:lnSpc>
                <a:spcPct val="100000"/>
              </a:lnSpc>
              <a:spcBef>
                <a:spcPts val="105"/>
              </a:spcBef>
              <a:buClr>
                <a:srgbClr val="B03E9A"/>
              </a:buClr>
              <a:buSzPct val="73076"/>
              <a:buFont typeface="Wingdings 2"/>
              <a:buChar char=""/>
              <a:tabLst>
                <a:tab pos="312420" algn="l"/>
              </a:tabLst>
            </a:pPr>
            <a:r>
              <a:rPr sz="2600" spc="-5" dirty="0">
                <a:latin typeface="Trebuchet MS"/>
                <a:cs typeface="Trebuchet MS"/>
              </a:rPr>
              <a:t>3Mg </a:t>
            </a:r>
            <a:r>
              <a:rPr sz="2600" dirty="0">
                <a:latin typeface="Trebuchet MS"/>
                <a:cs typeface="Trebuchet MS"/>
              </a:rPr>
              <a:t>+</a:t>
            </a:r>
            <a:r>
              <a:rPr sz="2600" spc="-75" dirty="0">
                <a:latin typeface="Trebuchet MS"/>
                <a:cs typeface="Trebuchet MS"/>
              </a:rPr>
              <a:t> </a:t>
            </a:r>
            <a:r>
              <a:rPr sz="2600" spc="5" dirty="0">
                <a:latin typeface="Trebuchet MS"/>
                <a:cs typeface="Trebuchet MS"/>
              </a:rPr>
              <a:t>N</a:t>
            </a:r>
            <a:r>
              <a:rPr sz="2550" spc="7" baseline="-21241" dirty="0">
                <a:latin typeface="Trebuchet MS"/>
                <a:cs typeface="Trebuchet MS"/>
              </a:rPr>
              <a:t>2</a:t>
            </a:r>
            <a:endParaRPr sz="2550" baseline="-21241">
              <a:latin typeface="Trebuchet MS"/>
              <a:cs typeface="Trebuchet MS"/>
            </a:endParaRPr>
          </a:p>
        </p:txBody>
      </p:sp>
      <p:sp>
        <p:nvSpPr>
          <p:cNvPr id="29" name="object 29"/>
          <p:cNvSpPr txBox="1"/>
          <p:nvPr/>
        </p:nvSpPr>
        <p:spPr>
          <a:xfrm>
            <a:off x="4558919" y="2577211"/>
            <a:ext cx="1017905" cy="422275"/>
          </a:xfrm>
          <a:prstGeom prst="rect">
            <a:avLst/>
          </a:prstGeom>
        </p:spPr>
        <p:txBody>
          <a:bodyPr vert="horz" wrap="square" lIns="0" tIns="13335" rIns="0" bIns="0" rtlCol="0">
            <a:spAutoFit/>
          </a:bodyPr>
          <a:lstStyle/>
          <a:p>
            <a:pPr marL="38100">
              <a:lnSpc>
                <a:spcPct val="100000"/>
              </a:lnSpc>
              <a:spcBef>
                <a:spcPts val="105"/>
              </a:spcBef>
            </a:pPr>
            <a:r>
              <a:rPr sz="2600" spc="5" dirty="0">
                <a:latin typeface="Trebuchet MS"/>
                <a:cs typeface="Trebuchet MS"/>
              </a:rPr>
              <a:t>Mg</a:t>
            </a:r>
            <a:r>
              <a:rPr sz="2550" spc="7" baseline="-21241" dirty="0">
                <a:latin typeface="Trebuchet MS"/>
                <a:cs typeface="Trebuchet MS"/>
              </a:rPr>
              <a:t>3</a:t>
            </a:r>
            <a:r>
              <a:rPr sz="2550" spc="307" baseline="-21241" dirty="0">
                <a:latin typeface="Trebuchet MS"/>
                <a:cs typeface="Trebuchet MS"/>
              </a:rPr>
              <a:t> </a:t>
            </a:r>
            <a:r>
              <a:rPr sz="2600" dirty="0">
                <a:latin typeface="Trebuchet MS"/>
                <a:cs typeface="Trebuchet MS"/>
              </a:rPr>
              <a:t>N</a:t>
            </a:r>
            <a:r>
              <a:rPr sz="2550" baseline="-21241" dirty="0">
                <a:latin typeface="Trebuchet MS"/>
                <a:cs typeface="Trebuchet MS"/>
              </a:rPr>
              <a:t>2</a:t>
            </a:r>
            <a:endParaRPr sz="2550" baseline="-21241">
              <a:latin typeface="Trebuchet MS"/>
              <a:cs typeface="Trebuchet MS"/>
            </a:endParaRPr>
          </a:p>
        </p:txBody>
      </p:sp>
      <p:sp>
        <p:nvSpPr>
          <p:cNvPr id="30" name="object 30"/>
          <p:cNvSpPr txBox="1"/>
          <p:nvPr/>
        </p:nvSpPr>
        <p:spPr>
          <a:xfrm>
            <a:off x="510540" y="3522345"/>
            <a:ext cx="1554480" cy="422275"/>
          </a:xfrm>
          <a:prstGeom prst="rect">
            <a:avLst/>
          </a:prstGeom>
        </p:spPr>
        <p:txBody>
          <a:bodyPr vert="horz" wrap="square" lIns="0" tIns="13335" rIns="0" bIns="0" rtlCol="0">
            <a:spAutoFit/>
          </a:bodyPr>
          <a:lstStyle/>
          <a:p>
            <a:pPr marL="312420" indent="-274320">
              <a:lnSpc>
                <a:spcPct val="100000"/>
              </a:lnSpc>
              <a:spcBef>
                <a:spcPts val="105"/>
              </a:spcBef>
              <a:buClr>
                <a:srgbClr val="B03E9A"/>
              </a:buClr>
              <a:buSzPct val="73076"/>
              <a:buFont typeface="Wingdings 2"/>
              <a:buChar char=""/>
              <a:tabLst>
                <a:tab pos="312420" algn="l"/>
              </a:tabLst>
            </a:pPr>
            <a:r>
              <a:rPr sz="2600" spc="5" dirty="0">
                <a:latin typeface="Trebuchet MS"/>
                <a:cs typeface="Trebuchet MS"/>
              </a:rPr>
              <a:t>3H</a:t>
            </a:r>
            <a:r>
              <a:rPr sz="2550" spc="7" baseline="-21241" dirty="0">
                <a:latin typeface="Trebuchet MS"/>
                <a:cs typeface="Trebuchet MS"/>
              </a:rPr>
              <a:t>2 </a:t>
            </a:r>
            <a:r>
              <a:rPr sz="2600" dirty="0">
                <a:latin typeface="Trebuchet MS"/>
                <a:cs typeface="Trebuchet MS"/>
              </a:rPr>
              <a:t>+</a:t>
            </a:r>
            <a:r>
              <a:rPr sz="2600" spc="-330" dirty="0">
                <a:latin typeface="Trebuchet MS"/>
                <a:cs typeface="Trebuchet MS"/>
              </a:rPr>
              <a:t> </a:t>
            </a:r>
            <a:r>
              <a:rPr sz="2600" dirty="0">
                <a:latin typeface="Trebuchet MS"/>
                <a:cs typeface="Trebuchet MS"/>
              </a:rPr>
              <a:t>N</a:t>
            </a:r>
            <a:r>
              <a:rPr sz="2550" baseline="-21241" dirty="0">
                <a:latin typeface="Trebuchet MS"/>
                <a:cs typeface="Trebuchet MS"/>
              </a:rPr>
              <a:t>2</a:t>
            </a:r>
            <a:endParaRPr sz="2550" baseline="-21241">
              <a:latin typeface="Trebuchet MS"/>
              <a:cs typeface="Trebuchet MS"/>
            </a:endParaRPr>
          </a:p>
        </p:txBody>
      </p:sp>
      <p:sp>
        <p:nvSpPr>
          <p:cNvPr id="31" name="object 31"/>
          <p:cNvSpPr txBox="1"/>
          <p:nvPr/>
        </p:nvSpPr>
        <p:spPr>
          <a:xfrm>
            <a:off x="2715514" y="3624453"/>
            <a:ext cx="146812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rebuchet MS"/>
                <a:cs typeface="Trebuchet MS"/>
              </a:rPr>
              <a:t>773K</a:t>
            </a:r>
            <a:r>
              <a:rPr sz="1800" spc="-50" dirty="0">
                <a:latin typeface="Trebuchet MS"/>
                <a:cs typeface="Trebuchet MS"/>
              </a:rPr>
              <a:t> </a:t>
            </a:r>
            <a:r>
              <a:rPr sz="1800" spc="-5" dirty="0">
                <a:latin typeface="Trebuchet MS"/>
                <a:cs typeface="Trebuchet MS"/>
              </a:rPr>
              <a:t>/200atm</a:t>
            </a:r>
            <a:endParaRPr sz="1800">
              <a:latin typeface="Trebuchet MS"/>
              <a:cs typeface="Trebuchet MS"/>
            </a:endParaRPr>
          </a:p>
        </p:txBody>
      </p:sp>
      <p:sp>
        <p:nvSpPr>
          <p:cNvPr id="32" name="object 32"/>
          <p:cNvSpPr txBox="1"/>
          <p:nvPr/>
        </p:nvSpPr>
        <p:spPr>
          <a:xfrm>
            <a:off x="4819522" y="3522345"/>
            <a:ext cx="792480" cy="422275"/>
          </a:xfrm>
          <a:prstGeom prst="rect">
            <a:avLst/>
          </a:prstGeom>
        </p:spPr>
        <p:txBody>
          <a:bodyPr vert="horz" wrap="square" lIns="0" tIns="13335" rIns="0" bIns="0" rtlCol="0">
            <a:spAutoFit/>
          </a:bodyPr>
          <a:lstStyle/>
          <a:p>
            <a:pPr marL="38100">
              <a:lnSpc>
                <a:spcPct val="100000"/>
              </a:lnSpc>
              <a:spcBef>
                <a:spcPts val="105"/>
              </a:spcBef>
            </a:pPr>
            <a:r>
              <a:rPr sz="2600" dirty="0">
                <a:latin typeface="Trebuchet MS"/>
                <a:cs typeface="Trebuchet MS"/>
              </a:rPr>
              <a:t>2NH</a:t>
            </a:r>
            <a:r>
              <a:rPr sz="2550" baseline="-21241" dirty="0">
                <a:latin typeface="Trebuchet MS"/>
                <a:cs typeface="Trebuchet MS"/>
              </a:rPr>
              <a:t>3</a:t>
            </a:r>
            <a:endParaRPr sz="2550" baseline="-21241">
              <a:latin typeface="Trebuchet MS"/>
              <a:cs typeface="Trebuchet MS"/>
            </a:endParaRPr>
          </a:p>
        </p:txBody>
      </p:sp>
      <p:sp>
        <p:nvSpPr>
          <p:cNvPr id="33" name="object 33"/>
          <p:cNvSpPr txBox="1"/>
          <p:nvPr/>
        </p:nvSpPr>
        <p:spPr>
          <a:xfrm>
            <a:off x="510540" y="4466919"/>
            <a:ext cx="1388110" cy="422909"/>
          </a:xfrm>
          <a:prstGeom prst="rect">
            <a:avLst/>
          </a:prstGeom>
        </p:spPr>
        <p:txBody>
          <a:bodyPr vert="horz" wrap="square" lIns="0" tIns="13335" rIns="0" bIns="0" rtlCol="0">
            <a:spAutoFit/>
          </a:bodyPr>
          <a:lstStyle/>
          <a:p>
            <a:pPr marL="312420" indent="-274320">
              <a:lnSpc>
                <a:spcPct val="100000"/>
              </a:lnSpc>
              <a:spcBef>
                <a:spcPts val="105"/>
              </a:spcBef>
              <a:buClr>
                <a:srgbClr val="B03E9A"/>
              </a:buClr>
              <a:buSzPct val="73076"/>
              <a:buFont typeface="Wingdings 2"/>
              <a:buChar char=""/>
              <a:tabLst>
                <a:tab pos="312420" algn="l"/>
              </a:tabLst>
            </a:pPr>
            <a:r>
              <a:rPr sz="2600" spc="5" dirty="0">
                <a:latin typeface="Trebuchet MS"/>
                <a:cs typeface="Trebuchet MS"/>
              </a:rPr>
              <a:t>O</a:t>
            </a:r>
            <a:r>
              <a:rPr sz="2550" spc="7" baseline="-21241" dirty="0">
                <a:latin typeface="Trebuchet MS"/>
                <a:cs typeface="Trebuchet MS"/>
              </a:rPr>
              <a:t>2 </a:t>
            </a:r>
            <a:r>
              <a:rPr sz="2600" dirty="0">
                <a:latin typeface="Trebuchet MS"/>
                <a:cs typeface="Trebuchet MS"/>
              </a:rPr>
              <a:t>+</a:t>
            </a:r>
            <a:r>
              <a:rPr sz="2600" spc="-320" dirty="0">
                <a:latin typeface="Trebuchet MS"/>
                <a:cs typeface="Trebuchet MS"/>
              </a:rPr>
              <a:t> </a:t>
            </a:r>
            <a:r>
              <a:rPr sz="2600" spc="5" dirty="0">
                <a:latin typeface="Trebuchet MS"/>
                <a:cs typeface="Trebuchet MS"/>
              </a:rPr>
              <a:t>N</a:t>
            </a:r>
            <a:r>
              <a:rPr sz="2550" spc="7" baseline="-21241" dirty="0">
                <a:latin typeface="Trebuchet MS"/>
                <a:cs typeface="Trebuchet MS"/>
              </a:rPr>
              <a:t>2</a:t>
            </a:r>
            <a:endParaRPr sz="2550" baseline="-21241">
              <a:latin typeface="Trebuchet MS"/>
              <a:cs typeface="Trebuchet MS"/>
            </a:endParaRPr>
          </a:p>
        </p:txBody>
      </p:sp>
      <p:sp>
        <p:nvSpPr>
          <p:cNvPr id="34" name="object 34"/>
          <p:cNvSpPr txBox="1"/>
          <p:nvPr/>
        </p:nvSpPr>
        <p:spPr>
          <a:xfrm>
            <a:off x="2148585" y="4569332"/>
            <a:ext cx="200406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rebuchet MS"/>
                <a:cs typeface="Trebuchet MS"/>
              </a:rPr>
              <a:t>electric arc/</a:t>
            </a:r>
            <a:r>
              <a:rPr sz="1800" spc="-80" dirty="0">
                <a:latin typeface="Trebuchet MS"/>
                <a:cs typeface="Trebuchet MS"/>
              </a:rPr>
              <a:t> </a:t>
            </a:r>
            <a:r>
              <a:rPr sz="1800" dirty="0">
                <a:latin typeface="Trebuchet MS"/>
                <a:cs typeface="Trebuchet MS"/>
              </a:rPr>
              <a:t>2000K</a:t>
            </a:r>
            <a:endParaRPr sz="1800">
              <a:latin typeface="Trebuchet MS"/>
              <a:cs typeface="Trebuchet MS"/>
            </a:endParaRPr>
          </a:p>
        </p:txBody>
      </p:sp>
      <p:sp>
        <p:nvSpPr>
          <p:cNvPr id="35" name="object 35"/>
          <p:cNvSpPr txBox="1"/>
          <p:nvPr/>
        </p:nvSpPr>
        <p:spPr>
          <a:xfrm>
            <a:off x="510540" y="5412435"/>
            <a:ext cx="1732914" cy="422275"/>
          </a:xfrm>
          <a:prstGeom prst="rect">
            <a:avLst/>
          </a:prstGeom>
        </p:spPr>
        <p:txBody>
          <a:bodyPr vert="horz" wrap="square" lIns="0" tIns="12700" rIns="0" bIns="0" rtlCol="0">
            <a:spAutoFit/>
          </a:bodyPr>
          <a:lstStyle/>
          <a:p>
            <a:pPr marL="312420" indent="-274320">
              <a:lnSpc>
                <a:spcPct val="100000"/>
              </a:lnSpc>
              <a:spcBef>
                <a:spcPts val="100"/>
              </a:spcBef>
              <a:buClr>
                <a:srgbClr val="B03E9A"/>
              </a:buClr>
              <a:buSzPct val="73076"/>
              <a:buFont typeface="Wingdings 2"/>
              <a:buChar char=""/>
              <a:tabLst>
                <a:tab pos="312420" algn="l"/>
              </a:tabLst>
            </a:pPr>
            <a:r>
              <a:rPr sz="2600" dirty="0">
                <a:latin typeface="Trebuchet MS"/>
                <a:cs typeface="Trebuchet MS"/>
              </a:rPr>
              <a:t>CaC</a:t>
            </a:r>
            <a:r>
              <a:rPr sz="2550" baseline="-21241" dirty="0">
                <a:latin typeface="Trebuchet MS"/>
                <a:cs typeface="Trebuchet MS"/>
              </a:rPr>
              <a:t>2 </a:t>
            </a:r>
            <a:r>
              <a:rPr sz="2600" dirty="0">
                <a:latin typeface="Trebuchet MS"/>
                <a:cs typeface="Trebuchet MS"/>
              </a:rPr>
              <a:t>+</a:t>
            </a:r>
            <a:r>
              <a:rPr sz="2600" spc="-325" dirty="0">
                <a:latin typeface="Trebuchet MS"/>
                <a:cs typeface="Trebuchet MS"/>
              </a:rPr>
              <a:t> </a:t>
            </a:r>
            <a:r>
              <a:rPr sz="2600" dirty="0">
                <a:latin typeface="Trebuchet MS"/>
                <a:cs typeface="Trebuchet MS"/>
              </a:rPr>
              <a:t>N</a:t>
            </a:r>
            <a:r>
              <a:rPr sz="2550" baseline="-21241" dirty="0">
                <a:latin typeface="Trebuchet MS"/>
                <a:cs typeface="Trebuchet MS"/>
              </a:rPr>
              <a:t>2</a:t>
            </a:r>
            <a:endParaRPr sz="2550" baseline="-21241">
              <a:latin typeface="Trebuchet MS"/>
              <a:cs typeface="Trebuchet MS"/>
            </a:endParaRPr>
          </a:p>
        </p:txBody>
      </p:sp>
      <p:sp>
        <p:nvSpPr>
          <p:cNvPr id="36" name="object 36"/>
          <p:cNvSpPr txBox="1"/>
          <p:nvPr/>
        </p:nvSpPr>
        <p:spPr>
          <a:xfrm>
            <a:off x="4343019" y="4466919"/>
            <a:ext cx="1713230" cy="1367790"/>
          </a:xfrm>
          <a:prstGeom prst="rect">
            <a:avLst/>
          </a:prstGeom>
        </p:spPr>
        <p:txBody>
          <a:bodyPr vert="horz" wrap="square" lIns="0" tIns="13335" rIns="0" bIns="0" rtlCol="0">
            <a:spAutoFit/>
          </a:bodyPr>
          <a:lstStyle/>
          <a:p>
            <a:pPr marL="823594">
              <a:lnSpc>
                <a:spcPct val="100000"/>
              </a:lnSpc>
              <a:spcBef>
                <a:spcPts val="105"/>
              </a:spcBef>
            </a:pPr>
            <a:r>
              <a:rPr sz="2600" spc="-5" dirty="0">
                <a:latin typeface="Trebuchet MS"/>
                <a:cs typeface="Trebuchet MS"/>
              </a:rPr>
              <a:t>2NO</a:t>
            </a:r>
            <a:endParaRPr sz="2600">
              <a:latin typeface="Trebuchet MS"/>
              <a:cs typeface="Trebuchet MS"/>
            </a:endParaRPr>
          </a:p>
          <a:p>
            <a:pPr>
              <a:lnSpc>
                <a:spcPct val="100000"/>
              </a:lnSpc>
              <a:spcBef>
                <a:spcPts val="10"/>
              </a:spcBef>
            </a:pPr>
            <a:endParaRPr sz="3750">
              <a:latin typeface="Times New Roman"/>
              <a:cs typeface="Times New Roman"/>
            </a:endParaRPr>
          </a:p>
          <a:p>
            <a:pPr marL="63500">
              <a:lnSpc>
                <a:spcPct val="100000"/>
              </a:lnSpc>
              <a:tabLst>
                <a:tab pos="1191260" algn="l"/>
              </a:tabLst>
            </a:pPr>
            <a:r>
              <a:rPr sz="2600" dirty="0">
                <a:latin typeface="Trebuchet MS"/>
                <a:cs typeface="Trebuchet MS"/>
              </a:rPr>
              <a:t>CaCN</a:t>
            </a:r>
            <a:r>
              <a:rPr sz="2550" baseline="-21241" dirty="0">
                <a:latin typeface="Trebuchet MS"/>
                <a:cs typeface="Trebuchet MS"/>
              </a:rPr>
              <a:t>2	</a:t>
            </a:r>
            <a:r>
              <a:rPr sz="2600" dirty="0">
                <a:latin typeface="Trebuchet MS"/>
                <a:cs typeface="Trebuchet MS"/>
              </a:rPr>
              <a:t>+</a:t>
            </a:r>
            <a:r>
              <a:rPr sz="2600" spc="-70" dirty="0">
                <a:latin typeface="Trebuchet MS"/>
                <a:cs typeface="Trebuchet MS"/>
              </a:rPr>
              <a:t> </a:t>
            </a:r>
            <a:r>
              <a:rPr sz="2600" dirty="0">
                <a:latin typeface="Trebuchet MS"/>
                <a:cs typeface="Trebuchet MS"/>
              </a:rPr>
              <a:t>C</a:t>
            </a:r>
            <a:endParaRPr sz="2600">
              <a:latin typeface="Trebuchet MS"/>
              <a:cs typeface="Trebuchet MS"/>
            </a:endParaRPr>
          </a:p>
        </p:txBody>
      </p:sp>
      <p:sp>
        <p:nvSpPr>
          <p:cNvPr id="37" name="object 37"/>
          <p:cNvSpPr txBox="1"/>
          <p:nvPr/>
        </p:nvSpPr>
        <p:spPr>
          <a:xfrm>
            <a:off x="3837559" y="5884875"/>
            <a:ext cx="2685415" cy="422275"/>
          </a:xfrm>
          <a:prstGeom prst="rect">
            <a:avLst/>
          </a:prstGeom>
        </p:spPr>
        <p:txBody>
          <a:bodyPr vert="horz" wrap="square" lIns="0" tIns="12700" rIns="0" bIns="0" rtlCol="0">
            <a:spAutoFit/>
          </a:bodyPr>
          <a:lstStyle/>
          <a:p>
            <a:pPr marL="12700">
              <a:lnSpc>
                <a:spcPct val="100000"/>
              </a:lnSpc>
              <a:spcBef>
                <a:spcPts val="100"/>
              </a:spcBef>
            </a:pPr>
            <a:r>
              <a:rPr sz="2600" spc="-5" dirty="0">
                <a:latin typeface="Trebuchet MS"/>
                <a:cs typeface="Trebuchet MS"/>
              </a:rPr>
              <a:t>calcium</a:t>
            </a:r>
            <a:r>
              <a:rPr sz="2600" spc="-75" dirty="0">
                <a:latin typeface="Trebuchet MS"/>
                <a:cs typeface="Trebuchet MS"/>
              </a:rPr>
              <a:t> </a:t>
            </a:r>
            <a:r>
              <a:rPr sz="2600" spc="-5" dirty="0">
                <a:latin typeface="Trebuchet MS"/>
                <a:cs typeface="Trebuchet MS"/>
              </a:rPr>
              <a:t>cynamide</a:t>
            </a:r>
            <a:endParaRPr sz="2600">
              <a:latin typeface="Trebuchet MS"/>
              <a:cs typeface="Trebuchet MS"/>
            </a:endParaRPr>
          </a:p>
        </p:txBody>
      </p:sp>
      <p:sp>
        <p:nvSpPr>
          <p:cNvPr id="38" name="object 38"/>
          <p:cNvSpPr/>
          <p:nvPr/>
        </p:nvSpPr>
        <p:spPr>
          <a:xfrm>
            <a:off x="2423922" y="2786507"/>
            <a:ext cx="1567815" cy="134620"/>
          </a:xfrm>
          <a:custGeom>
            <a:avLst/>
            <a:gdLst/>
            <a:ahLst/>
            <a:cxnLst/>
            <a:rect l="l" t="t" r="r" b="b"/>
            <a:pathLst>
              <a:path w="1567814" h="134619">
                <a:moveTo>
                  <a:pt x="1510283" y="67182"/>
                </a:moveTo>
                <a:lnTo>
                  <a:pt x="1437893" y="109346"/>
                </a:lnTo>
                <a:lnTo>
                  <a:pt x="1435607" y="118237"/>
                </a:lnTo>
                <a:lnTo>
                  <a:pt x="1439544" y="125094"/>
                </a:lnTo>
                <a:lnTo>
                  <a:pt x="1443608" y="132079"/>
                </a:lnTo>
                <a:lnTo>
                  <a:pt x="1452499" y="134365"/>
                </a:lnTo>
                <a:lnTo>
                  <a:pt x="1542839" y="81660"/>
                </a:lnTo>
                <a:lnTo>
                  <a:pt x="1538986" y="81660"/>
                </a:lnTo>
                <a:lnTo>
                  <a:pt x="1538986" y="79628"/>
                </a:lnTo>
                <a:lnTo>
                  <a:pt x="1531619" y="79628"/>
                </a:lnTo>
                <a:lnTo>
                  <a:pt x="1510283" y="67182"/>
                </a:lnTo>
                <a:close/>
              </a:path>
              <a:path w="1567814" h="134619">
                <a:moveTo>
                  <a:pt x="1485464" y="52704"/>
                </a:moveTo>
                <a:lnTo>
                  <a:pt x="0" y="52704"/>
                </a:lnTo>
                <a:lnTo>
                  <a:pt x="0" y="81660"/>
                </a:lnTo>
                <a:lnTo>
                  <a:pt x="1485464" y="81660"/>
                </a:lnTo>
                <a:lnTo>
                  <a:pt x="1510283" y="67182"/>
                </a:lnTo>
                <a:lnTo>
                  <a:pt x="1485464" y="52704"/>
                </a:lnTo>
                <a:close/>
              </a:path>
              <a:path w="1567814" h="134619">
                <a:moveTo>
                  <a:pt x="1542839" y="52704"/>
                </a:moveTo>
                <a:lnTo>
                  <a:pt x="1538986" y="52704"/>
                </a:lnTo>
                <a:lnTo>
                  <a:pt x="1538986" y="81660"/>
                </a:lnTo>
                <a:lnTo>
                  <a:pt x="1542839" y="81660"/>
                </a:lnTo>
                <a:lnTo>
                  <a:pt x="1567688" y="67182"/>
                </a:lnTo>
                <a:lnTo>
                  <a:pt x="1542839" y="52704"/>
                </a:lnTo>
                <a:close/>
              </a:path>
              <a:path w="1567814" h="134619">
                <a:moveTo>
                  <a:pt x="1531619" y="54737"/>
                </a:moveTo>
                <a:lnTo>
                  <a:pt x="1510283" y="67182"/>
                </a:lnTo>
                <a:lnTo>
                  <a:pt x="1531619" y="79628"/>
                </a:lnTo>
                <a:lnTo>
                  <a:pt x="1531619" y="54737"/>
                </a:lnTo>
                <a:close/>
              </a:path>
              <a:path w="1567814" h="134619">
                <a:moveTo>
                  <a:pt x="1538986" y="54737"/>
                </a:moveTo>
                <a:lnTo>
                  <a:pt x="1531619" y="54737"/>
                </a:lnTo>
                <a:lnTo>
                  <a:pt x="1531619" y="79628"/>
                </a:lnTo>
                <a:lnTo>
                  <a:pt x="1538986" y="79628"/>
                </a:lnTo>
                <a:lnTo>
                  <a:pt x="1538986" y="54737"/>
                </a:lnTo>
                <a:close/>
              </a:path>
              <a:path w="1567814" h="134619">
                <a:moveTo>
                  <a:pt x="1452499" y="0"/>
                </a:moveTo>
                <a:lnTo>
                  <a:pt x="1443608" y="2285"/>
                </a:lnTo>
                <a:lnTo>
                  <a:pt x="1439544" y="9270"/>
                </a:lnTo>
                <a:lnTo>
                  <a:pt x="1435607" y="16128"/>
                </a:lnTo>
                <a:lnTo>
                  <a:pt x="1437893" y="25018"/>
                </a:lnTo>
                <a:lnTo>
                  <a:pt x="1510283" y="67182"/>
                </a:lnTo>
                <a:lnTo>
                  <a:pt x="1531619" y="54737"/>
                </a:lnTo>
                <a:lnTo>
                  <a:pt x="1538986" y="54737"/>
                </a:lnTo>
                <a:lnTo>
                  <a:pt x="1538986" y="52704"/>
                </a:lnTo>
                <a:lnTo>
                  <a:pt x="1542839" y="52704"/>
                </a:lnTo>
                <a:lnTo>
                  <a:pt x="1452499" y="0"/>
                </a:lnTo>
                <a:close/>
              </a:path>
            </a:pathLst>
          </a:custGeom>
          <a:solidFill>
            <a:srgbClr val="B83C68"/>
          </a:solidFill>
        </p:spPr>
        <p:txBody>
          <a:bodyPr wrap="square" lIns="0" tIns="0" rIns="0" bIns="0" rtlCol="0"/>
          <a:lstStyle/>
          <a:p>
            <a:endParaRPr/>
          </a:p>
        </p:txBody>
      </p:sp>
      <p:sp>
        <p:nvSpPr>
          <p:cNvPr id="39" name="object 39"/>
          <p:cNvSpPr/>
          <p:nvPr/>
        </p:nvSpPr>
        <p:spPr>
          <a:xfrm>
            <a:off x="2743961" y="3895978"/>
            <a:ext cx="1567815" cy="134620"/>
          </a:xfrm>
          <a:custGeom>
            <a:avLst/>
            <a:gdLst/>
            <a:ahLst/>
            <a:cxnLst/>
            <a:rect l="l" t="t" r="r" b="b"/>
            <a:pathLst>
              <a:path w="1567814" h="134620">
                <a:moveTo>
                  <a:pt x="1510284" y="67183"/>
                </a:moveTo>
                <a:lnTo>
                  <a:pt x="1437893" y="109347"/>
                </a:lnTo>
                <a:lnTo>
                  <a:pt x="1435608" y="118237"/>
                </a:lnTo>
                <a:lnTo>
                  <a:pt x="1439545" y="125095"/>
                </a:lnTo>
                <a:lnTo>
                  <a:pt x="1443609" y="132080"/>
                </a:lnTo>
                <a:lnTo>
                  <a:pt x="1452499" y="134366"/>
                </a:lnTo>
                <a:lnTo>
                  <a:pt x="1542839" y="81661"/>
                </a:lnTo>
                <a:lnTo>
                  <a:pt x="1538986" y="81661"/>
                </a:lnTo>
                <a:lnTo>
                  <a:pt x="1538986" y="79629"/>
                </a:lnTo>
                <a:lnTo>
                  <a:pt x="1531620" y="79629"/>
                </a:lnTo>
                <a:lnTo>
                  <a:pt x="1510284" y="67183"/>
                </a:lnTo>
                <a:close/>
              </a:path>
              <a:path w="1567814" h="134620">
                <a:moveTo>
                  <a:pt x="1485464" y="52705"/>
                </a:moveTo>
                <a:lnTo>
                  <a:pt x="0" y="52705"/>
                </a:lnTo>
                <a:lnTo>
                  <a:pt x="0" y="81661"/>
                </a:lnTo>
                <a:lnTo>
                  <a:pt x="1485464" y="81661"/>
                </a:lnTo>
                <a:lnTo>
                  <a:pt x="1510284" y="67183"/>
                </a:lnTo>
                <a:lnTo>
                  <a:pt x="1485464" y="52705"/>
                </a:lnTo>
                <a:close/>
              </a:path>
              <a:path w="1567814" h="134620">
                <a:moveTo>
                  <a:pt x="1542839" y="52705"/>
                </a:moveTo>
                <a:lnTo>
                  <a:pt x="1538986" y="52705"/>
                </a:lnTo>
                <a:lnTo>
                  <a:pt x="1538986" y="81661"/>
                </a:lnTo>
                <a:lnTo>
                  <a:pt x="1542839" y="81661"/>
                </a:lnTo>
                <a:lnTo>
                  <a:pt x="1567688" y="67183"/>
                </a:lnTo>
                <a:lnTo>
                  <a:pt x="1542839" y="52705"/>
                </a:lnTo>
                <a:close/>
              </a:path>
              <a:path w="1567814" h="134620">
                <a:moveTo>
                  <a:pt x="1531620" y="54737"/>
                </a:moveTo>
                <a:lnTo>
                  <a:pt x="1510284" y="67183"/>
                </a:lnTo>
                <a:lnTo>
                  <a:pt x="1531620" y="79629"/>
                </a:lnTo>
                <a:lnTo>
                  <a:pt x="1531620" y="54737"/>
                </a:lnTo>
                <a:close/>
              </a:path>
              <a:path w="1567814" h="134620">
                <a:moveTo>
                  <a:pt x="1538986" y="54737"/>
                </a:moveTo>
                <a:lnTo>
                  <a:pt x="1531620" y="54737"/>
                </a:lnTo>
                <a:lnTo>
                  <a:pt x="1531620" y="79629"/>
                </a:lnTo>
                <a:lnTo>
                  <a:pt x="1538986" y="79629"/>
                </a:lnTo>
                <a:lnTo>
                  <a:pt x="1538986" y="54737"/>
                </a:lnTo>
                <a:close/>
              </a:path>
              <a:path w="1567814" h="134620">
                <a:moveTo>
                  <a:pt x="1452499" y="0"/>
                </a:moveTo>
                <a:lnTo>
                  <a:pt x="1443609" y="2286"/>
                </a:lnTo>
                <a:lnTo>
                  <a:pt x="1439545" y="9271"/>
                </a:lnTo>
                <a:lnTo>
                  <a:pt x="1435608" y="16129"/>
                </a:lnTo>
                <a:lnTo>
                  <a:pt x="1437893" y="25019"/>
                </a:lnTo>
                <a:lnTo>
                  <a:pt x="1510284" y="67183"/>
                </a:lnTo>
                <a:lnTo>
                  <a:pt x="1531620" y="54737"/>
                </a:lnTo>
                <a:lnTo>
                  <a:pt x="1538986" y="54737"/>
                </a:lnTo>
                <a:lnTo>
                  <a:pt x="1538986" y="52705"/>
                </a:lnTo>
                <a:lnTo>
                  <a:pt x="1542839" y="52705"/>
                </a:lnTo>
                <a:lnTo>
                  <a:pt x="1452499" y="0"/>
                </a:lnTo>
                <a:close/>
              </a:path>
            </a:pathLst>
          </a:custGeom>
          <a:solidFill>
            <a:srgbClr val="B83C68"/>
          </a:solidFill>
        </p:spPr>
        <p:txBody>
          <a:bodyPr wrap="square" lIns="0" tIns="0" rIns="0" bIns="0" rtlCol="0"/>
          <a:lstStyle/>
          <a:p>
            <a:endParaRPr/>
          </a:p>
        </p:txBody>
      </p:sp>
      <p:sp>
        <p:nvSpPr>
          <p:cNvPr id="40" name="object 40"/>
          <p:cNvSpPr/>
          <p:nvPr/>
        </p:nvSpPr>
        <p:spPr>
          <a:xfrm>
            <a:off x="2743961" y="4810378"/>
            <a:ext cx="1567815" cy="134620"/>
          </a:xfrm>
          <a:custGeom>
            <a:avLst/>
            <a:gdLst/>
            <a:ahLst/>
            <a:cxnLst/>
            <a:rect l="l" t="t" r="r" b="b"/>
            <a:pathLst>
              <a:path w="1567814" h="134620">
                <a:moveTo>
                  <a:pt x="1510284" y="67183"/>
                </a:moveTo>
                <a:lnTo>
                  <a:pt x="1437893" y="109347"/>
                </a:lnTo>
                <a:lnTo>
                  <a:pt x="1435608" y="118237"/>
                </a:lnTo>
                <a:lnTo>
                  <a:pt x="1439545" y="125095"/>
                </a:lnTo>
                <a:lnTo>
                  <a:pt x="1443609" y="132080"/>
                </a:lnTo>
                <a:lnTo>
                  <a:pt x="1452499" y="134366"/>
                </a:lnTo>
                <a:lnTo>
                  <a:pt x="1542839" y="81661"/>
                </a:lnTo>
                <a:lnTo>
                  <a:pt x="1538986" y="81661"/>
                </a:lnTo>
                <a:lnTo>
                  <a:pt x="1538986" y="79629"/>
                </a:lnTo>
                <a:lnTo>
                  <a:pt x="1531620" y="79629"/>
                </a:lnTo>
                <a:lnTo>
                  <a:pt x="1510284" y="67183"/>
                </a:lnTo>
                <a:close/>
              </a:path>
              <a:path w="1567814" h="134620">
                <a:moveTo>
                  <a:pt x="1485464" y="52705"/>
                </a:moveTo>
                <a:lnTo>
                  <a:pt x="0" y="52705"/>
                </a:lnTo>
                <a:lnTo>
                  <a:pt x="0" y="81661"/>
                </a:lnTo>
                <a:lnTo>
                  <a:pt x="1485464" y="81661"/>
                </a:lnTo>
                <a:lnTo>
                  <a:pt x="1510284" y="67183"/>
                </a:lnTo>
                <a:lnTo>
                  <a:pt x="1485464" y="52705"/>
                </a:lnTo>
                <a:close/>
              </a:path>
              <a:path w="1567814" h="134620">
                <a:moveTo>
                  <a:pt x="1542839" y="52705"/>
                </a:moveTo>
                <a:lnTo>
                  <a:pt x="1538986" y="52705"/>
                </a:lnTo>
                <a:lnTo>
                  <a:pt x="1538986" y="81661"/>
                </a:lnTo>
                <a:lnTo>
                  <a:pt x="1542839" y="81661"/>
                </a:lnTo>
                <a:lnTo>
                  <a:pt x="1567688" y="67183"/>
                </a:lnTo>
                <a:lnTo>
                  <a:pt x="1542839" y="52705"/>
                </a:lnTo>
                <a:close/>
              </a:path>
              <a:path w="1567814" h="134620">
                <a:moveTo>
                  <a:pt x="1531620" y="54737"/>
                </a:moveTo>
                <a:lnTo>
                  <a:pt x="1510284" y="67183"/>
                </a:lnTo>
                <a:lnTo>
                  <a:pt x="1531620" y="79629"/>
                </a:lnTo>
                <a:lnTo>
                  <a:pt x="1531620" y="54737"/>
                </a:lnTo>
                <a:close/>
              </a:path>
              <a:path w="1567814" h="134620">
                <a:moveTo>
                  <a:pt x="1538986" y="54737"/>
                </a:moveTo>
                <a:lnTo>
                  <a:pt x="1531620" y="54737"/>
                </a:lnTo>
                <a:lnTo>
                  <a:pt x="1531620" y="79629"/>
                </a:lnTo>
                <a:lnTo>
                  <a:pt x="1538986" y="79629"/>
                </a:lnTo>
                <a:lnTo>
                  <a:pt x="1538986" y="54737"/>
                </a:lnTo>
                <a:close/>
              </a:path>
              <a:path w="1567814" h="134620">
                <a:moveTo>
                  <a:pt x="1452499" y="0"/>
                </a:moveTo>
                <a:lnTo>
                  <a:pt x="1443609" y="2286"/>
                </a:lnTo>
                <a:lnTo>
                  <a:pt x="1439545" y="9271"/>
                </a:lnTo>
                <a:lnTo>
                  <a:pt x="1435608" y="16129"/>
                </a:lnTo>
                <a:lnTo>
                  <a:pt x="1437893" y="25019"/>
                </a:lnTo>
                <a:lnTo>
                  <a:pt x="1510284" y="67183"/>
                </a:lnTo>
                <a:lnTo>
                  <a:pt x="1531620" y="54737"/>
                </a:lnTo>
                <a:lnTo>
                  <a:pt x="1538986" y="54737"/>
                </a:lnTo>
                <a:lnTo>
                  <a:pt x="1538986" y="52705"/>
                </a:lnTo>
                <a:lnTo>
                  <a:pt x="1542839" y="52705"/>
                </a:lnTo>
                <a:lnTo>
                  <a:pt x="1452499" y="0"/>
                </a:lnTo>
                <a:close/>
              </a:path>
            </a:pathLst>
          </a:custGeom>
          <a:solidFill>
            <a:srgbClr val="B83C68"/>
          </a:solidFill>
        </p:spPr>
        <p:txBody>
          <a:bodyPr wrap="square" lIns="0" tIns="0" rIns="0" bIns="0" rtlCol="0"/>
          <a:lstStyle/>
          <a:p>
            <a:endParaRPr/>
          </a:p>
        </p:txBody>
      </p:sp>
      <p:sp>
        <p:nvSpPr>
          <p:cNvPr id="41" name="object 41"/>
          <p:cNvSpPr/>
          <p:nvPr/>
        </p:nvSpPr>
        <p:spPr>
          <a:xfrm>
            <a:off x="2562605" y="5522086"/>
            <a:ext cx="1567815" cy="134620"/>
          </a:xfrm>
          <a:custGeom>
            <a:avLst/>
            <a:gdLst/>
            <a:ahLst/>
            <a:cxnLst/>
            <a:rect l="l" t="t" r="r" b="b"/>
            <a:pathLst>
              <a:path w="1567814" h="134620">
                <a:moveTo>
                  <a:pt x="1510229" y="67199"/>
                </a:moveTo>
                <a:lnTo>
                  <a:pt x="1437894" y="109372"/>
                </a:lnTo>
                <a:lnTo>
                  <a:pt x="1435608" y="118249"/>
                </a:lnTo>
                <a:lnTo>
                  <a:pt x="1439545" y="125145"/>
                </a:lnTo>
                <a:lnTo>
                  <a:pt x="1443608" y="132054"/>
                </a:lnTo>
                <a:lnTo>
                  <a:pt x="1452498" y="134391"/>
                </a:lnTo>
                <a:lnTo>
                  <a:pt x="1542864" y="81660"/>
                </a:lnTo>
                <a:lnTo>
                  <a:pt x="1538985" y="81660"/>
                </a:lnTo>
                <a:lnTo>
                  <a:pt x="1538985" y="79692"/>
                </a:lnTo>
                <a:lnTo>
                  <a:pt x="1531620" y="79692"/>
                </a:lnTo>
                <a:lnTo>
                  <a:pt x="1510229" y="67199"/>
                </a:lnTo>
                <a:close/>
              </a:path>
              <a:path w="1567814" h="134620">
                <a:moveTo>
                  <a:pt x="1485413" y="52704"/>
                </a:moveTo>
                <a:lnTo>
                  <a:pt x="0" y="52704"/>
                </a:lnTo>
                <a:lnTo>
                  <a:pt x="0" y="81660"/>
                </a:lnTo>
                <a:lnTo>
                  <a:pt x="1485406" y="81660"/>
                </a:lnTo>
                <a:lnTo>
                  <a:pt x="1510229" y="67199"/>
                </a:lnTo>
                <a:lnTo>
                  <a:pt x="1485413" y="52704"/>
                </a:lnTo>
                <a:close/>
              </a:path>
              <a:path w="1567814" h="134620">
                <a:moveTo>
                  <a:pt x="1542839" y="52704"/>
                </a:moveTo>
                <a:lnTo>
                  <a:pt x="1538985" y="52704"/>
                </a:lnTo>
                <a:lnTo>
                  <a:pt x="1538985" y="81660"/>
                </a:lnTo>
                <a:lnTo>
                  <a:pt x="1542864" y="81660"/>
                </a:lnTo>
                <a:lnTo>
                  <a:pt x="1567688" y="67182"/>
                </a:lnTo>
                <a:lnTo>
                  <a:pt x="1542839" y="52704"/>
                </a:lnTo>
                <a:close/>
              </a:path>
              <a:path w="1567814" h="134620">
                <a:moveTo>
                  <a:pt x="1531620" y="54737"/>
                </a:moveTo>
                <a:lnTo>
                  <a:pt x="1510229" y="67199"/>
                </a:lnTo>
                <a:lnTo>
                  <a:pt x="1531620" y="79692"/>
                </a:lnTo>
                <a:lnTo>
                  <a:pt x="1531620" y="54737"/>
                </a:lnTo>
                <a:close/>
              </a:path>
              <a:path w="1567814" h="134620">
                <a:moveTo>
                  <a:pt x="1538985" y="54737"/>
                </a:moveTo>
                <a:lnTo>
                  <a:pt x="1531620" y="54737"/>
                </a:lnTo>
                <a:lnTo>
                  <a:pt x="1531620" y="79692"/>
                </a:lnTo>
                <a:lnTo>
                  <a:pt x="1538985" y="79692"/>
                </a:lnTo>
                <a:lnTo>
                  <a:pt x="1538985" y="54737"/>
                </a:lnTo>
                <a:close/>
              </a:path>
              <a:path w="1567814" h="134620">
                <a:moveTo>
                  <a:pt x="1452498" y="0"/>
                </a:moveTo>
                <a:lnTo>
                  <a:pt x="1443608" y="2285"/>
                </a:lnTo>
                <a:lnTo>
                  <a:pt x="1439545" y="9271"/>
                </a:lnTo>
                <a:lnTo>
                  <a:pt x="1435608" y="16128"/>
                </a:lnTo>
                <a:lnTo>
                  <a:pt x="1437894" y="25018"/>
                </a:lnTo>
                <a:lnTo>
                  <a:pt x="1510229" y="67199"/>
                </a:lnTo>
                <a:lnTo>
                  <a:pt x="1531620" y="54737"/>
                </a:lnTo>
                <a:lnTo>
                  <a:pt x="1538985" y="54737"/>
                </a:lnTo>
                <a:lnTo>
                  <a:pt x="1538985" y="52704"/>
                </a:lnTo>
                <a:lnTo>
                  <a:pt x="1542839" y="52704"/>
                </a:lnTo>
                <a:lnTo>
                  <a:pt x="1452498" y="0"/>
                </a:lnTo>
                <a:close/>
              </a:path>
            </a:pathLst>
          </a:custGeom>
          <a:solidFill>
            <a:srgbClr val="B83C68"/>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6031661"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376034"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4553330" y="1107186"/>
            <a:ext cx="83185" cy="127635"/>
          </a:xfrm>
          <a:custGeom>
            <a:avLst/>
            <a:gdLst/>
            <a:ahLst/>
            <a:cxnLst/>
            <a:rect l="l" t="t" r="r" b="b"/>
            <a:pathLst>
              <a:path w="83185" h="127634">
                <a:moveTo>
                  <a:pt x="41529" y="0"/>
                </a:moveTo>
                <a:lnTo>
                  <a:pt x="0" y="127635"/>
                </a:lnTo>
                <a:lnTo>
                  <a:pt x="83058" y="127635"/>
                </a:lnTo>
                <a:lnTo>
                  <a:pt x="41529" y="0"/>
                </a:lnTo>
                <a:close/>
              </a:path>
            </a:pathLst>
          </a:custGeom>
          <a:ln w="3175">
            <a:solidFill>
              <a:srgbClr val="58134A"/>
            </a:solidFill>
          </a:ln>
        </p:spPr>
        <p:txBody>
          <a:bodyPr wrap="square" lIns="0" tIns="0" rIns="0" bIns="0" rtlCol="0"/>
          <a:lstStyle/>
          <a:p>
            <a:endParaRPr/>
          </a:p>
        </p:txBody>
      </p:sp>
      <p:sp>
        <p:nvSpPr>
          <p:cNvPr id="5" name="object 5"/>
          <p:cNvSpPr/>
          <p:nvPr/>
        </p:nvSpPr>
        <p:spPr>
          <a:xfrm>
            <a:off x="2317623"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6" name="object 6"/>
          <p:cNvSpPr/>
          <p:nvPr/>
        </p:nvSpPr>
        <p:spPr>
          <a:xfrm>
            <a:off x="1715642"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452244" y="1057402"/>
            <a:ext cx="106933" cy="11531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98741" y="1057402"/>
            <a:ext cx="106997" cy="11531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009267" y="1057275"/>
            <a:ext cx="101853" cy="10058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884567" y="1057275"/>
            <a:ext cx="101803" cy="10058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549772" y="1053719"/>
            <a:ext cx="176402" cy="250316"/>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3784980" y="1053719"/>
            <a:ext cx="176402" cy="250316"/>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2978785" y="1053719"/>
            <a:ext cx="176402" cy="25031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6167628" y="1006221"/>
            <a:ext cx="61594" cy="346075"/>
          </a:xfrm>
          <a:custGeom>
            <a:avLst/>
            <a:gdLst/>
            <a:ahLst/>
            <a:cxnLst/>
            <a:rect l="l" t="t" r="r" b="b"/>
            <a:pathLst>
              <a:path w="61595"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5843396" y="1006221"/>
            <a:ext cx="252095" cy="350520"/>
          </a:xfrm>
          <a:custGeom>
            <a:avLst/>
            <a:gdLst/>
            <a:ahLst/>
            <a:cxnLst/>
            <a:rect l="l" t="t" r="r" b="b"/>
            <a:pathLst>
              <a:path w="252095"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5113146" y="1006221"/>
            <a:ext cx="353060" cy="350520"/>
          </a:xfrm>
          <a:custGeom>
            <a:avLst/>
            <a:gdLst/>
            <a:ahLst/>
            <a:cxnLst/>
            <a:rect l="l" t="t" r="r" b="b"/>
            <a:pathLst>
              <a:path w="353060" h="350519">
                <a:moveTo>
                  <a:pt x="69595" y="0"/>
                </a:moveTo>
                <a:lnTo>
                  <a:pt x="102107" y="0"/>
                </a:lnTo>
                <a:lnTo>
                  <a:pt x="176911" y="232790"/>
                </a:lnTo>
                <a:lnTo>
                  <a:pt x="250062" y="0"/>
                </a:lnTo>
                <a:lnTo>
                  <a:pt x="282320" y="0"/>
                </a:lnTo>
                <a:lnTo>
                  <a:pt x="352932" y="345820"/>
                </a:lnTo>
                <a:lnTo>
                  <a:pt x="293497" y="345820"/>
                </a:lnTo>
                <a:lnTo>
                  <a:pt x="257555" y="159384"/>
                </a:lnTo>
                <a:lnTo>
                  <a:pt x="188087" y="350265"/>
                </a:lnTo>
                <a:lnTo>
                  <a:pt x="166115" y="350265"/>
                </a:lnTo>
                <a:lnTo>
                  <a:pt x="96519" y="159384"/>
                </a:lnTo>
                <a:lnTo>
                  <a:pt x="59181" y="345820"/>
                </a:lnTo>
                <a:lnTo>
                  <a:pt x="0" y="345820"/>
                </a:lnTo>
                <a:lnTo>
                  <a:pt x="69595"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4753483" y="1006221"/>
            <a:ext cx="353060" cy="350520"/>
          </a:xfrm>
          <a:custGeom>
            <a:avLst/>
            <a:gdLst/>
            <a:ahLst/>
            <a:cxnLst/>
            <a:rect l="l" t="t" r="r" b="b"/>
            <a:pathLst>
              <a:path w="353060" h="350519">
                <a:moveTo>
                  <a:pt x="69595" y="0"/>
                </a:moveTo>
                <a:lnTo>
                  <a:pt x="102107" y="0"/>
                </a:lnTo>
                <a:lnTo>
                  <a:pt x="176911" y="232790"/>
                </a:lnTo>
                <a:lnTo>
                  <a:pt x="250062" y="0"/>
                </a:lnTo>
                <a:lnTo>
                  <a:pt x="282320" y="0"/>
                </a:lnTo>
                <a:lnTo>
                  <a:pt x="352932" y="345820"/>
                </a:lnTo>
                <a:lnTo>
                  <a:pt x="293496" y="345820"/>
                </a:lnTo>
                <a:lnTo>
                  <a:pt x="257555" y="159384"/>
                </a:lnTo>
                <a:lnTo>
                  <a:pt x="188087" y="350265"/>
                </a:lnTo>
                <a:lnTo>
                  <a:pt x="166115" y="350265"/>
                </a:lnTo>
                <a:lnTo>
                  <a:pt x="96519" y="159384"/>
                </a:lnTo>
                <a:lnTo>
                  <a:pt x="59181" y="345820"/>
                </a:lnTo>
                <a:lnTo>
                  <a:pt x="0" y="345820"/>
                </a:lnTo>
                <a:lnTo>
                  <a:pt x="69595"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4078604" y="1006221"/>
            <a:ext cx="227965" cy="346075"/>
          </a:xfrm>
          <a:custGeom>
            <a:avLst/>
            <a:gdLst/>
            <a:ahLst/>
            <a:cxnLst/>
            <a:rect l="l" t="t" r="r" b="b"/>
            <a:pathLst>
              <a:path w="227964" h="346075">
                <a:moveTo>
                  <a:pt x="0" y="0"/>
                </a:moveTo>
                <a:lnTo>
                  <a:pt x="227584" y="0"/>
                </a:lnTo>
                <a:lnTo>
                  <a:pt x="227584" y="54482"/>
                </a:lnTo>
                <a:lnTo>
                  <a:pt x="61341" y="54482"/>
                </a:lnTo>
                <a:lnTo>
                  <a:pt x="61341" y="135381"/>
                </a:lnTo>
                <a:lnTo>
                  <a:pt x="182753" y="135381"/>
                </a:lnTo>
                <a:lnTo>
                  <a:pt x="182753" y="187578"/>
                </a:lnTo>
                <a:lnTo>
                  <a:pt x="61341" y="187578"/>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3272409" y="1006221"/>
            <a:ext cx="252095" cy="350520"/>
          </a:xfrm>
          <a:custGeom>
            <a:avLst/>
            <a:gdLst/>
            <a:ahLst/>
            <a:cxnLst/>
            <a:rect l="l" t="t" r="r" b="b"/>
            <a:pathLst>
              <a:path w="252095"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2799588"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2472054" y="1006221"/>
            <a:ext cx="286385" cy="346075"/>
          </a:xfrm>
          <a:custGeom>
            <a:avLst/>
            <a:gdLst/>
            <a:ahLst/>
            <a:cxnLst/>
            <a:rect l="l" t="t" r="r" b="b"/>
            <a:pathLst>
              <a:path w="286385" h="346075">
                <a:moveTo>
                  <a:pt x="0" y="0"/>
                </a:moveTo>
                <a:lnTo>
                  <a:pt x="286131" y="0"/>
                </a:lnTo>
                <a:lnTo>
                  <a:pt x="286131"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1117422"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1391792" y="1003808"/>
            <a:ext cx="229235" cy="347980"/>
          </a:xfrm>
          <a:custGeom>
            <a:avLst/>
            <a:gdLst/>
            <a:ahLst/>
            <a:cxnLst/>
            <a:rect l="l" t="t" r="r" b="b"/>
            <a:pathLst>
              <a:path w="229234" h="347980">
                <a:moveTo>
                  <a:pt x="71628" y="0"/>
                </a:moveTo>
                <a:lnTo>
                  <a:pt x="109825" y="1571"/>
                </a:lnTo>
                <a:lnTo>
                  <a:pt x="169693" y="14144"/>
                </a:lnTo>
                <a:lnTo>
                  <a:pt x="207964" y="39481"/>
                </a:lnTo>
                <a:lnTo>
                  <a:pt x="226875" y="78724"/>
                </a:lnTo>
                <a:lnTo>
                  <a:pt x="229234"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538302" y="1003808"/>
            <a:ext cx="229870" cy="347980"/>
          </a:xfrm>
          <a:custGeom>
            <a:avLst/>
            <a:gdLst/>
            <a:ahLst/>
            <a:cxnLst/>
            <a:rect l="l" t="t" r="r" b="b"/>
            <a:pathLst>
              <a:path w="229870" h="347980">
                <a:moveTo>
                  <a:pt x="71716" y="0"/>
                </a:moveTo>
                <a:lnTo>
                  <a:pt x="109895" y="1571"/>
                </a:lnTo>
                <a:lnTo>
                  <a:pt x="169750" y="14144"/>
                </a:lnTo>
                <a:lnTo>
                  <a:pt x="207993" y="39481"/>
                </a:lnTo>
                <a:lnTo>
                  <a:pt x="226920" y="78724"/>
                </a:lnTo>
                <a:lnTo>
                  <a:pt x="229285" y="103631"/>
                </a:lnTo>
                <a:lnTo>
                  <a:pt x="223681" y="146425"/>
                </a:lnTo>
                <a:lnTo>
                  <a:pt x="206869" y="179710"/>
                </a:lnTo>
                <a:lnTo>
                  <a:pt x="178846" y="203484"/>
                </a:lnTo>
                <a:lnTo>
                  <a:pt x="139612" y="217749"/>
                </a:lnTo>
                <a:lnTo>
                  <a:pt x="89166" y="222503"/>
                </a:lnTo>
                <a:lnTo>
                  <a:pt x="83534" y="222406"/>
                </a:lnTo>
                <a:lnTo>
                  <a:pt x="77019" y="222107"/>
                </a:lnTo>
                <a:lnTo>
                  <a:pt x="69617" y="221593"/>
                </a:lnTo>
                <a:lnTo>
                  <a:pt x="61328" y="220852"/>
                </a:lnTo>
                <a:lnTo>
                  <a:pt x="61328" y="347979"/>
                </a:lnTo>
                <a:lnTo>
                  <a:pt x="0" y="347979"/>
                </a:lnTo>
                <a:lnTo>
                  <a:pt x="0" y="2666"/>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821766"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6266307" y="1001522"/>
            <a:ext cx="304165" cy="350520"/>
          </a:xfrm>
          <a:custGeom>
            <a:avLst/>
            <a:gdLst/>
            <a:ahLst/>
            <a:cxnLst/>
            <a:rect l="l" t="t" r="r" b="b"/>
            <a:pathLst>
              <a:path w="304165" h="350519">
                <a:moveTo>
                  <a:pt x="137794" y="0"/>
                </a:moveTo>
                <a:lnTo>
                  <a:pt x="164718" y="0"/>
                </a:lnTo>
                <a:lnTo>
                  <a:pt x="303657" y="350265"/>
                </a:lnTo>
                <a:lnTo>
                  <a:pt x="235965" y="350265"/>
                </a:lnTo>
                <a:lnTo>
                  <a:pt x="210692" y="280162"/>
                </a:lnTo>
                <a:lnTo>
                  <a:pt x="92328" y="280162"/>
                </a:lnTo>
                <a:lnTo>
                  <a:pt x="68198"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4443603" y="1001522"/>
            <a:ext cx="304165" cy="350520"/>
          </a:xfrm>
          <a:custGeom>
            <a:avLst/>
            <a:gdLst/>
            <a:ahLst/>
            <a:cxnLst/>
            <a:rect l="l" t="t" r="r" b="b"/>
            <a:pathLst>
              <a:path w="304164" h="350519">
                <a:moveTo>
                  <a:pt x="137795" y="0"/>
                </a:moveTo>
                <a:lnTo>
                  <a:pt x="164719" y="0"/>
                </a:lnTo>
                <a:lnTo>
                  <a:pt x="303657" y="350265"/>
                </a:lnTo>
                <a:lnTo>
                  <a:pt x="235966" y="350265"/>
                </a:lnTo>
                <a:lnTo>
                  <a:pt x="210693" y="280162"/>
                </a:lnTo>
                <a:lnTo>
                  <a:pt x="92329" y="280162"/>
                </a:lnTo>
                <a:lnTo>
                  <a:pt x="68199"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1946529" y="1001522"/>
            <a:ext cx="565150" cy="350520"/>
          </a:xfrm>
          <a:custGeom>
            <a:avLst/>
            <a:gdLst/>
            <a:ahLst/>
            <a:cxnLst/>
            <a:rect l="l" t="t" r="r" b="b"/>
            <a:pathLst>
              <a:path w="565150" h="350519">
                <a:moveTo>
                  <a:pt x="399160" y="0"/>
                </a:moveTo>
                <a:lnTo>
                  <a:pt x="426084" y="0"/>
                </a:lnTo>
                <a:lnTo>
                  <a:pt x="565022" y="350265"/>
                </a:lnTo>
                <a:lnTo>
                  <a:pt x="497331" y="350265"/>
                </a:lnTo>
                <a:lnTo>
                  <a:pt x="472058" y="280162"/>
                </a:lnTo>
                <a:lnTo>
                  <a:pt x="353694" y="280162"/>
                </a:lnTo>
                <a:lnTo>
                  <a:pt x="329564" y="350265"/>
                </a:lnTo>
                <a:lnTo>
                  <a:pt x="265556" y="350265"/>
                </a:lnTo>
                <a:lnTo>
                  <a:pt x="261365" y="350265"/>
                </a:lnTo>
                <a:lnTo>
                  <a:pt x="194818" y="350265"/>
                </a:lnTo>
                <a:lnTo>
                  <a:pt x="102615" y="207517"/>
                </a:lnTo>
                <a:lnTo>
                  <a:pt x="94952" y="207349"/>
                </a:lnTo>
                <a:lnTo>
                  <a:pt x="85883" y="207025"/>
                </a:lnTo>
                <a:lnTo>
                  <a:pt x="75434" y="206535"/>
                </a:lnTo>
                <a:lnTo>
                  <a:pt x="63626" y="205866"/>
                </a:lnTo>
                <a:lnTo>
                  <a:pt x="63626" y="350265"/>
                </a:lnTo>
                <a:lnTo>
                  <a:pt x="0" y="350265"/>
                </a:lnTo>
                <a:lnTo>
                  <a:pt x="0" y="4699"/>
                </a:lnTo>
                <a:lnTo>
                  <a:pt x="4409" y="4581"/>
                </a:lnTo>
                <a:lnTo>
                  <a:pt x="12509" y="4238"/>
                </a:lnTo>
                <a:lnTo>
                  <a:pt x="24324" y="3681"/>
                </a:lnTo>
                <a:lnTo>
                  <a:pt x="39877" y="2920"/>
                </a:lnTo>
                <a:lnTo>
                  <a:pt x="56360" y="2160"/>
                </a:lnTo>
                <a:lnTo>
                  <a:pt x="71151" y="1603"/>
                </a:lnTo>
                <a:lnTo>
                  <a:pt x="84276" y="1260"/>
                </a:lnTo>
                <a:lnTo>
                  <a:pt x="95757" y="1142"/>
                </a:lnTo>
                <a:lnTo>
                  <a:pt x="153338" y="7502"/>
                </a:lnTo>
                <a:lnTo>
                  <a:pt x="194452" y="26590"/>
                </a:lnTo>
                <a:lnTo>
                  <a:pt x="219112" y="58418"/>
                </a:lnTo>
                <a:lnTo>
                  <a:pt x="227329" y="102997"/>
                </a:lnTo>
                <a:lnTo>
                  <a:pt x="226188" y="117998"/>
                </a:lnTo>
                <a:lnTo>
                  <a:pt x="209169" y="159003"/>
                </a:lnTo>
                <a:lnTo>
                  <a:pt x="176664" y="188471"/>
                </a:lnTo>
                <a:lnTo>
                  <a:pt x="163448" y="194563"/>
                </a:lnTo>
                <a:lnTo>
                  <a:pt x="263016" y="346328"/>
                </a:lnTo>
                <a:lnTo>
                  <a:pt x="399160"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1605914" y="1001522"/>
            <a:ext cx="304165" cy="350520"/>
          </a:xfrm>
          <a:custGeom>
            <a:avLst/>
            <a:gdLst/>
            <a:ahLst/>
            <a:cxnLst/>
            <a:rect l="l" t="t" r="r" b="b"/>
            <a:pathLst>
              <a:path w="304164" h="350519">
                <a:moveTo>
                  <a:pt x="137795" y="0"/>
                </a:moveTo>
                <a:lnTo>
                  <a:pt x="164718" y="0"/>
                </a:lnTo>
                <a:lnTo>
                  <a:pt x="303657" y="350265"/>
                </a:lnTo>
                <a:lnTo>
                  <a:pt x="235965" y="350265"/>
                </a:lnTo>
                <a:lnTo>
                  <a:pt x="210692" y="280162"/>
                </a:lnTo>
                <a:lnTo>
                  <a:pt x="92328" y="280162"/>
                </a:lnTo>
                <a:lnTo>
                  <a:pt x="68198"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5487034"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3722242"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2916047"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3" name="object 33"/>
          <p:cNvSpPr txBox="1"/>
          <p:nvPr/>
        </p:nvSpPr>
        <p:spPr>
          <a:xfrm>
            <a:off x="472440" y="1556740"/>
            <a:ext cx="7071995" cy="3576954"/>
          </a:xfrm>
          <a:prstGeom prst="rect">
            <a:avLst/>
          </a:prstGeom>
        </p:spPr>
        <p:txBody>
          <a:bodyPr vert="horz" wrap="square" lIns="0" tIns="88900" rIns="0" bIns="0" rtlCol="0">
            <a:spAutoFit/>
          </a:bodyPr>
          <a:lstStyle/>
          <a:p>
            <a:pPr marL="350520" indent="-274320">
              <a:lnSpc>
                <a:spcPct val="100000"/>
              </a:lnSpc>
              <a:spcBef>
                <a:spcPts val="700"/>
              </a:spcBef>
              <a:buClr>
                <a:srgbClr val="B03E9A"/>
              </a:buClr>
              <a:buSzPct val="73076"/>
              <a:buFont typeface="Wingdings 2"/>
              <a:buChar char=""/>
              <a:tabLst>
                <a:tab pos="350520" algn="l"/>
              </a:tabLst>
            </a:pPr>
            <a:r>
              <a:rPr sz="2600" spc="-5" dirty="0">
                <a:latin typeface="Trebuchet MS"/>
                <a:cs typeface="Trebuchet MS"/>
              </a:rPr>
              <a:t>Lab</a:t>
            </a:r>
            <a:r>
              <a:rPr sz="2600" spc="-20" dirty="0">
                <a:latin typeface="Trebuchet MS"/>
                <a:cs typeface="Trebuchet MS"/>
              </a:rPr>
              <a:t> </a:t>
            </a:r>
            <a:r>
              <a:rPr sz="2600" spc="-5" dirty="0">
                <a:latin typeface="Trebuchet MS"/>
                <a:cs typeface="Trebuchet MS"/>
              </a:rPr>
              <a:t>method:</a:t>
            </a:r>
            <a:endParaRPr sz="2600">
              <a:latin typeface="Trebuchet MS"/>
              <a:cs typeface="Trebuchet MS"/>
            </a:endParaRPr>
          </a:p>
          <a:p>
            <a:pPr marL="349885" marR="217170" indent="-274320">
              <a:lnSpc>
                <a:spcPct val="100000"/>
              </a:lnSpc>
              <a:spcBef>
                <a:spcPts val="600"/>
              </a:spcBef>
            </a:pPr>
            <a:r>
              <a:rPr sz="2600" dirty="0">
                <a:latin typeface="Trebuchet MS"/>
                <a:cs typeface="Trebuchet MS"/>
              </a:rPr>
              <a:t>Ammonia </a:t>
            </a:r>
            <a:r>
              <a:rPr sz="2600" spc="-5" dirty="0">
                <a:latin typeface="Trebuchet MS"/>
                <a:cs typeface="Trebuchet MS"/>
              </a:rPr>
              <a:t>is prepared by heating </a:t>
            </a:r>
            <a:r>
              <a:rPr sz="2600" dirty="0">
                <a:latin typeface="Trebuchet MS"/>
                <a:cs typeface="Trebuchet MS"/>
              </a:rPr>
              <a:t>a </a:t>
            </a:r>
            <a:r>
              <a:rPr sz="2600" spc="-5" dirty="0">
                <a:latin typeface="Trebuchet MS"/>
                <a:cs typeface="Trebuchet MS"/>
              </a:rPr>
              <a:t>mixture </a:t>
            </a:r>
            <a:r>
              <a:rPr sz="2600" dirty="0">
                <a:latin typeface="Trebuchet MS"/>
                <a:cs typeface="Trebuchet MS"/>
              </a:rPr>
              <a:t>of  </a:t>
            </a:r>
            <a:r>
              <a:rPr sz="2600" spc="-5" dirty="0">
                <a:latin typeface="Trebuchet MS"/>
                <a:cs typeface="Trebuchet MS"/>
              </a:rPr>
              <a:t>calcium hydroxide and ammonium</a:t>
            </a:r>
            <a:r>
              <a:rPr sz="2600" spc="-15" dirty="0">
                <a:latin typeface="Trebuchet MS"/>
                <a:cs typeface="Trebuchet MS"/>
              </a:rPr>
              <a:t> </a:t>
            </a:r>
            <a:r>
              <a:rPr sz="2600" spc="-5" dirty="0">
                <a:latin typeface="Trebuchet MS"/>
                <a:cs typeface="Trebuchet MS"/>
              </a:rPr>
              <a:t>chloride.</a:t>
            </a:r>
            <a:endParaRPr sz="2600">
              <a:latin typeface="Trebuchet MS"/>
              <a:cs typeface="Trebuchet MS"/>
            </a:endParaRPr>
          </a:p>
          <a:p>
            <a:pPr marL="76200">
              <a:lnSpc>
                <a:spcPct val="100000"/>
              </a:lnSpc>
              <a:spcBef>
                <a:spcPts val="600"/>
              </a:spcBef>
              <a:tabLst>
                <a:tab pos="1285240" algn="l"/>
                <a:tab pos="1658620" algn="l"/>
                <a:tab pos="3924300" algn="l"/>
                <a:tab pos="5176520" algn="l"/>
              </a:tabLst>
            </a:pPr>
            <a:r>
              <a:rPr sz="2600" dirty="0">
                <a:latin typeface="Trebuchet MS"/>
                <a:cs typeface="Trebuchet MS"/>
              </a:rPr>
              <a:t>2NH</a:t>
            </a:r>
            <a:r>
              <a:rPr sz="2550" baseline="-21241" dirty="0">
                <a:latin typeface="Trebuchet MS"/>
                <a:cs typeface="Trebuchet MS"/>
              </a:rPr>
              <a:t>4</a:t>
            </a:r>
            <a:r>
              <a:rPr sz="2600" dirty="0">
                <a:latin typeface="Trebuchet MS"/>
                <a:cs typeface="Trebuchet MS"/>
              </a:rPr>
              <a:t>Cl	+	</a:t>
            </a:r>
            <a:r>
              <a:rPr sz="2600" spc="-5" dirty="0">
                <a:latin typeface="Trebuchet MS"/>
                <a:cs typeface="Trebuchet MS"/>
              </a:rPr>
              <a:t>Ca(</a:t>
            </a:r>
            <a:r>
              <a:rPr sz="2600" spc="-20" dirty="0">
                <a:latin typeface="Trebuchet MS"/>
                <a:cs typeface="Trebuchet MS"/>
              </a:rPr>
              <a:t> </a:t>
            </a:r>
            <a:r>
              <a:rPr sz="2600" spc="5" dirty="0">
                <a:latin typeface="Trebuchet MS"/>
                <a:cs typeface="Trebuchet MS"/>
              </a:rPr>
              <a:t>OH)</a:t>
            </a:r>
            <a:r>
              <a:rPr sz="2550" spc="7" baseline="-21241" dirty="0">
                <a:latin typeface="Trebuchet MS"/>
                <a:cs typeface="Trebuchet MS"/>
              </a:rPr>
              <a:t>2	</a:t>
            </a:r>
            <a:r>
              <a:rPr sz="2600" dirty="0">
                <a:latin typeface="Trebuchet MS"/>
                <a:cs typeface="Trebuchet MS"/>
              </a:rPr>
              <a:t>CaCl</a:t>
            </a:r>
            <a:r>
              <a:rPr sz="2550" baseline="-21241" dirty="0">
                <a:latin typeface="Trebuchet MS"/>
                <a:cs typeface="Trebuchet MS"/>
              </a:rPr>
              <a:t>2</a:t>
            </a:r>
            <a:r>
              <a:rPr sz="2550" spc="382" baseline="-21241" dirty="0">
                <a:latin typeface="Trebuchet MS"/>
                <a:cs typeface="Trebuchet MS"/>
              </a:rPr>
              <a:t> </a:t>
            </a:r>
            <a:r>
              <a:rPr sz="2600" dirty="0">
                <a:latin typeface="Trebuchet MS"/>
                <a:cs typeface="Trebuchet MS"/>
              </a:rPr>
              <a:t>+	2NH</a:t>
            </a:r>
            <a:r>
              <a:rPr sz="2550" baseline="-21241" dirty="0">
                <a:latin typeface="Trebuchet MS"/>
                <a:cs typeface="Trebuchet MS"/>
              </a:rPr>
              <a:t>3 </a:t>
            </a:r>
            <a:r>
              <a:rPr sz="2600" dirty="0">
                <a:latin typeface="Trebuchet MS"/>
                <a:cs typeface="Trebuchet MS"/>
              </a:rPr>
              <a:t>+2</a:t>
            </a:r>
            <a:r>
              <a:rPr sz="2600" spc="-295" dirty="0">
                <a:latin typeface="Trebuchet MS"/>
                <a:cs typeface="Trebuchet MS"/>
              </a:rPr>
              <a:t>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O</a:t>
            </a:r>
            <a:endParaRPr sz="2600">
              <a:latin typeface="Trebuchet MS"/>
              <a:cs typeface="Trebuchet MS"/>
            </a:endParaRPr>
          </a:p>
          <a:p>
            <a:pPr>
              <a:lnSpc>
                <a:spcPct val="100000"/>
              </a:lnSpc>
              <a:spcBef>
                <a:spcPts val="5"/>
              </a:spcBef>
            </a:pPr>
            <a:endParaRPr sz="3750">
              <a:latin typeface="Times New Roman"/>
              <a:cs typeface="Times New Roman"/>
            </a:endParaRPr>
          </a:p>
          <a:p>
            <a:pPr marL="349885" marR="158115" indent="-274320">
              <a:lnSpc>
                <a:spcPct val="100000"/>
              </a:lnSpc>
              <a:spcBef>
                <a:spcPts val="5"/>
              </a:spcBef>
            </a:pPr>
            <a:r>
              <a:rPr sz="2600" dirty="0">
                <a:latin typeface="Trebuchet MS"/>
                <a:cs typeface="Trebuchet MS"/>
              </a:rPr>
              <a:t>Ammonia </a:t>
            </a:r>
            <a:r>
              <a:rPr sz="2600" spc="-5" dirty="0">
                <a:latin typeface="Trebuchet MS"/>
                <a:cs typeface="Trebuchet MS"/>
              </a:rPr>
              <a:t>is collected by upward delivery as it  is </a:t>
            </a:r>
            <a:r>
              <a:rPr sz="2600" dirty="0">
                <a:latin typeface="Trebuchet MS"/>
                <a:cs typeface="Trebuchet MS"/>
              </a:rPr>
              <a:t>lighter </a:t>
            </a:r>
            <a:r>
              <a:rPr sz="2600" spc="-5" dirty="0">
                <a:latin typeface="Trebuchet MS"/>
                <a:cs typeface="Trebuchet MS"/>
              </a:rPr>
              <a:t>than air and dried over quick </a:t>
            </a:r>
            <a:r>
              <a:rPr sz="2600" dirty="0">
                <a:latin typeface="Trebuchet MS"/>
                <a:cs typeface="Trebuchet MS"/>
              </a:rPr>
              <a:t>lime  </a:t>
            </a:r>
            <a:r>
              <a:rPr sz="2600" spc="-5" dirty="0">
                <a:latin typeface="Trebuchet MS"/>
                <a:cs typeface="Trebuchet MS"/>
              </a:rPr>
              <a:t>CaO.</a:t>
            </a:r>
            <a:endParaRPr sz="2600">
              <a:latin typeface="Trebuchet MS"/>
              <a:cs typeface="Trebuchet MS"/>
            </a:endParaRPr>
          </a:p>
        </p:txBody>
      </p:sp>
      <p:sp>
        <p:nvSpPr>
          <p:cNvPr id="34" name="object 34"/>
          <p:cNvSpPr/>
          <p:nvPr/>
        </p:nvSpPr>
        <p:spPr>
          <a:xfrm>
            <a:off x="3429761" y="3573980"/>
            <a:ext cx="610235" cy="171450"/>
          </a:xfrm>
          <a:custGeom>
            <a:avLst/>
            <a:gdLst/>
            <a:ahLst/>
            <a:cxnLst/>
            <a:rect l="l" t="t" r="r" b="b"/>
            <a:pathLst>
              <a:path w="610235" h="171450">
                <a:moveTo>
                  <a:pt x="501351" y="104767"/>
                </a:moveTo>
                <a:lnTo>
                  <a:pt x="447801" y="135816"/>
                </a:lnTo>
                <a:lnTo>
                  <a:pt x="442176" y="140795"/>
                </a:lnTo>
                <a:lnTo>
                  <a:pt x="438991" y="147357"/>
                </a:lnTo>
                <a:lnTo>
                  <a:pt x="438497" y="154658"/>
                </a:lnTo>
                <a:lnTo>
                  <a:pt x="440943" y="161851"/>
                </a:lnTo>
                <a:lnTo>
                  <a:pt x="445922" y="167477"/>
                </a:lnTo>
                <a:lnTo>
                  <a:pt x="452485" y="170662"/>
                </a:lnTo>
                <a:lnTo>
                  <a:pt x="459785" y="171156"/>
                </a:lnTo>
                <a:lnTo>
                  <a:pt x="466978" y="168709"/>
                </a:lnTo>
                <a:lnTo>
                  <a:pt x="576886" y="104955"/>
                </a:lnTo>
                <a:lnTo>
                  <a:pt x="501351" y="104767"/>
                </a:lnTo>
                <a:close/>
              </a:path>
              <a:path w="610235" h="171450">
                <a:moveTo>
                  <a:pt x="534082" y="85789"/>
                </a:moveTo>
                <a:lnTo>
                  <a:pt x="501351" y="104767"/>
                </a:lnTo>
                <a:lnTo>
                  <a:pt x="571880" y="104955"/>
                </a:lnTo>
                <a:lnTo>
                  <a:pt x="571880" y="102288"/>
                </a:lnTo>
                <a:lnTo>
                  <a:pt x="562228" y="102288"/>
                </a:lnTo>
                <a:lnTo>
                  <a:pt x="534082" y="85789"/>
                </a:lnTo>
                <a:close/>
              </a:path>
              <a:path w="610235" h="171450">
                <a:moveTo>
                  <a:pt x="460238" y="0"/>
                </a:moveTo>
                <a:lnTo>
                  <a:pt x="452961" y="450"/>
                </a:lnTo>
                <a:lnTo>
                  <a:pt x="446375" y="3591"/>
                </a:lnTo>
                <a:lnTo>
                  <a:pt x="441325" y="9197"/>
                </a:lnTo>
                <a:lnTo>
                  <a:pt x="438858" y="16392"/>
                </a:lnTo>
                <a:lnTo>
                  <a:pt x="439308" y="23707"/>
                </a:lnTo>
                <a:lnTo>
                  <a:pt x="442450" y="30307"/>
                </a:lnTo>
                <a:lnTo>
                  <a:pt x="448055" y="35359"/>
                </a:lnTo>
                <a:lnTo>
                  <a:pt x="501464" y="66667"/>
                </a:lnTo>
                <a:lnTo>
                  <a:pt x="571880" y="66855"/>
                </a:lnTo>
                <a:lnTo>
                  <a:pt x="571880" y="104955"/>
                </a:lnTo>
                <a:lnTo>
                  <a:pt x="576886" y="104955"/>
                </a:lnTo>
                <a:lnTo>
                  <a:pt x="609726" y="85905"/>
                </a:lnTo>
                <a:lnTo>
                  <a:pt x="467360" y="2466"/>
                </a:lnTo>
                <a:lnTo>
                  <a:pt x="460238" y="0"/>
                </a:lnTo>
                <a:close/>
              </a:path>
              <a:path w="610235" h="171450">
                <a:moveTo>
                  <a:pt x="0" y="65331"/>
                </a:moveTo>
                <a:lnTo>
                  <a:pt x="0" y="103431"/>
                </a:lnTo>
                <a:lnTo>
                  <a:pt x="501351" y="104767"/>
                </a:lnTo>
                <a:lnTo>
                  <a:pt x="534082" y="85789"/>
                </a:lnTo>
                <a:lnTo>
                  <a:pt x="501464" y="66667"/>
                </a:lnTo>
                <a:lnTo>
                  <a:pt x="0" y="65331"/>
                </a:lnTo>
                <a:close/>
              </a:path>
              <a:path w="610235" h="171450">
                <a:moveTo>
                  <a:pt x="562355" y="69395"/>
                </a:moveTo>
                <a:lnTo>
                  <a:pt x="534082" y="85789"/>
                </a:lnTo>
                <a:lnTo>
                  <a:pt x="562228" y="102288"/>
                </a:lnTo>
                <a:lnTo>
                  <a:pt x="562355" y="69395"/>
                </a:lnTo>
                <a:close/>
              </a:path>
              <a:path w="610235" h="171450">
                <a:moveTo>
                  <a:pt x="571880" y="69395"/>
                </a:moveTo>
                <a:lnTo>
                  <a:pt x="562355" y="69395"/>
                </a:lnTo>
                <a:lnTo>
                  <a:pt x="562228" y="102288"/>
                </a:lnTo>
                <a:lnTo>
                  <a:pt x="571880" y="102288"/>
                </a:lnTo>
                <a:lnTo>
                  <a:pt x="571880" y="69395"/>
                </a:lnTo>
                <a:close/>
              </a:path>
              <a:path w="610235" h="171450">
                <a:moveTo>
                  <a:pt x="501464" y="66667"/>
                </a:moveTo>
                <a:lnTo>
                  <a:pt x="534082" y="85789"/>
                </a:lnTo>
                <a:lnTo>
                  <a:pt x="562355" y="69395"/>
                </a:lnTo>
                <a:lnTo>
                  <a:pt x="571880" y="69395"/>
                </a:lnTo>
                <a:lnTo>
                  <a:pt x="571880" y="66855"/>
                </a:lnTo>
                <a:lnTo>
                  <a:pt x="501464" y="66667"/>
                </a:lnTo>
                <a:close/>
              </a:path>
            </a:pathLst>
          </a:custGeom>
          <a:solidFill>
            <a:srgbClr val="000000"/>
          </a:solid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7136" y="531876"/>
            <a:ext cx="6817461"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482969" y="627380"/>
            <a:ext cx="74295" cy="114300"/>
          </a:xfrm>
          <a:custGeom>
            <a:avLst/>
            <a:gdLst/>
            <a:ahLst/>
            <a:cxnLst/>
            <a:rect l="l" t="t" r="r" b="b"/>
            <a:pathLst>
              <a:path w="74295" h="114300">
                <a:moveTo>
                  <a:pt x="37083" y="0"/>
                </a:moveTo>
                <a:lnTo>
                  <a:pt x="0" y="114046"/>
                </a:lnTo>
                <a:lnTo>
                  <a:pt x="74167" y="114046"/>
                </a:lnTo>
                <a:lnTo>
                  <a:pt x="37083" y="0"/>
                </a:lnTo>
                <a:close/>
              </a:path>
            </a:pathLst>
          </a:custGeom>
          <a:ln w="3175">
            <a:solidFill>
              <a:srgbClr val="58134A"/>
            </a:solidFill>
          </a:ln>
        </p:spPr>
        <p:txBody>
          <a:bodyPr wrap="square" lIns="0" tIns="0" rIns="0" bIns="0" rtlCol="0"/>
          <a:lstStyle/>
          <a:p>
            <a:endParaRPr/>
          </a:p>
        </p:txBody>
      </p:sp>
      <p:sp>
        <p:nvSpPr>
          <p:cNvPr id="4" name="object 4"/>
          <p:cNvSpPr/>
          <p:nvPr/>
        </p:nvSpPr>
        <p:spPr>
          <a:xfrm>
            <a:off x="4855336" y="627380"/>
            <a:ext cx="74295" cy="114300"/>
          </a:xfrm>
          <a:custGeom>
            <a:avLst/>
            <a:gdLst/>
            <a:ahLst/>
            <a:cxnLst/>
            <a:rect l="l" t="t" r="r" b="b"/>
            <a:pathLst>
              <a:path w="74295" h="114300">
                <a:moveTo>
                  <a:pt x="37084" y="0"/>
                </a:moveTo>
                <a:lnTo>
                  <a:pt x="0" y="114046"/>
                </a:lnTo>
                <a:lnTo>
                  <a:pt x="74167" y="114046"/>
                </a:lnTo>
                <a:lnTo>
                  <a:pt x="37084" y="0"/>
                </a:lnTo>
                <a:close/>
              </a:path>
            </a:pathLst>
          </a:custGeom>
          <a:ln w="3175">
            <a:solidFill>
              <a:srgbClr val="58134A"/>
            </a:solidFill>
          </a:ln>
        </p:spPr>
        <p:txBody>
          <a:bodyPr wrap="square" lIns="0" tIns="0" rIns="0" bIns="0" rtlCol="0"/>
          <a:lstStyle/>
          <a:p>
            <a:endParaRPr/>
          </a:p>
        </p:txBody>
      </p:sp>
      <p:sp>
        <p:nvSpPr>
          <p:cNvPr id="5" name="object 5"/>
          <p:cNvSpPr/>
          <p:nvPr/>
        </p:nvSpPr>
        <p:spPr>
          <a:xfrm>
            <a:off x="2003932" y="627380"/>
            <a:ext cx="74295" cy="114300"/>
          </a:xfrm>
          <a:custGeom>
            <a:avLst/>
            <a:gdLst/>
            <a:ahLst/>
            <a:cxnLst/>
            <a:rect l="l" t="t" r="r" b="b"/>
            <a:pathLst>
              <a:path w="74294"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6" name="object 6"/>
          <p:cNvSpPr/>
          <p:nvPr/>
        </p:nvSpPr>
        <p:spPr>
          <a:xfrm>
            <a:off x="923467" y="627380"/>
            <a:ext cx="74295" cy="114300"/>
          </a:xfrm>
          <a:custGeom>
            <a:avLst/>
            <a:gdLst/>
            <a:ahLst/>
            <a:cxnLst/>
            <a:rect l="l" t="t" r="r" b="b"/>
            <a:pathLst>
              <a:path w="74294" h="114300">
                <a:moveTo>
                  <a:pt x="37058" y="0"/>
                </a:moveTo>
                <a:lnTo>
                  <a:pt x="0" y="114046"/>
                </a:lnTo>
                <a:lnTo>
                  <a:pt x="74117" y="114046"/>
                </a:lnTo>
                <a:lnTo>
                  <a:pt x="37058" y="0"/>
                </a:lnTo>
                <a:close/>
              </a:path>
            </a:pathLst>
          </a:custGeom>
          <a:ln w="3175">
            <a:solidFill>
              <a:srgbClr val="58134A"/>
            </a:solidFill>
          </a:ln>
        </p:spPr>
        <p:txBody>
          <a:bodyPr wrap="square" lIns="0" tIns="0" rIns="0" bIns="0" rtlCol="0"/>
          <a:lstStyle/>
          <a:p>
            <a:endParaRPr/>
          </a:p>
        </p:txBody>
      </p:sp>
      <p:sp>
        <p:nvSpPr>
          <p:cNvPr id="7" name="object 7"/>
          <p:cNvSpPr/>
          <p:nvPr/>
        </p:nvSpPr>
        <p:spPr>
          <a:xfrm>
            <a:off x="3085210" y="582802"/>
            <a:ext cx="91185" cy="8991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837806" y="579627"/>
            <a:ext cx="157607" cy="22364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745098" y="579627"/>
            <a:ext cx="157606" cy="22364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166234" y="579627"/>
            <a:ext cx="157606" cy="223647"/>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099934" y="537337"/>
            <a:ext cx="224790" cy="313055"/>
          </a:xfrm>
          <a:custGeom>
            <a:avLst/>
            <a:gdLst/>
            <a:ahLst/>
            <a:cxnLst/>
            <a:rect l="l" t="t" r="r" b="b"/>
            <a:pathLst>
              <a:path w="224790" h="313055">
                <a:moveTo>
                  <a:pt x="0" y="0"/>
                </a:moveTo>
                <a:lnTo>
                  <a:pt x="26289" y="0"/>
                </a:lnTo>
                <a:lnTo>
                  <a:pt x="171958" y="186182"/>
                </a:lnTo>
                <a:lnTo>
                  <a:pt x="171958" y="0"/>
                </a:lnTo>
                <a:lnTo>
                  <a:pt x="224663" y="0"/>
                </a:lnTo>
                <a:lnTo>
                  <a:pt x="224663" y="312674"/>
                </a:lnTo>
                <a:lnTo>
                  <a:pt x="202311" y="312674"/>
                </a:lnTo>
                <a:lnTo>
                  <a:pt x="52578" y="117475"/>
                </a:lnTo>
                <a:lnTo>
                  <a:pt x="52578" y="308737"/>
                </a:lnTo>
                <a:lnTo>
                  <a:pt x="0" y="308737"/>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6296278"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6007227" y="537337"/>
            <a:ext cx="224790" cy="313055"/>
          </a:xfrm>
          <a:custGeom>
            <a:avLst/>
            <a:gdLst/>
            <a:ahLst/>
            <a:cxnLst/>
            <a:rect l="l" t="t" r="r" b="b"/>
            <a:pathLst>
              <a:path w="224789" h="313055">
                <a:moveTo>
                  <a:pt x="0" y="0"/>
                </a:moveTo>
                <a:lnTo>
                  <a:pt x="26288" y="0"/>
                </a:lnTo>
                <a:lnTo>
                  <a:pt x="171958" y="186182"/>
                </a:lnTo>
                <a:lnTo>
                  <a:pt x="171958" y="0"/>
                </a:lnTo>
                <a:lnTo>
                  <a:pt x="224662" y="0"/>
                </a:lnTo>
                <a:lnTo>
                  <a:pt x="224662" y="312674"/>
                </a:lnTo>
                <a:lnTo>
                  <a:pt x="202311"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5354954" y="537337"/>
            <a:ext cx="315595" cy="313055"/>
          </a:xfrm>
          <a:custGeom>
            <a:avLst/>
            <a:gdLst/>
            <a:ahLst/>
            <a:cxnLst/>
            <a:rect l="l" t="t" r="r" b="b"/>
            <a:pathLst>
              <a:path w="315595" h="313055">
                <a:moveTo>
                  <a:pt x="62103" y="0"/>
                </a:moveTo>
                <a:lnTo>
                  <a:pt x="91186" y="0"/>
                </a:lnTo>
                <a:lnTo>
                  <a:pt x="157987" y="207772"/>
                </a:lnTo>
                <a:lnTo>
                  <a:pt x="223266" y="0"/>
                </a:lnTo>
                <a:lnTo>
                  <a:pt x="252095" y="0"/>
                </a:lnTo>
                <a:lnTo>
                  <a:pt x="315087" y="308737"/>
                </a:lnTo>
                <a:lnTo>
                  <a:pt x="262000" y="308737"/>
                </a:lnTo>
                <a:lnTo>
                  <a:pt x="229997" y="142366"/>
                </a:lnTo>
                <a:lnTo>
                  <a:pt x="167894" y="312674"/>
                </a:lnTo>
                <a:lnTo>
                  <a:pt x="148336" y="312674"/>
                </a:lnTo>
                <a:lnTo>
                  <a:pt x="86106" y="142366"/>
                </a:lnTo>
                <a:lnTo>
                  <a:pt x="52832" y="308737"/>
                </a:lnTo>
                <a:lnTo>
                  <a:pt x="0" y="308737"/>
                </a:lnTo>
                <a:lnTo>
                  <a:pt x="62103"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5033390" y="537337"/>
            <a:ext cx="315595" cy="313055"/>
          </a:xfrm>
          <a:custGeom>
            <a:avLst/>
            <a:gdLst/>
            <a:ahLst/>
            <a:cxnLst/>
            <a:rect l="l" t="t" r="r" b="b"/>
            <a:pathLst>
              <a:path w="315595" h="313055">
                <a:moveTo>
                  <a:pt x="62103" y="0"/>
                </a:moveTo>
                <a:lnTo>
                  <a:pt x="91186" y="0"/>
                </a:lnTo>
                <a:lnTo>
                  <a:pt x="157987" y="207772"/>
                </a:lnTo>
                <a:lnTo>
                  <a:pt x="223266" y="0"/>
                </a:lnTo>
                <a:lnTo>
                  <a:pt x="252095" y="0"/>
                </a:lnTo>
                <a:lnTo>
                  <a:pt x="315087" y="308737"/>
                </a:lnTo>
                <a:lnTo>
                  <a:pt x="262000" y="308737"/>
                </a:lnTo>
                <a:lnTo>
                  <a:pt x="229997" y="142366"/>
                </a:lnTo>
                <a:lnTo>
                  <a:pt x="167894" y="312674"/>
                </a:lnTo>
                <a:lnTo>
                  <a:pt x="148336" y="312674"/>
                </a:lnTo>
                <a:lnTo>
                  <a:pt x="86106" y="142366"/>
                </a:lnTo>
                <a:lnTo>
                  <a:pt x="52832" y="308737"/>
                </a:lnTo>
                <a:lnTo>
                  <a:pt x="0" y="308737"/>
                </a:lnTo>
                <a:lnTo>
                  <a:pt x="62103"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4428363" y="537337"/>
            <a:ext cx="203200" cy="308610"/>
          </a:xfrm>
          <a:custGeom>
            <a:avLst/>
            <a:gdLst/>
            <a:ahLst/>
            <a:cxnLst/>
            <a:rect l="l" t="t" r="r" b="b"/>
            <a:pathLst>
              <a:path w="203200" h="308609">
                <a:moveTo>
                  <a:pt x="0" y="0"/>
                </a:moveTo>
                <a:lnTo>
                  <a:pt x="203200" y="0"/>
                </a:lnTo>
                <a:lnTo>
                  <a:pt x="203200" y="48640"/>
                </a:lnTo>
                <a:lnTo>
                  <a:pt x="54737" y="48640"/>
                </a:lnTo>
                <a:lnTo>
                  <a:pt x="54737" y="120903"/>
                </a:lnTo>
                <a:lnTo>
                  <a:pt x="163195" y="120903"/>
                </a:lnTo>
                <a:lnTo>
                  <a:pt x="163195" y="167386"/>
                </a:lnTo>
                <a:lnTo>
                  <a:pt x="54737" y="167386"/>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3413378" y="537337"/>
            <a:ext cx="224790" cy="313055"/>
          </a:xfrm>
          <a:custGeom>
            <a:avLst/>
            <a:gdLst/>
            <a:ahLst/>
            <a:cxnLst/>
            <a:rect l="l" t="t" r="r" b="b"/>
            <a:pathLst>
              <a:path w="224789" h="313055">
                <a:moveTo>
                  <a:pt x="0" y="0"/>
                </a:moveTo>
                <a:lnTo>
                  <a:pt x="26288" y="0"/>
                </a:lnTo>
                <a:lnTo>
                  <a:pt x="171958" y="186182"/>
                </a:lnTo>
                <a:lnTo>
                  <a:pt x="171958" y="0"/>
                </a:lnTo>
                <a:lnTo>
                  <a:pt x="224662" y="0"/>
                </a:lnTo>
                <a:lnTo>
                  <a:pt x="224662" y="312674"/>
                </a:lnTo>
                <a:lnTo>
                  <a:pt x="202311" y="312674"/>
                </a:lnTo>
                <a:lnTo>
                  <a:pt x="52578" y="117475"/>
                </a:lnTo>
                <a:lnTo>
                  <a:pt x="52578" y="308737"/>
                </a:lnTo>
                <a:lnTo>
                  <a:pt x="0" y="308737"/>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293998"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736723" y="537337"/>
            <a:ext cx="229235" cy="313690"/>
          </a:xfrm>
          <a:custGeom>
            <a:avLst/>
            <a:gdLst/>
            <a:ahLst/>
            <a:cxnLst/>
            <a:rect l="l" t="t" r="r" b="b"/>
            <a:pathLst>
              <a:path w="229235" h="313690">
                <a:moveTo>
                  <a:pt x="0" y="0"/>
                </a:moveTo>
                <a:lnTo>
                  <a:pt x="54737" y="0"/>
                </a:lnTo>
                <a:lnTo>
                  <a:pt x="54737" y="209041"/>
                </a:lnTo>
                <a:lnTo>
                  <a:pt x="55687" y="220926"/>
                </a:lnTo>
                <a:lnTo>
                  <a:pt x="78164" y="256369"/>
                </a:lnTo>
                <a:lnTo>
                  <a:pt x="111632" y="265049"/>
                </a:lnTo>
                <a:lnTo>
                  <a:pt x="125606" y="264096"/>
                </a:lnTo>
                <a:lnTo>
                  <a:pt x="165048" y="241476"/>
                </a:lnTo>
                <a:lnTo>
                  <a:pt x="174370" y="208025"/>
                </a:lnTo>
                <a:lnTo>
                  <a:pt x="174370" y="0"/>
                </a:lnTo>
                <a:lnTo>
                  <a:pt x="229107" y="0"/>
                </a:lnTo>
                <a:lnTo>
                  <a:pt x="229107" y="212216"/>
                </a:lnTo>
                <a:lnTo>
                  <a:pt x="227109" y="234741"/>
                </a:lnTo>
                <a:lnTo>
                  <a:pt x="211159" y="272028"/>
                </a:lnTo>
                <a:lnTo>
                  <a:pt x="179915" y="298580"/>
                </a:lnTo>
                <a:lnTo>
                  <a:pt x="137330" y="312019"/>
                </a:lnTo>
                <a:lnTo>
                  <a:pt x="112013" y="313689"/>
                </a:lnTo>
                <a:lnTo>
                  <a:pt x="86679" y="312046"/>
                </a:lnTo>
                <a:lnTo>
                  <a:pt x="45202"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2445639" y="537337"/>
            <a:ext cx="255904" cy="308610"/>
          </a:xfrm>
          <a:custGeom>
            <a:avLst/>
            <a:gdLst/>
            <a:ahLst/>
            <a:cxnLst/>
            <a:rect l="l" t="t" r="r" b="b"/>
            <a:pathLst>
              <a:path w="255905" h="308609">
                <a:moveTo>
                  <a:pt x="0" y="0"/>
                </a:moveTo>
                <a:lnTo>
                  <a:pt x="255524" y="0"/>
                </a:lnTo>
                <a:lnTo>
                  <a:pt x="255524" y="48640"/>
                </a:lnTo>
                <a:lnTo>
                  <a:pt x="152908" y="48640"/>
                </a:lnTo>
                <a:lnTo>
                  <a:pt x="152908" y="308483"/>
                </a:lnTo>
                <a:lnTo>
                  <a:pt x="98171" y="308483"/>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1709547" y="537337"/>
            <a:ext cx="203200" cy="308610"/>
          </a:xfrm>
          <a:custGeom>
            <a:avLst/>
            <a:gdLst/>
            <a:ahLst/>
            <a:cxnLst/>
            <a:rect l="l" t="t" r="r" b="b"/>
            <a:pathLst>
              <a:path w="203200" h="308609">
                <a:moveTo>
                  <a:pt x="0" y="0"/>
                </a:moveTo>
                <a:lnTo>
                  <a:pt x="203200" y="0"/>
                </a:lnTo>
                <a:lnTo>
                  <a:pt x="203200" y="48640"/>
                </a:lnTo>
                <a:lnTo>
                  <a:pt x="54736" y="48640"/>
                </a:lnTo>
                <a:lnTo>
                  <a:pt x="54736" y="120903"/>
                </a:lnTo>
                <a:lnTo>
                  <a:pt x="163194" y="120903"/>
                </a:lnTo>
                <a:lnTo>
                  <a:pt x="163194" y="167386"/>
                </a:lnTo>
                <a:lnTo>
                  <a:pt x="54736" y="167386"/>
                </a:lnTo>
                <a:lnTo>
                  <a:pt x="54736" y="308483"/>
                </a:lnTo>
                <a:lnTo>
                  <a:pt x="0" y="308483"/>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1416938" y="537337"/>
            <a:ext cx="229235" cy="313690"/>
          </a:xfrm>
          <a:custGeom>
            <a:avLst/>
            <a:gdLst/>
            <a:ahLst/>
            <a:cxnLst/>
            <a:rect l="l" t="t" r="r" b="b"/>
            <a:pathLst>
              <a:path w="229235" h="313690">
                <a:moveTo>
                  <a:pt x="0" y="0"/>
                </a:moveTo>
                <a:lnTo>
                  <a:pt x="54737" y="0"/>
                </a:lnTo>
                <a:lnTo>
                  <a:pt x="54737" y="209041"/>
                </a:lnTo>
                <a:lnTo>
                  <a:pt x="55687" y="220926"/>
                </a:lnTo>
                <a:lnTo>
                  <a:pt x="78164" y="256369"/>
                </a:lnTo>
                <a:lnTo>
                  <a:pt x="111633" y="265049"/>
                </a:lnTo>
                <a:lnTo>
                  <a:pt x="125606" y="264096"/>
                </a:lnTo>
                <a:lnTo>
                  <a:pt x="165048" y="241476"/>
                </a:lnTo>
                <a:lnTo>
                  <a:pt x="174371" y="208025"/>
                </a:lnTo>
                <a:lnTo>
                  <a:pt x="174371" y="0"/>
                </a:lnTo>
                <a:lnTo>
                  <a:pt x="229108" y="0"/>
                </a:lnTo>
                <a:lnTo>
                  <a:pt x="229108" y="212216"/>
                </a:lnTo>
                <a:lnTo>
                  <a:pt x="227109" y="234741"/>
                </a:lnTo>
                <a:lnTo>
                  <a:pt x="211159" y="272028"/>
                </a:lnTo>
                <a:lnTo>
                  <a:pt x="179915" y="298580"/>
                </a:lnTo>
                <a:lnTo>
                  <a:pt x="137330" y="312019"/>
                </a:lnTo>
                <a:lnTo>
                  <a:pt x="112014" y="313689"/>
                </a:lnTo>
                <a:lnTo>
                  <a:pt x="86679" y="312046"/>
                </a:lnTo>
                <a:lnTo>
                  <a:pt x="45202"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1128864" y="537337"/>
            <a:ext cx="224790" cy="313055"/>
          </a:xfrm>
          <a:custGeom>
            <a:avLst/>
            <a:gdLst/>
            <a:ahLst/>
            <a:cxnLst/>
            <a:rect l="l" t="t" r="r" b="b"/>
            <a:pathLst>
              <a:path w="224790" h="313055">
                <a:moveTo>
                  <a:pt x="0" y="0"/>
                </a:moveTo>
                <a:lnTo>
                  <a:pt x="26327" y="0"/>
                </a:lnTo>
                <a:lnTo>
                  <a:pt x="171996" y="186182"/>
                </a:lnTo>
                <a:lnTo>
                  <a:pt x="171996" y="0"/>
                </a:lnTo>
                <a:lnTo>
                  <a:pt x="224701" y="0"/>
                </a:lnTo>
                <a:lnTo>
                  <a:pt x="224701" y="312674"/>
                </a:lnTo>
                <a:lnTo>
                  <a:pt x="202349" y="312674"/>
                </a:lnTo>
                <a:lnTo>
                  <a:pt x="52654" y="117475"/>
                </a:lnTo>
                <a:lnTo>
                  <a:pt x="52654" y="308737"/>
                </a:lnTo>
                <a:lnTo>
                  <a:pt x="0" y="308737"/>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507136" y="537337"/>
            <a:ext cx="315595" cy="313055"/>
          </a:xfrm>
          <a:custGeom>
            <a:avLst/>
            <a:gdLst/>
            <a:ahLst/>
            <a:cxnLst/>
            <a:rect l="l" t="t" r="r" b="b"/>
            <a:pathLst>
              <a:path w="315594" h="313055">
                <a:moveTo>
                  <a:pt x="62115" y="0"/>
                </a:moveTo>
                <a:lnTo>
                  <a:pt x="91186" y="0"/>
                </a:lnTo>
                <a:lnTo>
                  <a:pt x="157937" y="207772"/>
                </a:lnTo>
                <a:lnTo>
                  <a:pt x="223227" y="0"/>
                </a:lnTo>
                <a:lnTo>
                  <a:pt x="252069" y="0"/>
                </a:lnTo>
                <a:lnTo>
                  <a:pt x="315036" y="308737"/>
                </a:lnTo>
                <a:lnTo>
                  <a:pt x="261975" y="308737"/>
                </a:lnTo>
                <a:lnTo>
                  <a:pt x="229958" y="142366"/>
                </a:lnTo>
                <a:lnTo>
                  <a:pt x="167843" y="312674"/>
                </a:lnTo>
                <a:lnTo>
                  <a:pt x="148247" y="312674"/>
                </a:lnTo>
                <a:lnTo>
                  <a:pt x="86131" y="142366"/>
                </a:lnTo>
                <a:lnTo>
                  <a:pt x="52857" y="308737"/>
                </a:lnTo>
                <a:lnTo>
                  <a:pt x="0" y="308737"/>
                </a:lnTo>
                <a:lnTo>
                  <a:pt x="62115"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3029330" y="534162"/>
            <a:ext cx="237490" cy="311785"/>
          </a:xfrm>
          <a:custGeom>
            <a:avLst/>
            <a:gdLst/>
            <a:ahLst/>
            <a:cxnLst/>
            <a:rect l="l" t="t" r="r" b="b"/>
            <a:pathLst>
              <a:path w="237489" h="311784">
                <a:moveTo>
                  <a:pt x="85470" y="0"/>
                </a:moveTo>
                <a:lnTo>
                  <a:pt x="136884" y="5689"/>
                </a:lnTo>
                <a:lnTo>
                  <a:pt x="173593" y="22748"/>
                </a:lnTo>
                <a:lnTo>
                  <a:pt x="195609" y="51167"/>
                </a:lnTo>
                <a:lnTo>
                  <a:pt x="202945" y="90932"/>
                </a:lnTo>
                <a:lnTo>
                  <a:pt x="201943" y="104338"/>
                </a:lnTo>
                <a:lnTo>
                  <a:pt x="186817" y="140842"/>
                </a:lnTo>
                <a:lnTo>
                  <a:pt x="157688" y="167221"/>
                </a:lnTo>
                <a:lnTo>
                  <a:pt x="145923" y="172720"/>
                </a:lnTo>
                <a:lnTo>
                  <a:pt x="237108" y="311658"/>
                </a:lnTo>
                <a:lnTo>
                  <a:pt x="173862" y="311658"/>
                </a:lnTo>
                <a:lnTo>
                  <a:pt x="91567"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60"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6385052" y="533145"/>
            <a:ext cx="271145" cy="313055"/>
          </a:xfrm>
          <a:custGeom>
            <a:avLst/>
            <a:gdLst/>
            <a:ahLst/>
            <a:cxnLst/>
            <a:rect l="l" t="t" r="r" b="b"/>
            <a:pathLst>
              <a:path w="271145" h="313055">
                <a:moveTo>
                  <a:pt x="123063" y="0"/>
                </a:moveTo>
                <a:lnTo>
                  <a:pt x="147066" y="0"/>
                </a:lnTo>
                <a:lnTo>
                  <a:pt x="271018" y="312674"/>
                </a:lnTo>
                <a:lnTo>
                  <a:pt x="210566" y="312674"/>
                </a:lnTo>
                <a:lnTo>
                  <a:pt x="188087" y="250189"/>
                </a:lnTo>
                <a:lnTo>
                  <a:pt x="82423" y="250189"/>
                </a:lnTo>
                <a:lnTo>
                  <a:pt x="60960" y="312674"/>
                </a:lnTo>
                <a:lnTo>
                  <a:pt x="0" y="312674"/>
                </a:lnTo>
                <a:lnTo>
                  <a:pt x="123063"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4757420" y="533145"/>
            <a:ext cx="271145" cy="313055"/>
          </a:xfrm>
          <a:custGeom>
            <a:avLst/>
            <a:gdLst/>
            <a:ahLst/>
            <a:cxnLst/>
            <a:rect l="l" t="t" r="r" b="b"/>
            <a:pathLst>
              <a:path w="271145" h="313055">
                <a:moveTo>
                  <a:pt x="123062" y="0"/>
                </a:moveTo>
                <a:lnTo>
                  <a:pt x="147065" y="0"/>
                </a:lnTo>
                <a:lnTo>
                  <a:pt x="271017" y="312674"/>
                </a:lnTo>
                <a:lnTo>
                  <a:pt x="210565" y="312674"/>
                </a:lnTo>
                <a:lnTo>
                  <a:pt x="188087" y="250189"/>
                </a:lnTo>
                <a:lnTo>
                  <a:pt x="82422" y="250189"/>
                </a:lnTo>
                <a:lnTo>
                  <a:pt x="60959"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1906016" y="533145"/>
            <a:ext cx="271145" cy="313055"/>
          </a:xfrm>
          <a:custGeom>
            <a:avLst/>
            <a:gdLst/>
            <a:ahLst/>
            <a:cxnLst/>
            <a:rect l="l" t="t" r="r" b="b"/>
            <a:pathLst>
              <a:path w="271144" h="313055">
                <a:moveTo>
                  <a:pt x="123062" y="0"/>
                </a:moveTo>
                <a:lnTo>
                  <a:pt x="147065" y="0"/>
                </a:lnTo>
                <a:lnTo>
                  <a:pt x="271017" y="312674"/>
                </a:lnTo>
                <a:lnTo>
                  <a:pt x="210565" y="312674"/>
                </a:lnTo>
                <a:lnTo>
                  <a:pt x="188086" y="250189"/>
                </a:lnTo>
                <a:lnTo>
                  <a:pt x="82422" y="250189"/>
                </a:lnTo>
                <a:lnTo>
                  <a:pt x="60959"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825538" y="533145"/>
            <a:ext cx="271145" cy="313055"/>
          </a:xfrm>
          <a:custGeom>
            <a:avLst/>
            <a:gdLst/>
            <a:ahLst/>
            <a:cxnLst/>
            <a:rect l="l" t="t" r="r" b="b"/>
            <a:pathLst>
              <a:path w="271144" h="313055">
                <a:moveTo>
                  <a:pt x="122986" y="0"/>
                </a:moveTo>
                <a:lnTo>
                  <a:pt x="146989" y="0"/>
                </a:lnTo>
                <a:lnTo>
                  <a:pt x="271030" y="312674"/>
                </a:lnTo>
                <a:lnTo>
                  <a:pt x="210591" y="312674"/>
                </a:lnTo>
                <a:lnTo>
                  <a:pt x="188061" y="250189"/>
                </a:lnTo>
                <a:lnTo>
                  <a:pt x="82334" y="250189"/>
                </a:lnTo>
                <a:lnTo>
                  <a:pt x="60858" y="312674"/>
                </a:lnTo>
                <a:lnTo>
                  <a:pt x="0" y="312674"/>
                </a:lnTo>
                <a:lnTo>
                  <a:pt x="122986"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3686683" y="532002"/>
            <a:ext cx="255904" cy="319405"/>
          </a:xfrm>
          <a:custGeom>
            <a:avLst/>
            <a:gdLst/>
            <a:ahLst/>
            <a:cxnLst/>
            <a:rect l="l" t="t" r="r" b="b"/>
            <a:pathLst>
              <a:path w="255904" h="319405">
                <a:moveTo>
                  <a:pt x="156209" y="0"/>
                </a:moveTo>
                <a:lnTo>
                  <a:pt x="180615" y="1903"/>
                </a:lnTo>
                <a:lnTo>
                  <a:pt x="203152" y="7604"/>
                </a:lnTo>
                <a:lnTo>
                  <a:pt x="223807" y="17091"/>
                </a:lnTo>
                <a:lnTo>
                  <a:pt x="242569" y="30352"/>
                </a:lnTo>
                <a:lnTo>
                  <a:pt x="219582" y="74422"/>
                </a:lnTo>
                <a:lnTo>
                  <a:pt x="214080" y="70062"/>
                </a:lnTo>
                <a:lnTo>
                  <a:pt x="207279" y="65738"/>
                </a:lnTo>
                <a:lnTo>
                  <a:pt x="170910" y="50800"/>
                </a:lnTo>
                <a:lnTo>
                  <a:pt x="154939" y="48641"/>
                </a:lnTo>
                <a:lnTo>
                  <a:pt x="133387" y="50569"/>
                </a:lnTo>
                <a:lnTo>
                  <a:pt x="97522" y="66000"/>
                </a:lnTo>
                <a:lnTo>
                  <a:pt x="71610" y="96242"/>
                </a:lnTo>
                <a:lnTo>
                  <a:pt x="58414" y="137580"/>
                </a:lnTo>
                <a:lnTo>
                  <a:pt x="56768" y="162179"/>
                </a:lnTo>
                <a:lnTo>
                  <a:pt x="58386" y="185590"/>
                </a:lnTo>
                <a:lnTo>
                  <a:pt x="71288" y="224936"/>
                </a:lnTo>
                <a:lnTo>
                  <a:pt x="96650" y="253827"/>
                </a:lnTo>
                <a:lnTo>
                  <a:pt x="131806" y="268547"/>
                </a:lnTo>
                <a:lnTo>
                  <a:pt x="152907" y="270383"/>
                </a:lnTo>
                <a:lnTo>
                  <a:pt x="166858" y="269382"/>
                </a:lnTo>
                <a:lnTo>
                  <a:pt x="201040" y="193801"/>
                </a:lnTo>
                <a:lnTo>
                  <a:pt x="158368" y="193801"/>
                </a:lnTo>
                <a:lnTo>
                  <a:pt x="158368" y="147066"/>
                </a:lnTo>
                <a:lnTo>
                  <a:pt x="255777" y="147066"/>
                </a:lnTo>
                <a:lnTo>
                  <a:pt x="255777" y="285114"/>
                </a:lnTo>
                <a:lnTo>
                  <a:pt x="220094" y="305206"/>
                </a:lnTo>
                <a:lnTo>
                  <a:pt x="174593" y="316817"/>
                </a:lnTo>
                <a:lnTo>
                  <a:pt x="144017" y="319024"/>
                </a:lnTo>
                <a:lnTo>
                  <a:pt x="112585" y="316309"/>
                </a:lnTo>
                <a:lnTo>
                  <a:pt x="60007" y="294592"/>
                </a:lnTo>
                <a:lnTo>
                  <a:pt x="21859" y="252112"/>
                </a:lnTo>
                <a:lnTo>
                  <a:pt x="2428" y="194633"/>
                </a:lnTo>
                <a:lnTo>
                  <a:pt x="0" y="160655"/>
                </a:lnTo>
                <a:lnTo>
                  <a:pt x="2643" y="126678"/>
                </a:lnTo>
                <a:lnTo>
                  <a:pt x="23788" y="68679"/>
                </a:lnTo>
                <a:lnTo>
                  <a:pt x="65270" y="25128"/>
                </a:lnTo>
                <a:lnTo>
                  <a:pt x="122229" y="2788"/>
                </a:lnTo>
                <a:lnTo>
                  <a:pt x="156209"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2194686" y="532002"/>
            <a:ext cx="234315" cy="319405"/>
          </a:xfrm>
          <a:custGeom>
            <a:avLst/>
            <a:gdLst/>
            <a:ahLst/>
            <a:cxnLst/>
            <a:rect l="l" t="t" r="r" b="b"/>
            <a:pathLst>
              <a:path w="234314" h="319405">
                <a:moveTo>
                  <a:pt x="141224" y="0"/>
                </a:moveTo>
                <a:lnTo>
                  <a:pt x="166465" y="1357"/>
                </a:lnTo>
                <a:lnTo>
                  <a:pt x="189039" y="5429"/>
                </a:lnTo>
                <a:lnTo>
                  <a:pt x="208946" y="12215"/>
                </a:lnTo>
                <a:lnTo>
                  <a:pt x="226187" y="21717"/>
                </a:lnTo>
                <a:lnTo>
                  <a:pt x="203581" y="67056"/>
                </a:lnTo>
                <a:lnTo>
                  <a:pt x="193034" y="58981"/>
                </a:lnTo>
                <a:lnTo>
                  <a:pt x="179689" y="53228"/>
                </a:lnTo>
                <a:lnTo>
                  <a:pt x="163558" y="49785"/>
                </a:lnTo>
                <a:lnTo>
                  <a:pt x="144652" y="48641"/>
                </a:lnTo>
                <a:lnTo>
                  <a:pt x="126269" y="50665"/>
                </a:lnTo>
                <a:lnTo>
                  <a:pt x="81406" y="81025"/>
                </a:lnTo>
                <a:lnTo>
                  <a:pt x="62944" y="117633"/>
                </a:lnTo>
                <a:lnTo>
                  <a:pt x="56768" y="162813"/>
                </a:lnTo>
                <a:lnTo>
                  <a:pt x="58197" y="186295"/>
                </a:lnTo>
                <a:lnTo>
                  <a:pt x="69627" y="225589"/>
                </a:lnTo>
                <a:lnTo>
                  <a:pt x="106299" y="263144"/>
                </a:lnTo>
                <a:lnTo>
                  <a:pt x="140588" y="270383"/>
                </a:lnTo>
                <a:lnTo>
                  <a:pt x="161212" y="268450"/>
                </a:lnTo>
                <a:lnTo>
                  <a:pt x="179466" y="262636"/>
                </a:lnTo>
                <a:lnTo>
                  <a:pt x="195363" y="252916"/>
                </a:lnTo>
                <a:lnTo>
                  <a:pt x="208914" y="239268"/>
                </a:lnTo>
                <a:lnTo>
                  <a:pt x="234314" y="283463"/>
                </a:lnTo>
                <a:lnTo>
                  <a:pt x="215620" y="299039"/>
                </a:lnTo>
                <a:lnTo>
                  <a:pt x="193055" y="310149"/>
                </a:lnTo>
                <a:lnTo>
                  <a:pt x="166610" y="316807"/>
                </a:lnTo>
                <a:lnTo>
                  <a:pt x="136270"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6781927" y="531876"/>
            <a:ext cx="269875" cy="319405"/>
          </a:xfrm>
          <a:custGeom>
            <a:avLst/>
            <a:gdLst/>
            <a:ahLst/>
            <a:cxnLst/>
            <a:rect l="l" t="t" r="r" b="b"/>
            <a:pathLst>
              <a:path w="269875" h="319405">
                <a:moveTo>
                  <a:pt x="132588" y="0"/>
                </a:moveTo>
                <a:lnTo>
                  <a:pt x="191357" y="10302"/>
                </a:lnTo>
                <a:lnTo>
                  <a:pt x="234315"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8"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5689219" y="531876"/>
            <a:ext cx="269875" cy="319405"/>
          </a:xfrm>
          <a:custGeom>
            <a:avLst/>
            <a:gdLst/>
            <a:ahLst/>
            <a:cxnLst/>
            <a:rect l="l" t="t" r="r" b="b"/>
            <a:pathLst>
              <a:path w="269875" h="319405">
                <a:moveTo>
                  <a:pt x="132587" y="0"/>
                </a:moveTo>
                <a:lnTo>
                  <a:pt x="191357" y="10302"/>
                </a:lnTo>
                <a:lnTo>
                  <a:pt x="234314" y="41275"/>
                </a:lnTo>
                <a:lnTo>
                  <a:pt x="260715" y="90805"/>
                </a:lnTo>
                <a:lnTo>
                  <a:pt x="269493"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4110354" y="531876"/>
            <a:ext cx="269875" cy="319405"/>
          </a:xfrm>
          <a:custGeom>
            <a:avLst/>
            <a:gdLst/>
            <a:ahLst/>
            <a:cxnLst/>
            <a:rect l="l" t="t" r="r" b="b"/>
            <a:pathLst>
              <a:path w="269875" h="319405">
                <a:moveTo>
                  <a:pt x="132587" y="0"/>
                </a:moveTo>
                <a:lnTo>
                  <a:pt x="191357" y="10302"/>
                </a:lnTo>
                <a:lnTo>
                  <a:pt x="234315"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534504" y="1050163"/>
            <a:ext cx="2633764" cy="319024"/>
          </a:xfrm>
          <a:prstGeom prst="rect">
            <a:avLst/>
          </a:prstGeom>
          <a:blipFill>
            <a:blip r:embed="rId5" cstate="print"/>
            <a:stretch>
              <a:fillRect/>
            </a:stretch>
          </a:blipFill>
        </p:spPr>
        <p:txBody>
          <a:bodyPr wrap="square" lIns="0" tIns="0" rIns="0" bIns="0" rtlCol="0"/>
          <a:lstStyle/>
          <a:p>
            <a:endParaRPr/>
          </a:p>
        </p:txBody>
      </p:sp>
      <p:sp>
        <p:nvSpPr>
          <p:cNvPr id="36" name="object 36"/>
          <p:cNvSpPr/>
          <p:nvPr/>
        </p:nvSpPr>
        <p:spPr>
          <a:xfrm>
            <a:off x="2528189" y="1145539"/>
            <a:ext cx="74295" cy="114300"/>
          </a:xfrm>
          <a:custGeom>
            <a:avLst/>
            <a:gdLst/>
            <a:ahLst/>
            <a:cxnLst/>
            <a:rect l="l" t="t" r="r" b="b"/>
            <a:pathLst>
              <a:path w="74294"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37" name="object 37"/>
          <p:cNvSpPr/>
          <p:nvPr/>
        </p:nvSpPr>
        <p:spPr>
          <a:xfrm>
            <a:off x="839647" y="1145539"/>
            <a:ext cx="74295" cy="114300"/>
          </a:xfrm>
          <a:custGeom>
            <a:avLst/>
            <a:gdLst/>
            <a:ahLst/>
            <a:cxnLst/>
            <a:rect l="l" t="t" r="r" b="b"/>
            <a:pathLst>
              <a:path w="74294" h="114300">
                <a:moveTo>
                  <a:pt x="37058" y="0"/>
                </a:moveTo>
                <a:lnTo>
                  <a:pt x="0" y="114046"/>
                </a:lnTo>
                <a:lnTo>
                  <a:pt x="74117" y="114046"/>
                </a:lnTo>
                <a:lnTo>
                  <a:pt x="37058" y="0"/>
                </a:lnTo>
                <a:close/>
              </a:path>
            </a:pathLst>
          </a:custGeom>
          <a:ln w="3175">
            <a:solidFill>
              <a:srgbClr val="58134A"/>
            </a:solidFill>
          </a:ln>
        </p:spPr>
        <p:txBody>
          <a:bodyPr wrap="square" lIns="0" tIns="0" rIns="0" bIns="0" rtlCol="0"/>
          <a:lstStyle/>
          <a:p>
            <a:endParaRPr/>
          </a:p>
        </p:txBody>
      </p:sp>
      <p:sp>
        <p:nvSpPr>
          <p:cNvPr id="38" name="object 38"/>
          <p:cNvSpPr/>
          <p:nvPr/>
        </p:nvSpPr>
        <p:spPr>
          <a:xfrm>
            <a:off x="1101013" y="1100963"/>
            <a:ext cx="91071" cy="89915"/>
          </a:xfrm>
          <a:prstGeom prst="rect">
            <a:avLst/>
          </a:prstGeom>
          <a:blipFill>
            <a:blip r:embed="rId6" cstate="print"/>
            <a:stretch>
              <a:fillRect/>
            </a:stretch>
          </a:blipFill>
        </p:spPr>
        <p:txBody>
          <a:bodyPr wrap="square" lIns="0" tIns="0" rIns="0" bIns="0" rtlCol="0"/>
          <a:lstStyle/>
          <a:p>
            <a:endParaRPr/>
          </a:p>
        </p:txBody>
      </p:sp>
      <p:sp>
        <p:nvSpPr>
          <p:cNvPr id="39" name="object 39"/>
          <p:cNvSpPr/>
          <p:nvPr/>
        </p:nvSpPr>
        <p:spPr>
          <a:xfrm>
            <a:off x="2971419"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1" y="120903"/>
                </a:lnTo>
                <a:lnTo>
                  <a:pt x="156591"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40" name="object 40"/>
          <p:cNvSpPr/>
          <p:nvPr/>
        </p:nvSpPr>
        <p:spPr>
          <a:xfrm>
            <a:off x="2733675" y="1055497"/>
            <a:ext cx="194310" cy="308610"/>
          </a:xfrm>
          <a:custGeom>
            <a:avLst/>
            <a:gdLst/>
            <a:ahLst/>
            <a:cxnLst/>
            <a:rect l="l" t="t" r="r" b="b"/>
            <a:pathLst>
              <a:path w="194310" h="308609">
                <a:moveTo>
                  <a:pt x="0" y="0"/>
                </a:moveTo>
                <a:lnTo>
                  <a:pt x="54737" y="0"/>
                </a:lnTo>
                <a:lnTo>
                  <a:pt x="54737" y="259841"/>
                </a:lnTo>
                <a:lnTo>
                  <a:pt x="194182" y="259841"/>
                </a:lnTo>
                <a:lnTo>
                  <a:pt x="194182" y="308482"/>
                </a:lnTo>
                <a:lnTo>
                  <a:pt x="0" y="308482"/>
                </a:lnTo>
                <a:lnTo>
                  <a:pt x="0" y="0"/>
                </a:lnTo>
                <a:close/>
              </a:path>
            </a:pathLst>
          </a:custGeom>
          <a:ln w="3175">
            <a:solidFill>
              <a:srgbClr val="58134A"/>
            </a:solidFill>
          </a:ln>
        </p:spPr>
        <p:txBody>
          <a:bodyPr wrap="square" lIns="0" tIns="0" rIns="0" bIns="0" rtlCol="0"/>
          <a:lstStyle/>
          <a:p>
            <a:endParaRPr/>
          </a:p>
        </p:txBody>
      </p:sp>
      <p:sp>
        <p:nvSpPr>
          <p:cNvPr id="41" name="object 41"/>
          <p:cNvSpPr/>
          <p:nvPr/>
        </p:nvSpPr>
        <p:spPr>
          <a:xfrm>
            <a:off x="1598294"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1" y="120903"/>
                </a:lnTo>
                <a:lnTo>
                  <a:pt x="156591"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42" name="object 42"/>
          <p:cNvSpPr/>
          <p:nvPr/>
        </p:nvSpPr>
        <p:spPr>
          <a:xfrm>
            <a:off x="534504" y="1055497"/>
            <a:ext cx="194310" cy="308610"/>
          </a:xfrm>
          <a:custGeom>
            <a:avLst/>
            <a:gdLst/>
            <a:ahLst/>
            <a:cxnLst/>
            <a:rect l="l" t="t" r="r" b="b"/>
            <a:pathLst>
              <a:path w="194309" h="308609">
                <a:moveTo>
                  <a:pt x="0" y="0"/>
                </a:moveTo>
                <a:lnTo>
                  <a:pt x="54762" y="0"/>
                </a:lnTo>
                <a:lnTo>
                  <a:pt x="54762" y="259841"/>
                </a:lnTo>
                <a:lnTo>
                  <a:pt x="194170" y="259841"/>
                </a:lnTo>
                <a:lnTo>
                  <a:pt x="194170" y="308482"/>
                </a:lnTo>
                <a:lnTo>
                  <a:pt x="0" y="308482"/>
                </a:lnTo>
                <a:lnTo>
                  <a:pt x="0" y="0"/>
                </a:lnTo>
                <a:close/>
              </a:path>
            </a:pathLst>
          </a:custGeom>
          <a:ln w="3175">
            <a:solidFill>
              <a:srgbClr val="58134A"/>
            </a:solidFill>
          </a:ln>
        </p:spPr>
        <p:txBody>
          <a:bodyPr wrap="square" lIns="0" tIns="0" rIns="0" bIns="0" rtlCol="0"/>
          <a:lstStyle/>
          <a:p>
            <a:endParaRPr/>
          </a:p>
        </p:txBody>
      </p:sp>
      <p:sp>
        <p:nvSpPr>
          <p:cNvPr id="43" name="object 43"/>
          <p:cNvSpPr/>
          <p:nvPr/>
        </p:nvSpPr>
        <p:spPr>
          <a:xfrm>
            <a:off x="1045044" y="1052322"/>
            <a:ext cx="237490" cy="311785"/>
          </a:xfrm>
          <a:custGeom>
            <a:avLst/>
            <a:gdLst/>
            <a:ahLst/>
            <a:cxnLst/>
            <a:rect l="l" t="t" r="r" b="b"/>
            <a:pathLst>
              <a:path w="237490" h="311784">
                <a:moveTo>
                  <a:pt x="85509" y="0"/>
                </a:moveTo>
                <a:lnTo>
                  <a:pt x="136915" y="5689"/>
                </a:lnTo>
                <a:lnTo>
                  <a:pt x="173634" y="22748"/>
                </a:lnTo>
                <a:lnTo>
                  <a:pt x="195665" y="51167"/>
                </a:lnTo>
                <a:lnTo>
                  <a:pt x="203009" y="90931"/>
                </a:lnTo>
                <a:lnTo>
                  <a:pt x="201997" y="104338"/>
                </a:lnTo>
                <a:lnTo>
                  <a:pt x="186804" y="140842"/>
                </a:lnTo>
                <a:lnTo>
                  <a:pt x="157738" y="167221"/>
                </a:lnTo>
                <a:lnTo>
                  <a:pt x="145948" y="172719"/>
                </a:lnTo>
                <a:lnTo>
                  <a:pt x="237147" y="311657"/>
                </a:lnTo>
                <a:lnTo>
                  <a:pt x="173951" y="311657"/>
                </a:lnTo>
                <a:lnTo>
                  <a:pt x="91605" y="184276"/>
                </a:lnTo>
                <a:lnTo>
                  <a:pt x="84775" y="184110"/>
                </a:lnTo>
                <a:lnTo>
                  <a:pt x="76707" y="183800"/>
                </a:lnTo>
                <a:lnTo>
                  <a:pt x="67402" y="183348"/>
                </a:lnTo>
                <a:lnTo>
                  <a:pt x="56857" y="182752"/>
                </a:lnTo>
                <a:lnTo>
                  <a:pt x="56857" y="311657"/>
                </a:lnTo>
                <a:lnTo>
                  <a:pt x="0" y="311657"/>
                </a:lnTo>
                <a:lnTo>
                  <a:pt x="0" y="3175"/>
                </a:lnTo>
                <a:lnTo>
                  <a:pt x="3967" y="3077"/>
                </a:lnTo>
                <a:lnTo>
                  <a:pt x="11222" y="2778"/>
                </a:lnTo>
                <a:lnTo>
                  <a:pt x="21765" y="2264"/>
                </a:lnTo>
                <a:lnTo>
                  <a:pt x="35598" y="1524"/>
                </a:lnTo>
                <a:lnTo>
                  <a:pt x="50326" y="857"/>
                </a:lnTo>
                <a:lnTo>
                  <a:pt x="63553" y="380"/>
                </a:lnTo>
                <a:lnTo>
                  <a:pt x="75281" y="95"/>
                </a:lnTo>
                <a:lnTo>
                  <a:pt x="85509" y="0"/>
                </a:lnTo>
                <a:close/>
              </a:path>
            </a:pathLst>
          </a:custGeom>
          <a:ln w="3175">
            <a:solidFill>
              <a:srgbClr val="58134A"/>
            </a:solidFill>
          </a:ln>
        </p:spPr>
        <p:txBody>
          <a:bodyPr wrap="square" lIns="0" tIns="0" rIns="0" bIns="0" rtlCol="0"/>
          <a:lstStyle/>
          <a:p>
            <a:endParaRPr/>
          </a:p>
        </p:txBody>
      </p:sp>
      <p:sp>
        <p:nvSpPr>
          <p:cNvPr id="44" name="object 44"/>
          <p:cNvSpPr/>
          <p:nvPr/>
        </p:nvSpPr>
        <p:spPr>
          <a:xfrm>
            <a:off x="2430272" y="1051305"/>
            <a:ext cx="271145" cy="313055"/>
          </a:xfrm>
          <a:custGeom>
            <a:avLst/>
            <a:gdLst/>
            <a:ahLst/>
            <a:cxnLst/>
            <a:rect l="l" t="t" r="r" b="b"/>
            <a:pathLst>
              <a:path w="271144" h="313055">
                <a:moveTo>
                  <a:pt x="123062" y="0"/>
                </a:moveTo>
                <a:lnTo>
                  <a:pt x="147065" y="0"/>
                </a:lnTo>
                <a:lnTo>
                  <a:pt x="271017" y="312674"/>
                </a:lnTo>
                <a:lnTo>
                  <a:pt x="210565" y="312674"/>
                </a:lnTo>
                <a:lnTo>
                  <a:pt x="188086" y="250190"/>
                </a:lnTo>
                <a:lnTo>
                  <a:pt x="82422" y="250190"/>
                </a:lnTo>
                <a:lnTo>
                  <a:pt x="60959"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45" name="object 45"/>
          <p:cNvSpPr/>
          <p:nvPr/>
        </p:nvSpPr>
        <p:spPr>
          <a:xfrm>
            <a:off x="741718" y="1051305"/>
            <a:ext cx="271145" cy="313055"/>
          </a:xfrm>
          <a:custGeom>
            <a:avLst/>
            <a:gdLst/>
            <a:ahLst/>
            <a:cxnLst/>
            <a:rect l="l" t="t" r="r" b="b"/>
            <a:pathLst>
              <a:path w="271144" h="313055">
                <a:moveTo>
                  <a:pt x="122986" y="0"/>
                </a:moveTo>
                <a:lnTo>
                  <a:pt x="146989" y="0"/>
                </a:lnTo>
                <a:lnTo>
                  <a:pt x="271030" y="312674"/>
                </a:lnTo>
                <a:lnTo>
                  <a:pt x="210591" y="312674"/>
                </a:lnTo>
                <a:lnTo>
                  <a:pt x="188061" y="250190"/>
                </a:lnTo>
                <a:lnTo>
                  <a:pt x="82334" y="250190"/>
                </a:lnTo>
                <a:lnTo>
                  <a:pt x="60858" y="312674"/>
                </a:lnTo>
                <a:lnTo>
                  <a:pt x="0" y="312674"/>
                </a:lnTo>
                <a:lnTo>
                  <a:pt x="122986" y="0"/>
                </a:lnTo>
                <a:close/>
              </a:path>
            </a:pathLst>
          </a:custGeom>
          <a:ln w="3175">
            <a:solidFill>
              <a:srgbClr val="58134A"/>
            </a:solidFill>
          </a:ln>
        </p:spPr>
        <p:txBody>
          <a:bodyPr wrap="square" lIns="0" tIns="0" rIns="0" bIns="0" rtlCol="0"/>
          <a:lstStyle/>
          <a:p>
            <a:endParaRPr/>
          </a:p>
        </p:txBody>
      </p:sp>
      <p:sp>
        <p:nvSpPr>
          <p:cNvPr id="46" name="object 46"/>
          <p:cNvSpPr/>
          <p:nvPr/>
        </p:nvSpPr>
        <p:spPr>
          <a:xfrm>
            <a:off x="2182495" y="1050163"/>
            <a:ext cx="234315" cy="319405"/>
          </a:xfrm>
          <a:custGeom>
            <a:avLst/>
            <a:gdLst/>
            <a:ahLst/>
            <a:cxnLst/>
            <a:rect l="l" t="t" r="r" b="b"/>
            <a:pathLst>
              <a:path w="234314" h="319405">
                <a:moveTo>
                  <a:pt x="141224" y="0"/>
                </a:moveTo>
                <a:lnTo>
                  <a:pt x="166465" y="1357"/>
                </a:lnTo>
                <a:lnTo>
                  <a:pt x="189039" y="5429"/>
                </a:lnTo>
                <a:lnTo>
                  <a:pt x="208946" y="12215"/>
                </a:lnTo>
                <a:lnTo>
                  <a:pt x="226187" y="21716"/>
                </a:lnTo>
                <a:lnTo>
                  <a:pt x="203581" y="67056"/>
                </a:lnTo>
                <a:lnTo>
                  <a:pt x="193034" y="58981"/>
                </a:lnTo>
                <a:lnTo>
                  <a:pt x="179689" y="53228"/>
                </a:lnTo>
                <a:lnTo>
                  <a:pt x="163558" y="49785"/>
                </a:lnTo>
                <a:lnTo>
                  <a:pt x="144653" y="48640"/>
                </a:lnTo>
                <a:lnTo>
                  <a:pt x="126269" y="50665"/>
                </a:lnTo>
                <a:lnTo>
                  <a:pt x="81406" y="81025"/>
                </a:lnTo>
                <a:lnTo>
                  <a:pt x="62944" y="117633"/>
                </a:lnTo>
                <a:lnTo>
                  <a:pt x="56768" y="162813"/>
                </a:lnTo>
                <a:lnTo>
                  <a:pt x="58197" y="186295"/>
                </a:lnTo>
                <a:lnTo>
                  <a:pt x="69627" y="225589"/>
                </a:lnTo>
                <a:lnTo>
                  <a:pt x="106299" y="263144"/>
                </a:lnTo>
                <a:lnTo>
                  <a:pt x="140588" y="270383"/>
                </a:lnTo>
                <a:lnTo>
                  <a:pt x="161212" y="268450"/>
                </a:lnTo>
                <a:lnTo>
                  <a:pt x="179466" y="262636"/>
                </a:lnTo>
                <a:lnTo>
                  <a:pt x="195363" y="252916"/>
                </a:lnTo>
                <a:lnTo>
                  <a:pt x="208915" y="239267"/>
                </a:lnTo>
                <a:lnTo>
                  <a:pt x="234315" y="283463"/>
                </a:lnTo>
                <a:lnTo>
                  <a:pt x="215620" y="299039"/>
                </a:lnTo>
                <a:lnTo>
                  <a:pt x="193055" y="310149"/>
                </a:lnTo>
                <a:lnTo>
                  <a:pt x="166610" y="316807"/>
                </a:lnTo>
                <a:lnTo>
                  <a:pt x="136271"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47" name="object 47"/>
          <p:cNvSpPr/>
          <p:nvPr/>
        </p:nvSpPr>
        <p:spPr>
          <a:xfrm>
            <a:off x="1961514" y="1050163"/>
            <a:ext cx="186690" cy="319405"/>
          </a:xfrm>
          <a:custGeom>
            <a:avLst/>
            <a:gdLst/>
            <a:ahLst/>
            <a:cxnLst/>
            <a:rect l="l" t="t" r="r" b="b"/>
            <a:pathLst>
              <a:path w="186689" h="319405">
                <a:moveTo>
                  <a:pt x="94107" y="0"/>
                </a:moveTo>
                <a:lnTo>
                  <a:pt x="119086" y="1260"/>
                </a:lnTo>
                <a:lnTo>
                  <a:pt x="140493" y="5032"/>
                </a:lnTo>
                <a:lnTo>
                  <a:pt x="158329" y="11304"/>
                </a:lnTo>
                <a:lnTo>
                  <a:pt x="172593" y="20065"/>
                </a:lnTo>
                <a:lnTo>
                  <a:pt x="155956" y="67183"/>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6" y="137795"/>
                </a:lnTo>
                <a:lnTo>
                  <a:pt x="128478" y="145194"/>
                </a:lnTo>
                <a:lnTo>
                  <a:pt x="140731" y="152320"/>
                </a:lnTo>
                <a:lnTo>
                  <a:pt x="170830" y="179419"/>
                </a:lnTo>
                <a:lnTo>
                  <a:pt x="186257" y="222954"/>
                </a:lnTo>
                <a:lnTo>
                  <a:pt x="186690" y="233172"/>
                </a:lnTo>
                <a:lnTo>
                  <a:pt x="184854" y="251102"/>
                </a:lnTo>
                <a:lnTo>
                  <a:pt x="157226" y="294894"/>
                </a:lnTo>
                <a:lnTo>
                  <a:pt x="122539" y="313007"/>
                </a:lnTo>
                <a:lnTo>
                  <a:pt x="77851" y="319024"/>
                </a:lnTo>
                <a:lnTo>
                  <a:pt x="56828" y="317640"/>
                </a:lnTo>
                <a:lnTo>
                  <a:pt x="36830" y="313483"/>
                </a:lnTo>
                <a:lnTo>
                  <a:pt x="17879" y="306540"/>
                </a:lnTo>
                <a:lnTo>
                  <a:pt x="0" y="296799"/>
                </a:lnTo>
                <a:lnTo>
                  <a:pt x="20193" y="247650"/>
                </a:lnTo>
                <a:lnTo>
                  <a:pt x="36333" y="257631"/>
                </a:lnTo>
                <a:lnTo>
                  <a:pt x="52355" y="264731"/>
                </a:lnTo>
                <a:lnTo>
                  <a:pt x="68234" y="268974"/>
                </a:lnTo>
                <a:lnTo>
                  <a:pt x="83947" y="270383"/>
                </a:lnTo>
                <a:lnTo>
                  <a:pt x="105042" y="268285"/>
                </a:lnTo>
                <a:lnTo>
                  <a:pt x="120126" y="261985"/>
                </a:lnTo>
                <a:lnTo>
                  <a:pt x="129184" y="251469"/>
                </a:lnTo>
                <a:lnTo>
                  <a:pt x="132207" y="236727"/>
                </a:lnTo>
                <a:lnTo>
                  <a:pt x="131492" y="228917"/>
                </a:lnTo>
                <a:lnTo>
                  <a:pt x="103457" y="191468"/>
                </a:lnTo>
                <a:lnTo>
                  <a:pt x="57701" y="166022"/>
                </a:lnTo>
                <a:lnTo>
                  <a:pt x="44291" y="158321"/>
                </a:lnTo>
                <a:lnTo>
                  <a:pt x="15271" y="132683"/>
                </a:lnTo>
                <a:lnTo>
                  <a:pt x="1041" y="92390"/>
                </a:lnTo>
                <a:lnTo>
                  <a:pt x="635" y="83058"/>
                </a:lnTo>
                <a:lnTo>
                  <a:pt x="2258" y="65912"/>
                </a:lnTo>
                <a:lnTo>
                  <a:pt x="26797" y="23622"/>
                </a:lnTo>
                <a:lnTo>
                  <a:pt x="74481" y="1476"/>
                </a:lnTo>
                <a:lnTo>
                  <a:pt x="94107" y="0"/>
                </a:lnTo>
                <a:close/>
              </a:path>
            </a:pathLst>
          </a:custGeom>
          <a:ln w="3175">
            <a:solidFill>
              <a:srgbClr val="58134A"/>
            </a:solidFill>
          </a:ln>
        </p:spPr>
        <p:txBody>
          <a:bodyPr wrap="square" lIns="0" tIns="0" rIns="0" bIns="0" rtlCol="0"/>
          <a:lstStyle/>
          <a:p>
            <a:endParaRPr/>
          </a:p>
        </p:txBody>
      </p:sp>
      <p:sp>
        <p:nvSpPr>
          <p:cNvPr id="48" name="object 48"/>
          <p:cNvSpPr/>
          <p:nvPr/>
        </p:nvSpPr>
        <p:spPr>
          <a:xfrm>
            <a:off x="1294002" y="1050163"/>
            <a:ext cx="255904" cy="319405"/>
          </a:xfrm>
          <a:custGeom>
            <a:avLst/>
            <a:gdLst/>
            <a:ahLst/>
            <a:cxnLst/>
            <a:rect l="l" t="t" r="r" b="b"/>
            <a:pathLst>
              <a:path w="255905" h="319405">
                <a:moveTo>
                  <a:pt x="156209" y="0"/>
                </a:moveTo>
                <a:lnTo>
                  <a:pt x="180615" y="1903"/>
                </a:lnTo>
                <a:lnTo>
                  <a:pt x="203152" y="7604"/>
                </a:lnTo>
                <a:lnTo>
                  <a:pt x="223807" y="17091"/>
                </a:lnTo>
                <a:lnTo>
                  <a:pt x="242569" y="30352"/>
                </a:lnTo>
                <a:lnTo>
                  <a:pt x="219583" y="74422"/>
                </a:lnTo>
                <a:lnTo>
                  <a:pt x="214080" y="70062"/>
                </a:lnTo>
                <a:lnTo>
                  <a:pt x="207279" y="65738"/>
                </a:lnTo>
                <a:lnTo>
                  <a:pt x="170910" y="50799"/>
                </a:lnTo>
                <a:lnTo>
                  <a:pt x="154940" y="48640"/>
                </a:lnTo>
                <a:lnTo>
                  <a:pt x="133387" y="50569"/>
                </a:lnTo>
                <a:lnTo>
                  <a:pt x="97522" y="66000"/>
                </a:lnTo>
                <a:lnTo>
                  <a:pt x="71610" y="96242"/>
                </a:lnTo>
                <a:lnTo>
                  <a:pt x="58414" y="137580"/>
                </a:lnTo>
                <a:lnTo>
                  <a:pt x="56768" y="162178"/>
                </a:lnTo>
                <a:lnTo>
                  <a:pt x="58388" y="185590"/>
                </a:lnTo>
                <a:lnTo>
                  <a:pt x="71342" y="224936"/>
                </a:lnTo>
                <a:lnTo>
                  <a:pt x="96704" y="253827"/>
                </a:lnTo>
                <a:lnTo>
                  <a:pt x="152908" y="270383"/>
                </a:lnTo>
                <a:lnTo>
                  <a:pt x="166858" y="269382"/>
                </a:lnTo>
                <a:lnTo>
                  <a:pt x="201040" y="193801"/>
                </a:lnTo>
                <a:lnTo>
                  <a:pt x="158369" y="193801"/>
                </a:lnTo>
                <a:lnTo>
                  <a:pt x="158369" y="147065"/>
                </a:lnTo>
                <a:lnTo>
                  <a:pt x="255778" y="147065"/>
                </a:lnTo>
                <a:lnTo>
                  <a:pt x="255778" y="285114"/>
                </a:lnTo>
                <a:lnTo>
                  <a:pt x="220094" y="305206"/>
                </a:lnTo>
                <a:lnTo>
                  <a:pt x="174593" y="316817"/>
                </a:lnTo>
                <a:lnTo>
                  <a:pt x="144018" y="319024"/>
                </a:lnTo>
                <a:lnTo>
                  <a:pt x="112585" y="316309"/>
                </a:lnTo>
                <a:lnTo>
                  <a:pt x="60007" y="294592"/>
                </a:lnTo>
                <a:lnTo>
                  <a:pt x="21859" y="252112"/>
                </a:lnTo>
                <a:lnTo>
                  <a:pt x="2428" y="194633"/>
                </a:lnTo>
                <a:lnTo>
                  <a:pt x="0" y="160654"/>
                </a:lnTo>
                <a:lnTo>
                  <a:pt x="2643" y="126678"/>
                </a:lnTo>
                <a:lnTo>
                  <a:pt x="23788" y="68679"/>
                </a:lnTo>
                <a:lnTo>
                  <a:pt x="65270" y="25128"/>
                </a:lnTo>
                <a:lnTo>
                  <a:pt x="122229" y="2788"/>
                </a:lnTo>
                <a:lnTo>
                  <a:pt x="156209" y="0"/>
                </a:lnTo>
                <a:close/>
              </a:path>
            </a:pathLst>
          </a:custGeom>
          <a:ln w="3175">
            <a:solidFill>
              <a:srgbClr val="58134A"/>
            </a:solidFill>
          </a:ln>
        </p:spPr>
        <p:txBody>
          <a:bodyPr wrap="square" lIns="0" tIns="0" rIns="0" bIns="0" rtlCol="0"/>
          <a:lstStyle/>
          <a:p>
            <a:endParaRPr/>
          </a:p>
        </p:txBody>
      </p:sp>
      <p:sp>
        <p:nvSpPr>
          <p:cNvPr id="49" name="object 49"/>
          <p:cNvSpPr/>
          <p:nvPr/>
        </p:nvSpPr>
        <p:spPr>
          <a:xfrm>
            <a:off x="467868" y="1845563"/>
            <a:ext cx="6912864" cy="4247388"/>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1687753" cy="3573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235773" y="1184655"/>
            <a:ext cx="110045" cy="11823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44499"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800479" y="1057275"/>
            <a:ext cx="101853" cy="1005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235773" y="1053464"/>
            <a:ext cx="91376" cy="8661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463421" y="1006221"/>
            <a:ext cx="220979" cy="346075"/>
          </a:xfrm>
          <a:custGeom>
            <a:avLst/>
            <a:gdLst/>
            <a:ahLst/>
            <a:cxnLst/>
            <a:rect l="l" t="t" r="r" b="b"/>
            <a:pathLst>
              <a:path w="220980" h="346075">
                <a:moveTo>
                  <a:pt x="0" y="0"/>
                </a:moveTo>
                <a:lnTo>
                  <a:pt x="220472" y="0"/>
                </a:lnTo>
                <a:lnTo>
                  <a:pt x="220472" y="54482"/>
                </a:lnTo>
                <a:lnTo>
                  <a:pt x="61340" y="54482"/>
                </a:lnTo>
                <a:lnTo>
                  <a:pt x="61340" y="135381"/>
                </a:lnTo>
                <a:lnTo>
                  <a:pt x="175514" y="135381"/>
                </a:lnTo>
                <a:lnTo>
                  <a:pt x="175514"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538302" y="1006221"/>
            <a:ext cx="259715" cy="346075"/>
          </a:xfrm>
          <a:custGeom>
            <a:avLst/>
            <a:gdLst/>
            <a:ahLst/>
            <a:cxnLst/>
            <a:rect l="l" t="t" r="r" b="b"/>
            <a:pathLst>
              <a:path w="259715" h="346075">
                <a:moveTo>
                  <a:pt x="0" y="0"/>
                </a:moveTo>
                <a:lnTo>
                  <a:pt x="61328" y="0"/>
                </a:lnTo>
                <a:lnTo>
                  <a:pt x="61328" y="135381"/>
                </a:lnTo>
                <a:lnTo>
                  <a:pt x="198856" y="135381"/>
                </a:lnTo>
                <a:lnTo>
                  <a:pt x="198856" y="0"/>
                </a:lnTo>
                <a:lnTo>
                  <a:pt x="259486" y="0"/>
                </a:lnTo>
                <a:lnTo>
                  <a:pt x="259486" y="345566"/>
                </a:lnTo>
                <a:lnTo>
                  <a:pt x="198856" y="345566"/>
                </a:lnTo>
                <a:lnTo>
                  <a:pt x="198856" y="189864"/>
                </a:lnTo>
                <a:lnTo>
                  <a:pt x="61328" y="189864"/>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175334" y="1003172"/>
            <a:ext cx="233679" cy="348615"/>
          </a:xfrm>
          <a:custGeom>
            <a:avLst/>
            <a:gdLst/>
            <a:ahLst/>
            <a:cxnLst/>
            <a:rect l="l" t="t" r="r" b="b"/>
            <a:pathLst>
              <a:path w="233680" h="348615">
                <a:moveTo>
                  <a:pt x="97840" y="0"/>
                </a:moveTo>
                <a:lnTo>
                  <a:pt x="145799" y="5730"/>
                </a:lnTo>
                <a:lnTo>
                  <a:pt x="182041" y="22987"/>
                </a:lnTo>
                <a:lnTo>
                  <a:pt x="210384" y="68546"/>
                </a:lnTo>
                <a:lnTo>
                  <a:pt x="212267" y="88646"/>
                </a:lnTo>
                <a:lnTo>
                  <a:pt x="209555" y="108126"/>
                </a:lnTo>
                <a:lnTo>
                  <a:pt x="201425" y="125428"/>
                </a:lnTo>
                <a:lnTo>
                  <a:pt x="187889" y="140563"/>
                </a:lnTo>
                <a:lnTo>
                  <a:pt x="168960" y="153542"/>
                </a:lnTo>
                <a:lnTo>
                  <a:pt x="197130" y="167739"/>
                </a:lnTo>
                <a:lnTo>
                  <a:pt x="217252" y="187864"/>
                </a:lnTo>
                <a:lnTo>
                  <a:pt x="229325" y="213943"/>
                </a:lnTo>
                <a:lnTo>
                  <a:pt x="233349" y="245999"/>
                </a:lnTo>
                <a:lnTo>
                  <a:pt x="231113" y="268386"/>
                </a:lnTo>
                <a:lnTo>
                  <a:pt x="213258" y="305827"/>
                </a:lnTo>
                <a:lnTo>
                  <a:pt x="178563" y="333023"/>
                </a:lnTo>
                <a:lnTo>
                  <a:pt x="132601" y="346878"/>
                </a:lnTo>
                <a:lnTo>
                  <a:pt x="105714" y="348614"/>
                </a:lnTo>
                <a:lnTo>
                  <a:pt x="0" y="348614"/>
                </a:lnTo>
                <a:lnTo>
                  <a:pt x="0" y="3301"/>
                </a:lnTo>
                <a:lnTo>
                  <a:pt x="32300" y="1821"/>
                </a:lnTo>
                <a:lnTo>
                  <a:pt x="59378" y="793"/>
                </a:lnTo>
                <a:lnTo>
                  <a:pt x="81228" y="194"/>
                </a:lnTo>
                <a:lnTo>
                  <a:pt x="9784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737741"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9" y="157861"/>
                </a:lnTo>
                <a:lnTo>
                  <a:pt x="176664" y="187328"/>
                </a:lnTo>
                <a:lnTo>
                  <a:pt x="163448"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834809" y="1001522"/>
            <a:ext cx="304165" cy="350520"/>
          </a:xfrm>
          <a:custGeom>
            <a:avLst/>
            <a:gdLst/>
            <a:ahLst/>
            <a:cxnLst/>
            <a:rect l="l" t="t" r="r" b="b"/>
            <a:pathLst>
              <a:path w="304165" h="350519">
                <a:moveTo>
                  <a:pt x="137756" y="0"/>
                </a:moveTo>
                <a:lnTo>
                  <a:pt x="164655" y="0"/>
                </a:lnTo>
                <a:lnTo>
                  <a:pt x="303593" y="350265"/>
                </a:lnTo>
                <a:lnTo>
                  <a:pt x="235889"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016886"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1"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425064" y="1000125"/>
            <a:ext cx="1928495" cy="357504"/>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2485517" y="1057402"/>
            <a:ext cx="106933" cy="11531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2771267" y="1057275"/>
            <a:ext cx="101853" cy="100584"/>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3050413" y="1053719"/>
            <a:ext cx="176402" cy="250316"/>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3639692" y="1006221"/>
            <a:ext cx="220979" cy="346075"/>
          </a:xfrm>
          <a:custGeom>
            <a:avLst/>
            <a:gdLst/>
            <a:ahLst/>
            <a:cxnLst/>
            <a:rect l="l" t="t" r="r" b="b"/>
            <a:pathLst>
              <a:path w="220979"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2425064"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708529"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9" y="157861"/>
                </a:lnTo>
                <a:lnTo>
                  <a:pt x="176664" y="187328"/>
                </a:lnTo>
                <a:lnTo>
                  <a:pt x="163448" y="193421"/>
                </a:lnTo>
                <a:lnTo>
                  <a:pt x="265556" y="349123"/>
                </a:lnTo>
                <a:lnTo>
                  <a:pt x="194818"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4144390"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3897503"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3327527"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2987675"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4" name="object 24"/>
          <p:cNvSpPr txBox="1"/>
          <p:nvPr/>
        </p:nvSpPr>
        <p:spPr>
          <a:xfrm>
            <a:off x="459740" y="1581353"/>
            <a:ext cx="7101205" cy="4193540"/>
          </a:xfrm>
          <a:prstGeom prst="rect">
            <a:avLst/>
          </a:prstGeom>
        </p:spPr>
        <p:txBody>
          <a:bodyPr vert="horz" wrap="square" lIns="0" tIns="67310" rIns="0" bIns="0" rtlCol="0">
            <a:spAutoFit/>
          </a:bodyPr>
          <a:lstStyle/>
          <a:p>
            <a:pPr marL="362585" marR="271780" indent="-274320">
              <a:lnSpc>
                <a:spcPct val="80100"/>
              </a:lnSpc>
              <a:spcBef>
                <a:spcPts val="530"/>
              </a:spcBef>
              <a:buClr>
                <a:srgbClr val="B03E9A"/>
              </a:buClr>
              <a:buSzPct val="72222"/>
              <a:buFont typeface="Wingdings 2"/>
              <a:buChar char=""/>
              <a:tabLst>
                <a:tab pos="363220" algn="l"/>
                <a:tab pos="3162300" algn="l"/>
              </a:tabLst>
            </a:pPr>
            <a:r>
              <a:rPr sz="1800" spc="-5" dirty="0">
                <a:latin typeface="Trebuchet MS"/>
                <a:cs typeface="Trebuchet MS"/>
              </a:rPr>
              <a:t>It is manufactured by reacting Nitrogen and hydrogen in </a:t>
            </a:r>
            <a:r>
              <a:rPr sz="1800" spc="-10" dirty="0">
                <a:latin typeface="Trebuchet MS"/>
                <a:cs typeface="Trebuchet MS"/>
              </a:rPr>
              <a:t>the  </a:t>
            </a:r>
            <a:r>
              <a:rPr sz="1800" spc="-5" dirty="0">
                <a:latin typeface="Trebuchet MS"/>
                <a:cs typeface="Trebuchet MS"/>
              </a:rPr>
              <a:t>presence of</a:t>
            </a:r>
            <a:r>
              <a:rPr sz="1800" spc="15" dirty="0">
                <a:latin typeface="Trebuchet MS"/>
                <a:cs typeface="Trebuchet MS"/>
              </a:rPr>
              <a:t> </a:t>
            </a:r>
            <a:r>
              <a:rPr sz="1800" spc="-5" dirty="0">
                <a:latin typeface="Trebuchet MS"/>
                <a:cs typeface="Trebuchet MS"/>
              </a:rPr>
              <a:t>finely</a:t>
            </a:r>
            <a:r>
              <a:rPr sz="1800" spc="5" dirty="0">
                <a:latin typeface="Trebuchet MS"/>
                <a:cs typeface="Trebuchet MS"/>
              </a:rPr>
              <a:t> </a:t>
            </a:r>
            <a:r>
              <a:rPr sz="1800" spc="-5" dirty="0">
                <a:latin typeface="Trebuchet MS"/>
                <a:cs typeface="Trebuchet MS"/>
              </a:rPr>
              <a:t>divided	catalyst at temperatures 700ºC at </a:t>
            </a:r>
            <a:r>
              <a:rPr sz="1800" dirty="0">
                <a:latin typeface="Trebuchet MS"/>
                <a:cs typeface="Trebuchet MS"/>
              </a:rPr>
              <a:t>a  pressure </a:t>
            </a:r>
            <a:r>
              <a:rPr sz="1800" spc="-5" dirty="0">
                <a:latin typeface="Trebuchet MS"/>
                <a:cs typeface="Trebuchet MS"/>
              </a:rPr>
              <a:t>of about </a:t>
            </a:r>
            <a:r>
              <a:rPr sz="1800" dirty="0">
                <a:latin typeface="Trebuchet MS"/>
                <a:cs typeface="Trebuchet MS"/>
              </a:rPr>
              <a:t>200</a:t>
            </a:r>
            <a:r>
              <a:rPr sz="1800" spc="-30" dirty="0">
                <a:latin typeface="Trebuchet MS"/>
                <a:cs typeface="Trebuchet MS"/>
              </a:rPr>
              <a:t> </a:t>
            </a:r>
            <a:r>
              <a:rPr sz="1800" spc="-5" dirty="0">
                <a:latin typeface="Trebuchet MS"/>
                <a:cs typeface="Trebuchet MS"/>
              </a:rPr>
              <a:t>atmospheres.</a:t>
            </a:r>
            <a:endParaRPr sz="1800">
              <a:latin typeface="Trebuchet MS"/>
              <a:cs typeface="Trebuchet MS"/>
            </a:endParaRPr>
          </a:p>
          <a:p>
            <a:pPr marL="363220" indent="-274320">
              <a:lnSpc>
                <a:spcPts val="2020"/>
              </a:lnSpc>
              <a:spcBef>
                <a:spcPts val="615"/>
              </a:spcBef>
              <a:buClr>
                <a:srgbClr val="B03E9A"/>
              </a:buClr>
              <a:buSzPct val="72222"/>
              <a:buFont typeface="Wingdings 2"/>
              <a:buChar char=""/>
              <a:tabLst>
                <a:tab pos="363220" algn="l"/>
                <a:tab pos="2235835" algn="l"/>
              </a:tabLst>
            </a:pPr>
            <a:r>
              <a:rPr sz="2700" spc="-7" baseline="13888" dirty="0">
                <a:latin typeface="Trebuchet MS"/>
                <a:cs typeface="Trebuchet MS"/>
              </a:rPr>
              <a:t>N</a:t>
            </a:r>
            <a:r>
              <a:rPr sz="1200" spc="-5" dirty="0">
                <a:latin typeface="Trebuchet MS"/>
                <a:cs typeface="Trebuchet MS"/>
              </a:rPr>
              <a:t>2(g)</a:t>
            </a:r>
            <a:r>
              <a:rPr sz="1200" spc="170" dirty="0">
                <a:latin typeface="Trebuchet MS"/>
                <a:cs typeface="Trebuchet MS"/>
              </a:rPr>
              <a:t> </a:t>
            </a:r>
            <a:r>
              <a:rPr sz="2700" baseline="13888" dirty="0">
                <a:latin typeface="Trebuchet MS"/>
                <a:cs typeface="Trebuchet MS"/>
              </a:rPr>
              <a:t>+ </a:t>
            </a:r>
            <a:r>
              <a:rPr sz="2700" spc="-7" baseline="13888" dirty="0">
                <a:latin typeface="Trebuchet MS"/>
                <a:cs typeface="Trebuchet MS"/>
              </a:rPr>
              <a:t>3H</a:t>
            </a:r>
            <a:r>
              <a:rPr sz="1200" spc="-5" dirty="0">
                <a:latin typeface="Trebuchet MS"/>
                <a:cs typeface="Trebuchet MS"/>
              </a:rPr>
              <a:t>2(g)	</a:t>
            </a:r>
            <a:r>
              <a:rPr sz="2700" spc="-7" baseline="13888" dirty="0">
                <a:latin typeface="Trebuchet MS"/>
                <a:cs typeface="Trebuchet MS"/>
              </a:rPr>
              <a:t>2NH</a:t>
            </a:r>
            <a:r>
              <a:rPr sz="1200" spc="-5" dirty="0">
                <a:latin typeface="Trebuchet MS"/>
                <a:cs typeface="Trebuchet MS"/>
              </a:rPr>
              <a:t>3(g)</a:t>
            </a:r>
            <a:endParaRPr sz="1200">
              <a:latin typeface="Trebuchet MS"/>
              <a:cs typeface="Trebuchet MS"/>
            </a:endParaRPr>
          </a:p>
          <a:p>
            <a:pPr marL="362585" marR="93980" indent="-274320">
              <a:lnSpc>
                <a:spcPct val="80000"/>
              </a:lnSpc>
              <a:spcBef>
                <a:spcPts val="290"/>
              </a:spcBef>
              <a:buClr>
                <a:srgbClr val="B03E9A"/>
              </a:buClr>
              <a:buSzPct val="72222"/>
              <a:buFont typeface="Wingdings 2"/>
              <a:buChar char=""/>
              <a:tabLst>
                <a:tab pos="363220" algn="l"/>
              </a:tabLst>
            </a:pPr>
            <a:r>
              <a:rPr sz="1800" spc="-5" dirty="0">
                <a:latin typeface="Trebuchet MS"/>
                <a:cs typeface="Trebuchet MS"/>
              </a:rPr>
              <a:t>Alminium </a:t>
            </a:r>
            <a:r>
              <a:rPr sz="1800" dirty="0">
                <a:latin typeface="Trebuchet MS"/>
                <a:cs typeface="Trebuchet MS"/>
              </a:rPr>
              <a:t>Oxide </a:t>
            </a:r>
            <a:r>
              <a:rPr sz="1800" spc="-5" dirty="0">
                <a:latin typeface="Trebuchet MS"/>
                <a:cs typeface="Trebuchet MS"/>
              </a:rPr>
              <a:t>ferric oxide and potassium oxide is added to </a:t>
            </a:r>
            <a:r>
              <a:rPr sz="1800" spc="-10" dirty="0">
                <a:latin typeface="Trebuchet MS"/>
                <a:cs typeface="Trebuchet MS"/>
              </a:rPr>
              <a:t>the  </a:t>
            </a:r>
            <a:r>
              <a:rPr sz="1800" spc="-5" dirty="0">
                <a:latin typeface="Trebuchet MS"/>
                <a:cs typeface="Trebuchet MS"/>
              </a:rPr>
              <a:t>catalyst to improve its</a:t>
            </a:r>
            <a:r>
              <a:rPr sz="1800" spc="-25" dirty="0">
                <a:latin typeface="Trebuchet MS"/>
                <a:cs typeface="Trebuchet MS"/>
              </a:rPr>
              <a:t> </a:t>
            </a:r>
            <a:r>
              <a:rPr sz="1800" spc="-5" dirty="0">
                <a:latin typeface="Trebuchet MS"/>
                <a:cs typeface="Trebuchet MS"/>
              </a:rPr>
              <a:t>performance.</a:t>
            </a:r>
            <a:endParaRPr sz="1800">
              <a:latin typeface="Trebuchet MS"/>
              <a:cs typeface="Trebuchet MS"/>
            </a:endParaRPr>
          </a:p>
          <a:p>
            <a:pPr marL="363220" indent="-274320">
              <a:lnSpc>
                <a:spcPts val="1945"/>
              </a:lnSpc>
              <a:spcBef>
                <a:spcPts val="170"/>
              </a:spcBef>
              <a:buClr>
                <a:srgbClr val="B03E9A"/>
              </a:buClr>
              <a:buSzPct val="72222"/>
              <a:buFont typeface="Wingdings 2"/>
              <a:buChar char=""/>
              <a:tabLst>
                <a:tab pos="363220" algn="l"/>
              </a:tabLst>
            </a:pPr>
            <a:r>
              <a:rPr sz="1800" spc="-5" dirty="0">
                <a:latin typeface="Trebuchet MS"/>
                <a:cs typeface="Trebuchet MS"/>
              </a:rPr>
              <a:t>It makes it more porous and this provides </a:t>
            </a:r>
            <a:r>
              <a:rPr sz="1800" dirty="0">
                <a:latin typeface="Trebuchet MS"/>
                <a:cs typeface="Trebuchet MS"/>
              </a:rPr>
              <a:t>a </a:t>
            </a:r>
            <a:r>
              <a:rPr sz="1800" spc="-5" dirty="0">
                <a:latin typeface="Trebuchet MS"/>
                <a:cs typeface="Trebuchet MS"/>
              </a:rPr>
              <a:t>high surface area</a:t>
            </a:r>
            <a:r>
              <a:rPr sz="1800" spc="-20" dirty="0">
                <a:latin typeface="Trebuchet MS"/>
                <a:cs typeface="Trebuchet MS"/>
              </a:rPr>
              <a:t> </a:t>
            </a:r>
            <a:r>
              <a:rPr sz="1800" spc="-5" dirty="0">
                <a:latin typeface="Trebuchet MS"/>
                <a:cs typeface="Trebuchet MS"/>
              </a:rPr>
              <a:t>to</a:t>
            </a:r>
            <a:endParaRPr sz="1800">
              <a:latin typeface="Trebuchet MS"/>
              <a:cs typeface="Trebuchet MS"/>
            </a:endParaRPr>
          </a:p>
          <a:p>
            <a:pPr marL="362585">
              <a:lnSpc>
                <a:spcPts val="1730"/>
              </a:lnSpc>
            </a:pPr>
            <a:r>
              <a:rPr sz="1800" spc="-5" dirty="0">
                <a:latin typeface="Trebuchet MS"/>
                <a:cs typeface="Trebuchet MS"/>
              </a:rPr>
              <a:t>the</a:t>
            </a:r>
            <a:r>
              <a:rPr sz="1800" dirty="0">
                <a:latin typeface="Trebuchet MS"/>
                <a:cs typeface="Trebuchet MS"/>
              </a:rPr>
              <a:t> </a:t>
            </a:r>
            <a:r>
              <a:rPr sz="1800" spc="-5" dirty="0">
                <a:latin typeface="Trebuchet MS"/>
                <a:cs typeface="Trebuchet MS"/>
              </a:rPr>
              <a:t>reaction.</a:t>
            </a:r>
            <a:endParaRPr sz="1800">
              <a:latin typeface="Trebuchet MS"/>
              <a:cs typeface="Trebuchet MS"/>
            </a:endParaRPr>
          </a:p>
          <a:p>
            <a:pPr marL="362585" marR="243204">
              <a:lnSpc>
                <a:spcPct val="80000"/>
              </a:lnSpc>
              <a:spcBef>
                <a:spcPts val="215"/>
              </a:spcBef>
            </a:pPr>
            <a:r>
              <a:rPr sz="1800" dirty="0">
                <a:latin typeface="Trebuchet MS"/>
                <a:cs typeface="Trebuchet MS"/>
              </a:rPr>
              <a:t>The </a:t>
            </a:r>
            <a:r>
              <a:rPr sz="1800" spc="-5" dirty="0">
                <a:latin typeface="Trebuchet MS"/>
                <a:cs typeface="Trebuchet MS"/>
              </a:rPr>
              <a:t>reaction is reversible hence it is not possible to </a:t>
            </a:r>
            <a:r>
              <a:rPr sz="1800" spc="-10" dirty="0">
                <a:latin typeface="Trebuchet MS"/>
                <a:cs typeface="Trebuchet MS"/>
              </a:rPr>
              <a:t>convert </a:t>
            </a:r>
            <a:r>
              <a:rPr sz="1800" spc="-5" dirty="0">
                <a:latin typeface="Trebuchet MS"/>
                <a:cs typeface="Trebuchet MS"/>
              </a:rPr>
              <a:t>all  the reactants into</a:t>
            </a:r>
            <a:r>
              <a:rPr sz="1800" spc="5" dirty="0">
                <a:latin typeface="Trebuchet MS"/>
                <a:cs typeface="Trebuchet MS"/>
              </a:rPr>
              <a:t> </a:t>
            </a:r>
            <a:r>
              <a:rPr sz="1800" spc="-5" dirty="0">
                <a:latin typeface="Trebuchet MS"/>
                <a:cs typeface="Trebuchet MS"/>
              </a:rPr>
              <a:t>ammonia.</a:t>
            </a:r>
            <a:endParaRPr sz="1800">
              <a:latin typeface="Trebuchet MS"/>
              <a:cs typeface="Trebuchet MS"/>
            </a:endParaRPr>
          </a:p>
          <a:p>
            <a:pPr>
              <a:lnSpc>
                <a:spcPct val="100000"/>
              </a:lnSpc>
              <a:spcBef>
                <a:spcPts val="30"/>
              </a:spcBef>
            </a:pPr>
            <a:endParaRPr sz="2000">
              <a:latin typeface="Times New Roman"/>
              <a:cs typeface="Times New Roman"/>
            </a:endParaRPr>
          </a:p>
          <a:p>
            <a:pPr marL="362585" marR="163195">
              <a:lnSpc>
                <a:spcPct val="80000"/>
              </a:lnSpc>
            </a:pPr>
            <a:r>
              <a:rPr sz="1800" spc="-114" dirty="0">
                <a:latin typeface="Trebuchet MS"/>
                <a:cs typeface="Trebuchet MS"/>
              </a:rPr>
              <a:t>To </a:t>
            </a:r>
            <a:r>
              <a:rPr sz="1800" spc="-5" dirty="0">
                <a:latin typeface="Trebuchet MS"/>
                <a:cs typeface="Trebuchet MS"/>
              </a:rPr>
              <a:t>separate ammonia </a:t>
            </a:r>
            <a:r>
              <a:rPr sz="1800" spc="-10" dirty="0">
                <a:latin typeface="Trebuchet MS"/>
                <a:cs typeface="Trebuchet MS"/>
              </a:rPr>
              <a:t>from </a:t>
            </a:r>
            <a:r>
              <a:rPr sz="1800" spc="-5" dirty="0">
                <a:latin typeface="Trebuchet MS"/>
                <a:cs typeface="Trebuchet MS"/>
              </a:rPr>
              <a:t>the mixture is cooled, only ammonia  liquidfies and it is</a:t>
            </a:r>
            <a:r>
              <a:rPr sz="1800" spc="-40" dirty="0">
                <a:latin typeface="Trebuchet MS"/>
                <a:cs typeface="Trebuchet MS"/>
              </a:rPr>
              <a:t> </a:t>
            </a:r>
            <a:r>
              <a:rPr sz="1800" spc="-5" dirty="0">
                <a:latin typeface="Trebuchet MS"/>
                <a:cs typeface="Trebuchet MS"/>
              </a:rPr>
              <a:t>separated.</a:t>
            </a:r>
            <a:endParaRPr sz="1800">
              <a:latin typeface="Trebuchet MS"/>
              <a:cs typeface="Trebuchet MS"/>
            </a:endParaRPr>
          </a:p>
          <a:p>
            <a:pPr>
              <a:lnSpc>
                <a:spcPct val="100000"/>
              </a:lnSpc>
              <a:spcBef>
                <a:spcPts val="30"/>
              </a:spcBef>
            </a:pPr>
            <a:endParaRPr sz="2000">
              <a:latin typeface="Times New Roman"/>
              <a:cs typeface="Times New Roman"/>
            </a:endParaRPr>
          </a:p>
          <a:p>
            <a:pPr marL="362585" marR="557530">
              <a:lnSpc>
                <a:spcPct val="80000"/>
              </a:lnSpc>
            </a:pPr>
            <a:r>
              <a:rPr sz="1800" dirty="0">
                <a:latin typeface="Trebuchet MS"/>
                <a:cs typeface="Trebuchet MS"/>
              </a:rPr>
              <a:t>The </a:t>
            </a:r>
            <a:r>
              <a:rPr sz="1800" spc="-5" dirty="0">
                <a:latin typeface="Trebuchet MS"/>
                <a:cs typeface="Trebuchet MS"/>
              </a:rPr>
              <a:t>uncombined Nitrogen and hydrogen are recycled.  </a:t>
            </a:r>
            <a:r>
              <a:rPr sz="1800" spc="-10" dirty="0">
                <a:latin typeface="Trebuchet MS"/>
                <a:cs typeface="Trebuchet MS"/>
              </a:rPr>
              <a:t>Another </a:t>
            </a:r>
            <a:r>
              <a:rPr sz="1800" dirty="0">
                <a:latin typeface="Trebuchet MS"/>
                <a:cs typeface="Trebuchet MS"/>
              </a:rPr>
              <a:t>way </a:t>
            </a:r>
            <a:r>
              <a:rPr sz="1800" spc="-5" dirty="0">
                <a:latin typeface="Trebuchet MS"/>
                <a:cs typeface="Trebuchet MS"/>
              </a:rPr>
              <a:t>of separation is to </a:t>
            </a:r>
            <a:r>
              <a:rPr sz="1800" dirty="0">
                <a:latin typeface="Trebuchet MS"/>
                <a:cs typeface="Trebuchet MS"/>
              </a:rPr>
              <a:t>pass </a:t>
            </a:r>
            <a:r>
              <a:rPr sz="1800" spc="-5" dirty="0">
                <a:latin typeface="Trebuchet MS"/>
                <a:cs typeface="Trebuchet MS"/>
              </a:rPr>
              <a:t>the mixture into </a:t>
            </a:r>
            <a:r>
              <a:rPr sz="1800" spc="-45" dirty="0">
                <a:latin typeface="Trebuchet MS"/>
                <a:cs typeface="Trebuchet MS"/>
              </a:rPr>
              <a:t>water.  </a:t>
            </a:r>
            <a:r>
              <a:rPr sz="1800" dirty="0">
                <a:latin typeface="Trebuchet MS"/>
                <a:cs typeface="Trebuchet MS"/>
              </a:rPr>
              <a:t>Only </a:t>
            </a:r>
            <a:r>
              <a:rPr sz="1800" spc="-5" dirty="0">
                <a:latin typeface="Trebuchet MS"/>
                <a:cs typeface="Trebuchet MS"/>
              </a:rPr>
              <a:t>ammonia dissolves.</a:t>
            </a:r>
            <a:endParaRPr sz="1800">
              <a:latin typeface="Trebuchet MS"/>
              <a:cs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7743" y="356615"/>
            <a:ext cx="7620000" cy="54681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5645835"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73698" y="1107186"/>
            <a:ext cx="83185" cy="127635"/>
          </a:xfrm>
          <a:custGeom>
            <a:avLst/>
            <a:gdLst/>
            <a:ahLst/>
            <a:cxnLst/>
            <a:rect l="l" t="t" r="r" b="b"/>
            <a:pathLst>
              <a:path w="83185" h="127634">
                <a:moveTo>
                  <a:pt x="41528" y="0"/>
                </a:moveTo>
                <a:lnTo>
                  <a:pt x="0" y="127635"/>
                </a:lnTo>
                <a:lnTo>
                  <a:pt x="83058"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4150995"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5" name="object 5"/>
          <p:cNvSpPr/>
          <p:nvPr/>
        </p:nvSpPr>
        <p:spPr>
          <a:xfrm>
            <a:off x="2685923" y="1057275"/>
            <a:ext cx="101853" cy="10058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43647" y="1057275"/>
            <a:ext cx="101803" cy="10058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147436" y="1053719"/>
            <a:ext cx="176402" cy="2503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381121" y="1053719"/>
            <a:ext cx="176402" cy="25031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765291" y="1006221"/>
            <a:ext cx="61594" cy="346075"/>
          </a:xfrm>
          <a:custGeom>
            <a:avLst/>
            <a:gdLst/>
            <a:ahLst/>
            <a:cxnLst/>
            <a:rect l="l" t="t" r="r" b="b"/>
            <a:pathLst>
              <a:path w="61595"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441060"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4710810" y="1006221"/>
            <a:ext cx="353060" cy="350520"/>
          </a:xfrm>
          <a:custGeom>
            <a:avLst/>
            <a:gdLst/>
            <a:ahLst/>
            <a:cxnLst/>
            <a:rect l="l" t="t" r="r" b="b"/>
            <a:pathLst>
              <a:path w="353060" h="350519">
                <a:moveTo>
                  <a:pt x="69596" y="0"/>
                </a:moveTo>
                <a:lnTo>
                  <a:pt x="102108" y="0"/>
                </a:lnTo>
                <a:lnTo>
                  <a:pt x="176911" y="232790"/>
                </a:lnTo>
                <a:lnTo>
                  <a:pt x="250062" y="0"/>
                </a:lnTo>
                <a:lnTo>
                  <a:pt x="282321" y="0"/>
                </a:lnTo>
                <a:lnTo>
                  <a:pt x="352933" y="345820"/>
                </a:lnTo>
                <a:lnTo>
                  <a:pt x="293497" y="345820"/>
                </a:lnTo>
                <a:lnTo>
                  <a:pt x="257555" y="159384"/>
                </a:lnTo>
                <a:lnTo>
                  <a:pt x="188087" y="350265"/>
                </a:lnTo>
                <a:lnTo>
                  <a:pt x="166115" y="350265"/>
                </a:lnTo>
                <a:lnTo>
                  <a:pt x="96519" y="159384"/>
                </a:lnTo>
                <a:lnTo>
                  <a:pt x="59181"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351146" y="1006221"/>
            <a:ext cx="353060" cy="350520"/>
          </a:xfrm>
          <a:custGeom>
            <a:avLst/>
            <a:gdLst/>
            <a:ahLst/>
            <a:cxnLst/>
            <a:rect l="l" t="t" r="r" b="b"/>
            <a:pathLst>
              <a:path w="353060" h="350519">
                <a:moveTo>
                  <a:pt x="69595" y="0"/>
                </a:moveTo>
                <a:lnTo>
                  <a:pt x="102107" y="0"/>
                </a:lnTo>
                <a:lnTo>
                  <a:pt x="176911" y="232790"/>
                </a:lnTo>
                <a:lnTo>
                  <a:pt x="250062" y="0"/>
                </a:lnTo>
                <a:lnTo>
                  <a:pt x="282320" y="0"/>
                </a:lnTo>
                <a:lnTo>
                  <a:pt x="352932" y="345820"/>
                </a:lnTo>
                <a:lnTo>
                  <a:pt x="293497" y="345820"/>
                </a:lnTo>
                <a:lnTo>
                  <a:pt x="257555" y="159384"/>
                </a:lnTo>
                <a:lnTo>
                  <a:pt x="188087" y="350265"/>
                </a:lnTo>
                <a:lnTo>
                  <a:pt x="166115" y="350265"/>
                </a:lnTo>
                <a:lnTo>
                  <a:pt x="96519" y="159384"/>
                </a:lnTo>
                <a:lnTo>
                  <a:pt x="59181" y="345820"/>
                </a:lnTo>
                <a:lnTo>
                  <a:pt x="0" y="345820"/>
                </a:lnTo>
                <a:lnTo>
                  <a:pt x="69595"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3674745" y="1006221"/>
            <a:ext cx="227965" cy="346075"/>
          </a:xfrm>
          <a:custGeom>
            <a:avLst/>
            <a:gdLst/>
            <a:ahLst/>
            <a:cxnLst/>
            <a:rect l="l" t="t" r="r" b="b"/>
            <a:pathLst>
              <a:path w="227964" h="346075">
                <a:moveTo>
                  <a:pt x="0" y="0"/>
                </a:moveTo>
                <a:lnTo>
                  <a:pt x="227583" y="0"/>
                </a:lnTo>
                <a:lnTo>
                  <a:pt x="227583" y="54482"/>
                </a:lnTo>
                <a:lnTo>
                  <a:pt x="61340" y="54482"/>
                </a:lnTo>
                <a:lnTo>
                  <a:pt x="61340" y="135381"/>
                </a:lnTo>
                <a:lnTo>
                  <a:pt x="182752" y="135381"/>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918841" y="1006221"/>
            <a:ext cx="220979" cy="346075"/>
          </a:xfrm>
          <a:custGeom>
            <a:avLst/>
            <a:gdLst/>
            <a:ahLst/>
            <a:cxnLst/>
            <a:rect l="l" t="t" r="r" b="b"/>
            <a:pathLst>
              <a:path w="220980"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295525" y="1006221"/>
            <a:ext cx="256540" cy="351790"/>
          </a:xfrm>
          <a:custGeom>
            <a:avLst/>
            <a:gdLst/>
            <a:ahLst/>
            <a:cxnLst/>
            <a:rect l="l" t="t" r="r" b="b"/>
            <a:pathLst>
              <a:path w="256539" h="351790">
                <a:moveTo>
                  <a:pt x="0" y="0"/>
                </a:moveTo>
                <a:lnTo>
                  <a:pt x="61341" y="0"/>
                </a:lnTo>
                <a:lnTo>
                  <a:pt x="61341" y="234187"/>
                </a:lnTo>
                <a:lnTo>
                  <a:pt x="62390" y="247451"/>
                </a:lnTo>
                <a:lnTo>
                  <a:pt x="87516" y="287174"/>
                </a:lnTo>
                <a:lnTo>
                  <a:pt x="124968" y="296925"/>
                </a:lnTo>
                <a:lnTo>
                  <a:pt x="140708" y="295856"/>
                </a:lnTo>
                <a:lnTo>
                  <a:pt x="176783"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969135" y="1006221"/>
            <a:ext cx="286385" cy="346075"/>
          </a:xfrm>
          <a:custGeom>
            <a:avLst/>
            <a:gdLst/>
            <a:ahLst/>
            <a:cxnLst/>
            <a:rect l="l" t="t" r="r" b="b"/>
            <a:pathLst>
              <a:path w="286385" h="346075">
                <a:moveTo>
                  <a:pt x="0" y="0"/>
                </a:moveTo>
                <a:lnTo>
                  <a:pt x="286131" y="0"/>
                </a:lnTo>
                <a:lnTo>
                  <a:pt x="286131"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376552"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8" y="296925"/>
                </a:lnTo>
                <a:lnTo>
                  <a:pt x="140708" y="295856"/>
                </a:lnTo>
                <a:lnTo>
                  <a:pt x="176784" y="279907"/>
                </a:lnTo>
                <a:lnTo>
                  <a:pt x="195325" y="233044"/>
                </a:lnTo>
                <a:lnTo>
                  <a:pt x="195325" y="0"/>
                </a:lnTo>
                <a:lnTo>
                  <a:pt x="256540" y="0"/>
                </a:lnTo>
                <a:lnTo>
                  <a:pt x="256540"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754519" y="1006221"/>
            <a:ext cx="286385" cy="346075"/>
          </a:xfrm>
          <a:custGeom>
            <a:avLst/>
            <a:gdLst/>
            <a:ahLst/>
            <a:cxnLst/>
            <a:rect l="l" t="t" r="r" b="b"/>
            <a:pathLst>
              <a:path w="286384" h="346075">
                <a:moveTo>
                  <a:pt x="0" y="0"/>
                </a:moveTo>
                <a:lnTo>
                  <a:pt x="286143" y="0"/>
                </a:lnTo>
                <a:lnTo>
                  <a:pt x="286143" y="54482"/>
                </a:lnTo>
                <a:lnTo>
                  <a:pt x="171259" y="54482"/>
                </a:lnTo>
                <a:lnTo>
                  <a:pt x="171259" y="345566"/>
                </a:lnTo>
                <a:lnTo>
                  <a:pt x="109931" y="345566"/>
                </a:lnTo>
                <a:lnTo>
                  <a:pt x="109931" y="54482"/>
                </a:lnTo>
                <a:lnTo>
                  <a:pt x="0" y="54482"/>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623185"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9" y="157861"/>
                </a:lnTo>
                <a:lnTo>
                  <a:pt x="176664" y="187328"/>
                </a:lnTo>
                <a:lnTo>
                  <a:pt x="163448"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080846" y="1002664"/>
            <a:ext cx="266065" cy="349250"/>
          </a:xfrm>
          <a:custGeom>
            <a:avLst/>
            <a:gdLst/>
            <a:ahLst/>
            <a:cxnLst/>
            <a:rect l="l" t="t" r="r" b="b"/>
            <a:pathLst>
              <a:path w="266065" h="349250">
                <a:moveTo>
                  <a:pt x="95770" y="0"/>
                </a:moveTo>
                <a:lnTo>
                  <a:pt x="153357" y="6359"/>
                </a:lnTo>
                <a:lnTo>
                  <a:pt x="194484" y="25447"/>
                </a:lnTo>
                <a:lnTo>
                  <a:pt x="219157" y="57275"/>
                </a:lnTo>
                <a:lnTo>
                  <a:pt x="227380" y="101854"/>
                </a:lnTo>
                <a:lnTo>
                  <a:pt x="226239" y="116855"/>
                </a:lnTo>
                <a:lnTo>
                  <a:pt x="209219" y="157861"/>
                </a:lnTo>
                <a:lnTo>
                  <a:pt x="176688" y="187328"/>
                </a:lnTo>
                <a:lnTo>
                  <a:pt x="163474" y="193421"/>
                </a:lnTo>
                <a:lnTo>
                  <a:pt x="265607" y="349123"/>
                </a:lnTo>
                <a:lnTo>
                  <a:pt x="194868" y="349123"/>
                </a:lnTo>
                <a:lnTo>
                  <a:pt x="102616"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5863971" y="1001522"/>
            <a:ext cx="304165" cy="350520"/>
          </a:xfrm>
          <a:custGeom>
            <a:avLst/>
            <a:gdLst/>
            <a:ahLst/>
            <a:cxnLst/>
            <a:rect l="l" t="t" r="r" b="b"/>
            <a:pathLst>
              <a:path w="304164" h="350519">
                <a:moveTo>
                  <a:pt x="137794" y="0"/>
                </a:moveTo>
                <a:lnTo>
                  <a:pt x="164718" y="0"/>
                </a:lnTo>
                <a:lnTo>
                  <a:pt x="303656" y="350265"/>
                </a:lnTo>
                <a:lnTo>
                  <a:pt x="235965" y="350265"/>
                </a:lnTo>
                <a:lnTo>
                  <a:pt x="210692"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4041266" y="1001522"/>
            <a:ext cx="304165" cy="350520"/>
          </a:xfrm>
          <a:custGeom>
            <a:avLst/>
            <a:gdLst/>
            <a:ahLst/>
            <a:cxnLst/>
            <a:rect l="l" t="t" r="r" b="b"/>
            <a:pathLst>
              <a:path w="304164" h="350519">
                <a:moveTo>
                  <a:pt x="137795" y="0"/>
                </a:moveTo>
                <a:lnTo>
                  <a:pt x="164719" y="0"/>
                </a:lnTo>
                <a:lnTo>
                  <a:pt x="303657" y="350265"/>
                </a:lnTo>
                <a:lnTo>
                  <a:pt x="235966" y="350265"/>
                </a:lnTo>
                <a:lnTo>
                  <a:pt x="210693" y="280162"/>
                </a:lnTo>
                <a:lnTo>
                  <a:pt x="92329" y="280162"/>
                </a:lnTo>
                <a:lnTo>
                  <a:pt x="68199"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1687702" y="1000252"/>
            <a:ext cx="262890" cy="357505"/>
          </a:xfrm>
          <a:custGeom>
            <a:avLst/>
            <a:gdLst/>
            <a:ahLst/>
            <a:cxnLst/>
            <a:rect l="l" t="t" r="r" b="b"/>
            <a:pathLst>
              <a:path w="262889" h="357505">
                <a:moveTo>
                  <a:pt x="158242" y="0"/>
                </a:moveTo>
                <a:lnTo>
                  <a:pt x="186461" y="1524"/>
                </a:lnTo>
                <a:lnTo>
                  <a:pt x="211693" y="6096"/>
                </a:lnTo>
                <a:lnTo>
                  <a:pt x="233947" y="13716"/>
                </a:lnTo>
                <a:lnTo>
                  <a:pt x="253238" y="24384"/>
                </a:lnTo>
                <a:lnTo>
                  <a:pt x="228092" y="75057"/>
                </a:lnTo>
                <a:lnTo>
                  <a:pt x="216255" y="66075"/>
                </a:lnTo>
                <a:lnTo>
                  <a:pt x="201310" y="59689"/>
                </a:lnTo>
                <a:lnTo>
                  <a:pt x="183247" y="55876"/>
                </a:lnTo>
                <a:lnTo>
                  <a:pt x="162052" y="54610"/>
                </a:lnTo>
                <a:lnTo>
                  <a:pt x="141406" y="56872"/>
                </a:lnTo>
                <a:lnTo>
                  <a:pt x="105973" y="74969"/>
                </a:lnTo>
                <a:lnTo>
                  <a:pt x="79164" y="110095"/>
                </a:lnTo>
                <a:lnTo>
                  <a:pt x="65361" y="155866"/>
                </a:lnTo>
                <a:lnTo>
                  <a:pt x="63627"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7"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521792" y="1000252"/>
            <a:ext cx="209550" cy="357505"/>
          </a:xfrm>
          <a:custGeom>
            <a:avLst/>
            <a:gdLst/>
            <a:ahLst/>
            <a:cxnLst/>
            <a:rect l="l" t="t" r="r" b="b"/>
            <a:pathLst>
              <a:path w="209550" h="357505">
                <a:moveTo>
                  <a:pt x="105448" y="0"/>
                </a:moveTo>
                <a:lnTo>
                  <a:pt x="133413" y="1404"/>
                </a:lnTo>
                <a:lnTo>
                  <a:pt x="157399" y="5619"/>
                </a:lnTo>
                <a:lnTo>
                  <a:pt x="177405" y="12644"/>
                </a:lnTo>
                <a:lnTo>
                  <a:pt x="193433" y="22478"/>
                </a:lnTo>
                <a:lnTo>
                  <a:pt x="174790" y="75311"/>
                </a:lnTo>
                <a:lnTo>
                  <a:pt x="158414" y="65216"/>
                </a:lnTo>
                <a:lnTo>
                  <a:pt x="141593" y="57991"/>
                </a:lnTo>
                <a:lnTo>
                  <a:pt x="124328" y="53647"/>
                </a:lnTo>
                <a:lnTo>
                  <a:pt x="106616" y="52197"/>
                </a:lnTo>
                <a:lnTo>
                  <a:pt x="96601" y="52889"/>
                </a:lnTo>
                <a:lnTo>
                  <a:pt x="64955" y="76263"/>
                </a:lnTo>
                <a:lnTo>
                  <a:pt x="62039" y="92583"/>
                </a:lnTo>
                <a:lnTo>
                  <a:pt x="66152" y="107584"/>
                </a:lnTo>
                <a:lnTo>
                  <a:pt x="78490" y="122872"/>
                </a:lnTo>
                <a:lnTo>
                  <a:pt x="99056" y="138445"/>
                </a:lnTo>
                <a:lnTo>
                  <a:pt x="127850" y="154305"/>
                </a:lnTo>
                <a:lnTo>
                  <a:pt x="143978" y="162615"/>
                </a:lnTo>
                <a:lnTo>
                  <a:pt x="157691" y="170592"/>
                </a:lnTo>
                <a:lnTo>
                  <a:pt x="191369" y="201041"/>
                </a:lnTo>
                <a:lnTo>
                  <a:pt x="207230" y="238934"/>
                </a:lnTo>
                <a:lnTo>
                  <a:pt x="209232" y="261238"/>
                </a:lnTo>
                <a:lnTo>
                  <a:pt x="207161" y="281267"/>
                </a:lnTo>
                <a:lnTo>
                  <a:pt x="190592" y="315799"/>
                </a:lnTo>
                <a:lnTo>
                  <a:pt x="158117" y="342161"/>
                </a:lnTo>
                <a:lnTo>
                  <a:pt x="113706" y="355687"/>
                </a:lnTo>
                <a:lnTo>
                  <a:pt x="87274" y="357377"/>
                </a:lnTo>
                <a:lnTo>
                  <a:pt x="63688" y="355828"/>
                </a:lnTo>
                <a:lnTo>
                  <a:pt x="41279" y="351170"/>
                </a:lnTo>
                <a:lnTo>
                  <a:pt x="20049" y="343394"/>
                </a:lnTo>
                <a:lnTo>
                  <a:pt x="0" y="332486"/>
                </a:lnTo>
                <a:lnTo>
                  <a:pt x="22644" y="277495"/>
                </a:lnTo>
                <a:lnTo>
                  <a:pt x="40734" y="288643"/>
                </a:lnTo>
                <a:lnTo>
                  <a:pt x="58677" y="296576"/>
                </a:lnTo>
                <a:lnTo>
                  <a:pt x="76472" y="301319"/>
                </a:lnTo>
                <a:lnTo>
                  <a:pt x="94119" y="302895"/>
                </a:lnTo>
                <a:lnTo>
                  <a:pt x="117755" y="300537"/>
                </a:lnTo>
                <a:lnTo>
                  <a:pt x="134639" y="293465"/>
                </a:lnTo>
                <a:lnTo>
                  <a:pt x="144768" y="281678"/>
                </a:lnTo>
                <a:lnTo>
                  <a:pt x="148145" y="265175"/>
                </a:lnTo>
                <a:lnTo>
                  <a:pt x="147348" y="256434"/>
                </a:lnTo>
                <a:lnTo>
                  <a:pt x="127347" y="223206"/>
                </a:lnTo>
                <a:lnTo>
                  <a:pt x="82918" y="195452"/>
                </a:lnTo>
                <a:lnTo>
                  <a:pt x="64663" y="185975"/>
                </a:lnTo>
                <a:lnTo>
                  <a:pt x="49653" y="177355"/>
                </a:lnTo>
                <a:lnTo>
                  <a:pt x="17160" y="148637"/>
                </a:lnTo>
                <a:lnTo>
                  <a:pt x="1175" y="103489"/>
                </a:lnTo>
                <a:lnTo>
                  <a:pt x="711" y="92963"/>
                </a:lnTo>
                <a:lnTo>
                  <a:pt x="2545" y="73796"/>
                </a:lnTo>
                <a:lnTo>
                  <a:pt x="30073" y="26415"/>
                </a:lnTo>
                <a:lnTo>
                  <a:pt x="63603" y="6635"/>
                </a:lnTo>
                <a:lnTo>
                  <a:pt x="83485" y="1662"/>
                </a:lnTo>
                <a:lnTo>
                  <a:pt x="105448"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084698"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318383"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428244" y="1786127"/>
            <a:ext cx="4072128" cy="4215384"/>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4500371" y="1714500"/>
            <a:ext cx="3787139" cy="4143755"/>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9772" y="729869"/>
            <a:ext cx="4344200" cy="3192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47517" y="825500"/>
            <a:ext cx="74295" cy="114300"/>
          </a:xfrm>
          <a:custGeom>
            <a:avLst/>
            <a:gdLst/>
            <a:ahLst/>
            <a:cxnLst/>
            <a:rect l="l" t="t" r="r" b="b"/>
            <a:pathLst>
              <a:path w="74295" h="114300">
                <a:moveTo>
                  <a:pt x="37083" y="0"/>
                </a:moveTo>
                <a:lnTo>
                  <a:pt x="0" y="113919"/>
                </a:lnTo>
                <a:lnTo>
                  <a:pt x="74168" y="113919"/>
                </a:lnTo>
                <a:lnTo>
                  <a:pt x="37083"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110613" y="825500"/>
            <a:ext cx="74295" cy="114300"/>
          </a:xfrm>
          <a:custGeom>
            <a:avLst/>
            <a:gdLst/>
            <a:ahLst/>
            <a:cxnLst/>
            <a:rect l="l" t="t" r="r" b="b"/>
            <a:pathLst>
              <a:path w="74294" h="114300">
                <a:moveTo>
                  <a:pt x="37084" y="0"/>
                </a:moveTo>
                <a:lnTo>
                  <a:pt x="0" y="113919"/>
                </a:lnTo>
                <a:lnTo>
                  <a:pt x="74168" y="113919"/>
                </a:lnTo>
                <a:lnTo>
                  <a:pt x="37084" y="0"/>
                </a:lnTo>
                <a:close/>
              </a:path>
            </a:pathLst>
          </a:custGeom>
          <a:ln w="3175">
            <a:solidFill>
              <a:srgbClr val="58134A"/>
            </a:solidFill>
          </a:ln>
        </p:spPr>
        <p:txBody>
          <a:bodyPr wrap="square" lIns="0" tIns="0" rIns="0" bIns="0" rtlCol="0"/>
          <a:lstStyle/>
          <a:p>
            <a:endParaRPr/>
          </a:p>
        </p:txBody>
      </p:sp>
      <p:sp>
        <p:nvSpPr>
          <p:cNvPr id="5" name="object 5"/>
          <p:cNvSpPr/>
          <p:nvPr/>
        </p:nvSpPr>
        <p:spPr>
          <a:xfrm>
            <a:off x="2727070" y="780795"/>
            <a:ext cx="91185" cy="9004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41851" y="777748"/>
            <a:ext cx="157607" cy="22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403978" y="735456"/>
            <a:ext cx="224790" cy="313055"/>
          </a:xfrm>
          <a:custGeom>
            <a:avLst/>
            <a:gdLst/>
            <a:ahLst/>
            <a:cxnLst/>
            <a:rect l="l" t="t" r="r" b="b"/>
            <a:pathLst>
              <a:path w="224789" h="313055">
                <a:moveTo>
                  <a:pt x="0" y="0"/>
                </a:moveTo>
                <a:lnTo>
                  <a:pt x="26288" y="0"/>
                </a:lnTo>
                <a:lnTo>
                  <a:pt x="171958" y="186054"/>
                </a:lnTo>
                <a:lnTo>
                  <a:pt x="171958" y="0"/>
                </a:lnTo>
                <a:lnTo>
                  <a:pt x="224662" y="0"/>
                </a:lnTo>
                <a:lnTo>
                  <a:pt x="224662" y="312673"/>
                </a:lnTo>
                <a:lnTo>
                  <a:pt x="202311" y="312673"/>
                </a:lnTo>
                <a:lnTo>
                  <a:pt x="52578" y="117475"/>
                </a:lnTo>
                <a:lnTo>
                  <a:pt x="52578" y="308737"/>
                </a:lnTo>
                <a:lnTo>
                  <a:pt x="0" y="308737"/>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3981322" y="735456"/>
            <a:ext cx="55244" cy="308610"/>
          </a:xfrm>
          <a:custGeom>
            <a:avLst/>
            <a:gdLst/>
            <a:ahLst/>
            <a:cxnLst/>
            <a:rect l="l" t="t" r="r" b="b"/>
            <a:pathLst>
              <a:path w="55245"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3689222" y="735456"/>
            <a:ext cx="255904" cy="308610"/>
          </a:xfrm>
          <a:custGeom>
            <a:avLst/>
            <a:gdLst/>
            <a:ahLst/>
            <a:cxnLst/>
            <a:rect l="l" t="t" r="r" b="b"/>
            <a:pathLst>
              <a:path w="255904" h="308609">
                <a:moveTo>
                  <a:pt x="0" y="0"/>
                </a:moveTo>
                <a:lnTo>
                  <a:pt x="255524" y="0"/>
                </a:lnTo>
                <a:lnTo>
                  <a:pt x="255524" y="48640"/>
                </a:lnTo>
                <a:lnTo>
                  <a:pt x="152907" y="48640"/>
                </a:lnTo>
                <a:lnTo>
                  <a:pt x="152907" y="308482"/>
                </a:lnTo>
                <a:lnTo>
                  <a:pt x="98171" y="308482"/>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2934842" y="735456"/>
            <a:ext cx="196850" cy="308610"/>
          </a:xfrm>
          <a:custGeom>
            <a:avLst/>
            <a:gdLst/>
            <a:ahLst/>
            <a:cxnLst/>
            <a:rect l="l" t="t" r="r" b="b"/>
            <a:pathLst>
              <a:path w="196850" h="308609">
                <a:moveTo>
                  <a:pt x="0" y="0"/>
                </a:moveTo>
                <a:lnTo>
                  <a:pt x="196850" y="0"/>
                </a:lnTo>
                <a:lnTo>
                  <a:pt x="196850" y="48640"/>
                </a:lnTo>
                <a:lnTo>
                  <a:pt x="54737" y="48640"/>
                </a:lnTo>
                <a:lnTo>
                  <a:pt x="54737" y="120776"/>
                </a:lnTo>
                <a:lnTo>
                  <a:pt x="156590" y="120776"/>
                </a:lnTo>
                <a:lnTo>
                  <a:pt x="156590" y="167385"/>
                </a:lnTo>
                <a:lnTo>
                  <a:pt x="54737" y="167385"/>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316098" y="735456"/>
            <a:ext cx="194310" cy="308610"/>
          </a:xfrm>
          <a:custGeom>
            <a:avLst/>
            <a:gdLst/>
            <a:ahLst/>
            <a:cxnLst/>
            <a:rect l="l" t="t" r="r" b="b"/>
            <a:pathLst>
              <a:path w="194310" h="308609">
                <a:moveTo>
                  <a:pt x="0" y="0"/>
                </a:moveTo>
                <a:lnTo>
                  <a:pt x="54737" y="0"/>
                </a:lnTo>
                <a:lnTo>
                  <a:pt x="54737" y="259841"/>
                </a:lnTo>
                <a:lnTo>
                  <a:pt x="194182" y="259841"/>
                </a:lnTo>
                <a:lnTo>
                  <a:pt x="194182" y="308482"/>
                </a:lnTo>
                <a:lnTo>
                  <a:pt x="0" y="308482"/>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660270" y="735456"/>
            <a:ext cx="55244" cy="308610"/>
          </a:xfrm>
          <a:custGeom>
            <a:avLst/>
            <a:gdLst/>
            <a:ahLst/>
            <a:cxnLst/>
            <a:rect l="l" t="t" r="r" b="b"/>
            <a:pathLst>
              <a:path w="55244"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310258" y="735456"/>
            <a:ext cx="315595" cy="313055"/>
          </a:xfrm>
          <a:custGeom>
            <a:avLst/>
            <a:gdLst/>
            <a:ahLst/>
            <a:cxnLst/>
            <a:rect l="l" t="t" r="r" b="b"/>
            <a:pathLst>
              <a:path w="315594" h="313055">
                <a:moveTo>
                  <a:pt x="62103" y="0"/>
                </a:moveTo>
                <a:lnTo>
                  <a:pt x="91185" y="0"/>
                </a:lnTo>
                <a:lnTo>
                  <a:pt x="157987" y="207771"/>
                </a:lnTo>
                <a:lnTo>
                  <a:pt x="223265" y="0"/>
                </a:lnTo>
                <a:lnTo>
                  <a:pt x="252094" y="0"/>
                </a:lnTo>
                <a:lnTo>
                  <a:pt x="315087" y="308737"/>
                </a:lnTo>
                <a:lnTo>
                  <a:pt x="262000" y="308737"/>
                </a:lnTo>
                <a:lnTo>
                  <a:pt x="229997" y="142366"/>
                </a:lnTo>
                <a:lnTo>
                  <a:pt x="167894" y="312673"/>
                </a:lnTo>
                <a:lnTo>
                  <a:pt x="148335" y="312673"/>
                </a:lnTo>
                <a:lnTo>
                  <a:pt x="86106" y="142366"/>
                </a:lnTo>
                <a:lnTo>
                  <a:pt x="52831" y="308737"/>
                </a:lnTo>
                <a:lnTo>
                  <a:pt x="0" y="308737"/>
                </a:lnTo>
                <a:lnTo>
                  <a:pt x="62103"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092288" y="735456"/>
            <a:ext cx="197485" cy="308610"/>
          </a:xfrm>
          <a:custGeom>
            <a:avLst/>
            <a:gdLst/>
            <a:ahLst/>
            <a:cxnLst/>
            <a:rect l="l" t="t" r="r" b="b"/>
            <a:pathLst>
              <a:path w="197484" h="308609">
                <a:moveTo>
                  <a:pt x="0" y="0"/>
                </a:moveTo>
                <a:lnTo>
                  <a:pt x="196888" y="0"/>
                </a:lnTo>
                <a:lnTo>
                  <a:pt x="196888" y="48640"/>
                </a:lnTo>
                <a:lnTo>
                  <a:pt x="54762" y="48640"/>
                </a:lnTo>
                <a:lnTo>
                  <a:pt x="54762" y="120776"/>
                </a:lnTo>
                <a:lnTo>
                  <a:pt x="156679" y="120776"/>
                </a:lnTo>
                <a:lnTo>
                  <a:pt x="156679" y="167385"/>
                </a:lnTo>
                <a:lnTo>
                  <a:pt x="54762" y="167385"/>
                </a:lnTo>
                <a:lnTo>
                  <a:pt x="54762" y="259841"/>
                </a:lnTo>
                <a:lnTo>
                  <a:pt x="194602" y="259841"/>
                </a:lnTo>
                <a:lnTo>
                  <a:pt x="194602" y="308482"/>
                </a:lnTo>
                <a:lnTo>
                  <a:pt x="0" y="308482"/>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798156" y="735456"/>
            <a:ext cx="231775" cy="308610"/>
          </a:xfrm>
          <a:custGeom>
            <a:avLst/>
            <a:gdLst/>
            <a:ahLst/>
            <a:cxnLst/>
            <a:rect l="l" t="t" r="r" b="b"/>
            <a:pathLst>
              <a:path w="231775" h="308609">
                <a:moveTo>
                  <a:pt x="0" y="0"/>
                </a:moveTo>
                <a:lnTo>
                  <a:pt x="54762" y="0"/>
                </a:lnTo>
                <a:lnTo>
                  <a:pt x="54762" y="120776"/>
                </a:lnTo>
                <a:lnTo>
                  <a:pt x="177533" y="120776"/>
                </a:lnTo>
                <a:lnTo>
                  <a:pt x="177533" y="0"/>
                </a:lnTo>
                <a:lnTo>
                  <a:pt x="231660" y="0"/>
                </a:lnTo>
                <a:lnTo>
                  <a:pt x="231660" y="308482"/>
                </a:lnTo>
                <a:lnTo>
                  <a:pt x="177533" y="308482"/>
                </a:lnTo>
                <a:lnTo>
                  <a:pt x="177533" y="169417"/>
                </a:lnTo>
                <a:lnTo>
                  <a:pt x="54762" y="169417"/>
                </a:lnTo>
                <a:lnTo>
                  <a:pt x="54762" y="308482"/>
                </a:lnTo>
                <a:lnTo>
                  <a:pt x="0" y="308482"/>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671191" y="732281"/>
            <a:ext cx="237490" cy="311785"/>
          </a:xfrm>
          <a:custGeom>
            <a:avLst/>
            <a:gdLst/>
            <a:ahLst/>
            <a:cxnLst/>
            <a:rect l="l" t="t" r="r" b="b"/>
            <a:pathLst>
              <a:path w="237489" h="311784">
                <a:moveTo>
                  <a:pt x="85470" y="0"/>
                </a:moveTo>
                <a:lnTo>
                  <a:pt x="136884" y="5689"/>
                </a:lnTo>
                <a:lnTo>
                  <a:pt x="173593" y="22748"/>
                </a:lnTo>
                <a:lnTo>
                  <a:pt x="195609" y="51167"/>
                </a:lnTo>
                <a:lnTo>
                  <a:pt x="202945" y="90931"/>
                </a:lnTo>
                <a:lnTo>
                  <a:pt x="201943" y="104338"/>
                </a:lnTo>
                <a:lnTo>
                  <a:pt x="186816" y="140842"/>
                </a:lnTo>
                <a:lnTo>
                  <a:pt x="157688" y="167167"/>
                </a:lnTo>
                <a:lnTo>
                  <a:pt x="145922" y="172592"/>
                </a:lnTo>
                <a:lnTo>
                  <a:pt x="237108" y="311657"/>
                </a:lnTo>
                <a:lnTo>
                  <a:pt x="173862" y="311657"/>
                </a:lnTo>
                <a:lnTo>
                  <a:pt x="91566" y="184276"/>
                </a:lnTo>
                <a:lnTo>
                  <a:pt x="84754" y="184110"/>
                </a:lnTo>
                <a:lnTo>
                  <a:pt x="76692" y="183800"/>
                </a:lnTo>
                <a:lnTo>
                  <a:pt x="67367" y="183348"/>
                </a:lnTo>
                <a:lnTo>
                  <a:pt x="56768" y="182752"/>
                </a:lnTo>
                <a:lnTo>
                  <a:pt x="56768" y="311657"/>
                </a:lnTo>
                <a:lnTo>
                  <a:pt x="0" y="311657"/>
                </a:lnTo>
                <a:lnTo>
                  <a:pt x="0" y="3175"/>
                </a:lnTo>
                <a:lnTo>
                  <a:pt x="3931" y="3059"/>
                </a:lnTo>
                <a:lnTo>
                  <a:pt x="11160" y="2730"/>
                </a:lnTo>
                <a:lnTo>
                  <a:pt x="21699" y="2210"/>
                </a:lnTo>
                <a:lnTo>
                  <a:pt x="35559" y="1523"/>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3149600" y="731138"/>
            <a:ext cx="271145" cy="313055"/>
          </a:xfrm>
          <a:custGeom>
            <a:avLst/>
            <a:gdLst/>
            <a:ahLst/>
            <a:cxnLst/>
            <a:rect l="l" t="t" r="r" b="b"/>
            <a:pathLst>
              <a:path w="271145" h="313055">
                <a:moveTo>
                  <a:pt x="123062" y="0"/>
                </a:moveTo>
                <a:lnTo>
                  <a:pt x="147065" y="0"/>
                </a:lnTo>
                <a:lnTo>
                  <a:pt x="271017" y="312800"/>
                </a:lnTo>
                <a:lnTo>
                  <a:pt x="210565" y="312800"/>
                </a:lnTo>
                <a:lnTo>
                  <a:pt x="188087" y="250189"/>
                </a:lnTo>
                <a:lnTo>
                  <a:pt x="82423" y="250189"/>
                </a:lnTo>
                <a:lnTo>
                  <a:pt x="60960" y="312800"/>
                </a:lnTo>
                <a:lnTo>
                  <a:pt x="0" y="312800"/>
                </a:lnTo>
                <a:lnTo>
                  <a:pt x="123062"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2012695" y="731138"/>
            <a:ext cx="271145" cy="313055"/>
          </a:xfrm>
          <a:custGeom>
            <a:avLst/>
            <a:gdLst/>
            <a:ahLst/>
            <a:cxnLst/>
            <a:rect l="l" t="t" r="r" b="b"/>
            <a:pathLst>
              <a:path w="271144" h="313055">
                <a:moveTo>
                  <a:pt x="123062" y="0"/>
                </a:moveTo>
                <a:lnTo>
                  <a:pt x="147066" y="0"/>
                </a:lnTo>
                <a:lnTo>
                  <a:pt x="271018" y="312800"/>
                </a:lnTo>
                <a:lnTo>
                  <a:pt x="210566" y="312800"/>
                </a:lnTo>
                <a:lnTo>
                  <a:pt x="188087" y="250189"/>
                </a:lnTo>
                <a:lnTo>
                  <a:pt x="82423" y="250189"/>
                </a:lnTo>
                <a:lnTo>
                  <a:pt x="60960" y="312800"/>
                </a:lnTo>
                <a:lnTo>
                  <a:pt x="0" y="312800"/>
                </a:lnTo>
                <a:lnTo>
                  <a:pt x="123062"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4677283" y="730123"/>
            <a:ext cx="186690" cy="319405"/>
          </a:xfrm>
          <a:custGeom>
            <a:avLst/>
            <a:gdLst/>
            <a:ahLst/>
            <a:cxnLst/>
            <a:rect l="l" t="t" r="r" b="b"/>
            <a:pathLst>
              <a:path w="186689" h="319405">
                <a:moveTo>
                  <a:pt x="94106" y="0"/>
                </a:moveTo>
                <a:lnTo>
                  <a:pt x="119086" y="1260"/>
                </a:lnTo>
                <a:lnTo>
                  <a:pt x="140493" y="5032"/>
                </a:lnTo>
                <a:lnTo>
                  <a:pt x="158329" y="11304"/>
                </a:lnTo>
                <a:lnTo>
                  <a:pt x="172592" y="20065"/>
                </a:lnTo>
                <a:lnTo>
                  <a:pt x="155955" y="67182"/>
                </a:lnTo>
                <a:lnTo>
                  <a:pt x="141360" y="58181"/>
                </a:lnTo>
                <a:lnTo>
                  <a:pt x="126349" y="51752"/>
                </a:lnTo>
                <a:lnTo>
                  <a:pt x="110932" y="47894"/>
                </a:lnTo>
                <a:lnTo>
                  <a:pt x="95122" y="46609"/>
                </a:lnTo>
                <a:lnTo>
                  <a:pt x="86217" y="47228"/>
                </a:lnTo>
                <a:lnTo>
                  <a:pt x="56016" y="74928"/>
                </a:lnTo>
                <a:lnTo>
                  <a:pt x="55371" y="82550"/>
                </a:lnTo>
                <a:lnTo>
                  <a:pt x="59039" y="95932"/>
                </a:lnTo>
                <a:lnTo>
                  <a:pt x="70040" y="109600"/>
                </a:lnTo>
                <a:lnTo>
                  <a:pt x="88376" y="123555"/>
                </a:lnTo>
                <a:lnTo>
                  <a:pt x="114045" y="137794"/>
                </a:lnTo>
                <a:lnTo>
                  <a:pt x="128478" y="145176"/>
                </a:lnTo>
                <a:lnTo>
                  <a:pt x="140731" y="152273"/>
                </a:lnTo>
                <a:lnTo>
                  <a:pt x="170830" y="179419"/>
                </a:lnTo>
                <a:lnTo>
                  <a:pt x="186257" y="222954"/>
                </a:lnTo>
                <a:lnTo>
                  <a:pt x="186689" y="233172"/>
                </a:lnTo>
                <a:lnTo>
                  <a:pt x="184854" y="251102"/>
                </a:lnTo>
                <a:lnTo>
                  <a:pt x="157225" y="294893"/>
                </a:lnTo>
                <a:lnTo>
                  <a:pt x="122539" y="313007"/>
                </a:lnTo>
                <a:lnTo>
                  <a:pt x="77850" y="319024"/>
                </a:lnTo>
                <a:lnTo>
                  <a:pt x="56828" y="317640"/>
                </a:lnTo>
                <a:lnTo>
                  <a:pt x="36830" y="313483"/>
                </a:lnTo>
                <a:lnTo>
                  <a:pt x="17879" y="306540"/>
                </a:lnTo>
                <a:lnTo>
                  <a:pt x="0" y="296799"/>
                </a:lnTo>
                <a:lnTo>
                  <a:pt x="20192" y="247650"/>
                </a:lnTo>
                <a:lnTo>
                  <a:pt x="36333" y="257631"/>
                </a:lnTo>
                <a:lnTo>
                  <a:pt x="52355" y="264731"/>
                </a:lnTo>
                <a:lnTo>
                  <a:pt x="68234" y="268974"/>
                </a:lnTo>
                <a:lnTo>
                  <a:pt x="83946" y="270382"/>
                </a:lnTo>
                <a:lnTo>
                  <a:pt x="105042" y="268285"/>
                </a:lnTo>
                <a:lnTo>
                  <a:pt x="120126" y="261985"/>
                </a:lnTo>
                <a:lnTo>
                  <a:pt x="129184" y="251469"/>
                </a:lnTo>
                <a:lnTo>
                  <a:pt x="132206" y="236727"/>
                </a:lnTo>
                <a:lnTo>
                  <a:pt x="131492" y="228917"/>
                </a:lnTo>
                <a:lnTo>
                  <a:pt x="103457" y="191420"/>
                </a:lnTo>
                <a:lnTo>
                  <a:pt x="57701" y="166020"/>
                </a:lnTo>
                <a:lnTo>
                  <a:pt x="44291" y="158305"/>
                </a:lnTo>
                <a:lnTo>
                  <a:pt x="15271" y="132667"/>
                </a:lnTo>
                <a:lnTo>
                  <a:pt x="1041" y="92336"/>
                </a:lnTo>
                <a:lnTo>
                  <a:pt x="634" y="82930"/>
                </a:lnTo>
                <a:lnTo>
                  <a:pt x="2258" y="65859"/>
                </a:lnTo>
                <a:lnTo>
                  <a:pt x="26796"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3438271" y="730123"/>
            <a:ext cx="234315" cy="319405"/>
          </a:xfrm>
          <a:custGeom>
            <a:avLst/>
            <a:gdLst/>
            <a:ahLst/>
            <a:cxnLst/>
            <a:rect l="l" t="t" r="r" b="b"/>
            <a:pathLst>
              <a:path w="234314" h="319405">
                <a:moveTo>
                  <a:pt x="141224" y="0"/>
                </a:moveTo>
                <a:lnTo>
                  <a:pt x="166465" y="1357"/>
                </a:lnTo>
                <a:lnTo>
                  <a:pt x="189039" y="5429"/>
                </a:lnTo>
                <a:lnTo>
                  <a:pt x="208946" y="12215"/>
                </a:lnTo>
                <a:lnTo>
                  <a:pt x="226187" y="21716"/>
                </a:lnTo>
                <a:lnTo>
                  <a:pt x="203580" y="66928"/>
                </a:lnTo>
                <a:lnTo>
                  <a:pt x="193034" y="58927"/>
                </a:lnTo>
                <a:lnTo>
                  <a:pt x="179689" y="53212"/>
                </a:lnTo>
                <a:lnTo>
                  <a:pt x="163558" y="49784"/>
                </a:lnTo>
                <a:lnTo>
                  <a:pt x="144652" y="48640"/>
                </a:lnTo>
                <a:lnTo>
                  <a:pt x="126269" y="50665"/>
                </a:lnTo>
                <a:lnTo>
                  <a:pt x="81406" y="81025"/>
                </a:lnTo>
                <a:lnTo>
                  <a:pt x="62944" y="117586"/>
                </a:lnTo>
                <a:lnTo>
                  <a:pt x="56768" y="162813"/>
                </a:lnTo>
                <a:lnTo>
                  <a:pt x="58197" y="186293"/>
                </a:lnTo>
                <a:lnTo>
                  <a:pt x="69627" y="225536"/>
                </a:lnTo>
                <a:lnTo>
                  <a:pt x="106299" y="263128"/>
                </a:lnTo>
                <a:lnTo>
                  <a:pt x="140588" y="270382"/>
                </a:lnTo>
                <a:lnTo>
                  <a:pt x="161212" y="268432"/>
                </a:lnTo>
                <a:lnTo>
                  <a:pt x="179466" y="262588"/>
                </a:lnTo>
                <a:lnTo>
                  <a:pt x="195363" y="252862"/>
                </a:lnTo>
                <a:lnTo>
                  <a:pt x="208914" y="239267"/>
                </a:lnTo>
                <a:lnTo>
                  <a:pt x="234314" y="283463"/>
                </a:lnTo>
                <a:lnTo>
                  <a:pt x="215620" y="299039"/>
                </a:lnTo>
                <a:lnTo>
                  <a:pt x="193055" y="310149"/>
                </a:lnTo>
                <a:lnTo>
                  <a:pt x="166610" y="316807"/>
                </a:lnTo>
                <a:lnTo>
                  <a:pt x="136270" y="319024"/>
                </a:lnTo>
                <a:lnTo>
                  <a:pt x="105697" y="316376"/>
                </a:lnTo>
                <a:lnTo>
                  <a:pt x="55457" y="295128"/>
                </a:lnTo>
                <a:lnTo>
                  <a:pt x="20145" y="253307"/>
                </a:lnTo>
                <a:lnTo>
                  <a:pt x="2238" y="195343"/>
                </a:lnTo>
                <a:lnTo>
                  <a:pt x="0" y="160527"/>
                </a:lnTo>
                <a:lnTo>
                  <a:pt x="2476" y="127662"/>
                </a:lnTo>
                <a:lnTo>
                  <a:pt x="22288" y="70409"/>
                </a:lnTo>
                <a:lnTo>
                  <a:pt x="60892" y="25878"/>
                </a:lnTo>
                <a:lnTo>
                  <a:pt x="111668" y="2879"/>
                </a:lnTo>
                <a:lnTo>
                  <a:pt x="141224"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1764919" y="730123"/>
            <a:ext cx="234315" cy="319405"/>
          </a:xfrm>
          <a:custGeom>
            <a:avLst/>
            <a:gdLst/>
            <a:ahLst/>
            <a:cxnLst/>
            <a:rect l="l" t="t" r="r" b="b"/>
            <a:pathLst>
              <a:path w="234314" h="319405">
                <a:moveTo>
                  <a:pt x="141224" y="0"/>
                </a:moveTo>
                <a:lnTo>
                  <a:pt x="166465" y="1357"/>
                </a:lnTo>
                <a:lnTo>
                  <a:pt x="189039" y="5429"/>
                </a:lnTo>
                <a:lnTo>
                  <a:pt x="208946" y="12215"/>
                </a:lnTo>
                <a:lnTo>
                  <a:pt x="226187" y="21716"/>
                </a:lnTo>
                <a:lnTo>
                  <a:pt x="203581" y="66928"/>
                </a:lnTo>
                <a:lnTo>
                  <a:pt x="193034" y="58927"/>
                </a:lnTo>
                <a:lnTo>
                  <a:pt x="179689" y="53212"/>
                </a:lnTo>
                <a:lnTo>
                  <a:pt x="163558" y="49784"/>
                </a:lnTo>
                <a:lnTo>
                  <a:pt x="144653" y="48640"/>
                </a:lnTo>
                <a:lnTo>
                  <a:pt x="126269" y="50665"/>
                </a:lnTo>
                <a:lnTo>
                  <a:pt x="81406" y="81025"/>
                </a:lnTo>
                <a:lnTo>
                  <a:pt x="62944" y="117586"/>
                </a:lnTo>
                <a:lnTo>
                  <a:pt x="56768" y="162813"/>
                </a:lnTo>
                <a:lnTo>
                  <a:pt x="58197" y="186293"/>
                </a:lnTo>
                <a:lnTo>
                  <a:pt x="69627" y="225536"/>
                </a:lnTo>
                <a:lnTo>
                  <a:pt x="106299" y="263128"/>
                </a:lnTo>
                <a:lnTo>
                  <a:pt x="140588" y="270382"/>
                </a:lnTo>
                <a:lnTo>
                  <a:pt x="161212" y="268432"/>
                </a:lnTo>
                <a:lnTo>
                  <a:pt x="179466" y="262588"/>
                </a:lnTo>
                <a:lnTo>
                  <a:pt x="195363" y="252862"/>
                </a:lnTo>
                <a:lnTo>
                  <a:pt x="208914" y="239267"/>
                </a:lnTo>
                <a:lnTo>
                  <a:pt x="234314" y="283463"/>
                </a:lnTo>
                <a:lnTo>
                  <a:pt x="215620" y="299039"/>
                </a:lnTo>
                <a:lnTo>
                  <a:pt x="193055" y="310149"/>
                </a:lnTo>
                <a:lnTo>
                  <a:pt x="166610" y="316807"/>
                </a:lnTo>
                <a:lnTo>
                  <a:pt x="136270" y="319024"/>
                </a:lnTo>
                <a:lnTo>
                  <a:pt x="105697" y="316376"/>
                </a:lnTo>
                <a:lnTo>
                  <a:pt x="55457" y="295128"/>
                </a:lnTo>
                <a:lnTo>
                  <a:pt x="20145" y="253307"/>
                </a:lnTo>
                <a:lnTo>
                  <a:pt x="2238" y="195343"/>
                </a:lnTo>
                <a:lnTo>
                  <a:pt x="0" y="160527"/>
                </a:lnTo>
                <a:lnTo>
                  <a:pt x="2476" y="127662"/>
                </a:lnTo>
                <a:lnTo>
                  <a:pt x="22288" y="70409"/>
                </a:lnTo>
                <a:lnTo>
                  <a:pt x="60892" y="25878"/>
                </a:lnTo>
                <a:lnTo>
                  <a:pt x="111668" y="2879"/>
                </a:lnTo>
                <a:lnTo>
                  <a:pt x="141224"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519772" y="730123"/>
            <a:ext cx="234950" cy="319405"/>
          </a:xfrm>
          <a:custGeom>
            <a:avLst/>
            <a:gdLst/>
            <a:ahLst/>
            <a:cxnLst/>
            <a:rect l="l" t="t" r="r" b="b"/>
            <a:pathLst>
              <a:path w="234950" h="319405">
                <a:moveTo>
                  <a:pt x="141300" y="0"/>
                </a:moveTo>
                <a:lnTo>
                  <a:pt x="166506" y="1357"/>
                </a:lnTo>
                <a:lnTo>
                  <a:pt x="189052" y="5429"/>
                </a:lnTo>
                <a:lnTo>
                  <a:pt x="208940" y="12215"/>
                </a:lnTo>
                <a:lnTo>
                  <a:pt x="226174" y="21716"/>
                </a:lnTo>
                <a:lnTo>
                  <a:pt x="203631" y="66928"/>
                </a:lnTo>
                <a:lnTo>
                  <a:pt x="193080" y="58927"/>
                </a:lnTo>
                <a:lnTo>
                  <a:pt x="179735" y="53212"/>
                </a:lnTo>
                <a:lnTo>
                  <a:pt x="163596" y="49784"/>
                </a:lnTo>
                <a:lnTo>
                  <a:pt x="144665" y="48640"/>
                </a:lnTo>
                <a:lnTo>
                  <a:pt x="126265" y="50665"/>
                </a:lnTo>
                <a:lnTo>
                  <a:pt x="81495" y="81025"/>
                </a:lnTo>
                <a:lnTo>
                  <a:pt x="63014" y="117586"/>
                </a:lnTo>
                <a:lnTo>
                  <a:pt x="56857" y="162813"/>
                </a:lnTo>
                <a:lnTo>
                  <a:pt x="58284" y="186293"/>
                </a:lnTo>
                <a:lnTo>
                  <a:pt x="69705" y="225536"/>
                </a:lnTo>
                <a:lnTo>
                  <a:pt x="106365" y="263128"/>
                </a:lnTo>
                <a:lnTo>
                  <a:pt x="140665" y="270382"/>
                </a:lnTo>
                <a:lnTo>
                  <a:pt x="161282" y="268432"/>
                </a:lnTo>
                <a:lnTo>
                  <a:pt x="179527" y="262588"/>
                </a:lnTo>
                <a:lnTo>
                  <a:pt x="195400" y="252862"/>
                </a:lnTo>
                <a:lnTo>
                  <a:pt x="208902" y="239267"/>
                </a:lnTo>
                <a:lnTo>
                  <a:pt x="234378" y="283463"/>
                </a:lnTo>
                <a:lnTo>
                  <a:pt x="215693" y="299039"/>
                </a:lnTo>
                <a:lnTo>
                  <a:pt x="193108" y="310149"/>
                </a:lnTo>
                <a:lnTo>
                  <a:pt x="166625" y="316807"/>
                </a:lnTo>
                <a:lnTo>
                  <a:pt x="136245" y="319024"/>
                </a:lnTo>
                <a:lnTo>
                  <a:pt x="105722" y="316376"/>
                </a:lnTo>
                <a:lnTo>
                  <a:pt x="55501" y="295128"/>
                </a:lnTo>
                <a:lnTo>
                  <a:pt x="20134" y="253307"/>
                </a:lnTo>
                <a:lnTo>
                  <a:pt x="2236" y="195343"/>
                </a:lnTo>
                <a:lnTo>
                  <a:pt x="0" y="160527"/>
                </a:lnTo>
                <a:lnTo>
                  <a:pt x="2479" y="127662"/>
                </a:lnTo>
                <a:lnTo>
                  <a:pt x="22320" y="70409"/>
                </a:lnTo>
                <a:lnTo>
                  <a:pt x="60925" y="25878"/>
                </a:lnTo>
                <a:lnTo>
                  <a:pt x="111732" y="2879"/>
                </a:lnTo>
                <a:lnTo>
                  <a:pt x="14130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4085971" y="729869"/>
            <a:ext cx="269875" cy="319405"/>
          </a:xfrm>
          <a:custGeom>
            <a:avLst/>
            <a:gdLst/>
            <a:ahLst/>
            <a:cxnLst/>
            <a:rect l="l" t="t" r="r" b="b"/>
            <a:pathLst>
              <a:path w="269875" h="319405">
                <a:moveTo>
                  <a:pt x="132587" y="0"/>
                </a:moveTo>
                <a:lnTo>
                  <a:pt x="191357" y="10366"/>
                </a:lnTo>
                <a:lnTo>
                  <a:pt x="234314" y="41401"/>
                </a:lnTo>
                <a:lnTo>
                  <a:pt x="260715" y="90931"/>
                </a:lnTo>
                <a:lnTo>
                  <a:pt x="269493" y="157225"/>
                </a:lnTo>
                <a:lnTo>
                  <a:pt x="267206" y="192541"/>
                </a:lnTo>
                <a:lnTo>
                  <a:pt x="248866" y="251648"/>
                </a:lnTo>
                <a:lnTo>
                  <a:pt x="212478" y="294632"/>
                </a:lnTo>
                <a:lnTo>
                  <a:pt x="160281" y="316539"/>
                </a:lnTo>
                <a:lnTo>
                  <a:pt x="128396" y="319277"/>
                </a:lnTo>
                <a:lnTo>
                  <a:pt x="99155" y="316565"/>
                </a:lnTo>
                <a:lnTo>
                  <a:pt x="51530" y="294899"/>
                </a:lnTo>
                <a:lnTo>
                  <a:pt x="18645" y="252255"/>
                </a:lnTo>
                <a:lnTo>
                  <a:pt x="2071" y="192871"/>
                </a:lnTo>
                <a:lnTo>
                  <a:pt x="0" y="157225"/>
                </a:lnTo>
                <a:lnTo>
                  <a:pt x="2242" y="125531"/>
                </a:lnTo>
                <a:lnTo>
                  <a:pt x="20252" y="69715"/>
                </a:lnTo>
                <a:lnTo>
                  <a:pt x="55667" y="25663"/>
                </a:lnTo>
                <a:lnTo>
                  <a:pt x="103915" y="2855"/>
                </a:lnTo>
                <a:lnTo>
                  <a:pt x="132587"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5029327" y="729869"/>
            <a:ext cx="2545715" cy="319277"/>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7401941" y="825500"/>
            <a:ext cx="74295" cy="114300"/>
          </a:xfrm>
          <a:custGeom>
            <a:avLst/>
            <a:gdLst/>
            <a:ahLst/>
            <a:cxnLst/>
            <a:rect l="l" t="t" r="r" b="b"/>
            <a:pathLst>
              <a:path w="74295" h="114300">
                <a:moveTo>
                  <a:pt x="37083" y="0"/>
                </a:moveTo>
                <a:lnTo>
                  <a:pt x="0" y="113919"/>
                </a:lnTo>
                <a:lnTo>
                  <a:pt x="74167" y="113919"/>
                </a:lnTo>
                <a:lnTo>
                  <a:pt x="37083"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5774309" y="825500"/>
            <a:ext cx="74295" cy="114300"/>
          </a:xfrm>
          <a:custGeom>
            <a:avLst/>
            <a:gdLst/>
            <a:ahLst/>
            <a:cxnLst/>
            <a:rect l="l" t="t" r="r" b="b"/>
            <a:pathLst>
              <a:path w="74295" h="114300">
                <a:moveTo>
                  <a:pt x="37083" y="0"/>
                </a:moveTo>
                <a:lnTo>
                  <a:pt x="0" y="113919"/>
                </a:lnTo>
                <a:lnTo>
                  <a:pt x="74167" y="113919"/>
                </a:lnTo>
                <a:lnTo>
                  <a:pt x="37083"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6664070" y="777748"/>
            <a:ext cx="157607" cy="223646"/>
          </a:xfrm>
          <a:prstGeom prst="rect">
            <a:avLst/>
          </a:prstGeom>
          <a:blipFill>
            <a:blip r:embed="rId4" cstate="print"/>
            <a:stretch>
              <a:fillRect/>
            </a:stretch>
          </a:blipFill>
        </p:spPr>
        <p:txBody>
          <a:bodyPr wrap="square" lIns="0" tIns="0" rIns="0" bIns="0" rtlCol="0"/>
          <a:lstStyle/>
          <a:p>
            <a:endParaRPr/>
          </a:p>
        </p:txBody>
      </p:sp>
      <p:sp>
        <p:nvSpPr>
          <p:cNvPr id="28" name="object 28"/>
          <p:cNvSpPr/>
          <p:nvPr/>
        </p:nvSpPr>
        <p:spPr>
          <a:xfrm>
            <a:off x="5085207" y="777748"/>
            <a:ext cx="157606" cy="223646"/>
          </a:xfrm>
          <a:prstGeom prst="rect">
            <a:avLst/>
          </a:prstGeom>
          <a:blipFill>
            <a:blip r:embed="rId4" cstate="print"/>
            <a:stretch>
              <a:fillRect/>
            </a:stretch>
          </a:blipFill>
        </p:spPr>
        <p:txBody>
          <a:bodyPr wrap="square" lIns="0" tIns="0" rIns="0" bIns="0" rtlCol="0"/>
          <a:lstStyle/>
          <a:p>
            <a:endParaRPr/>
          </a:p>
        </p:txBody>
      </p:sp>
      <p:sp>
        <p:nvSpPr>
          <p:cNvPr id="29" name="object 29"/>
          <p:cNvSpPr/>
          <p:nvPr/>
        </p:nvSpPr>
        <p:spPr>
          <a:xfrm>
            <a:off x="7215251" y="735456"/>
            <a:ext cx="55244" cy="308610"/>
          </a:xfrm>
          <a:custGeom>
            <a:avLst/>
            <a:gdLst/>
            <a:ahLst/>
            <a:cxnLst/>
            <a:rect l="l" t="t" r="r" b="b"/>
            <a:pathLst>
              <a:path w="55245"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6926198" y="735456"/>
            <a:ext cx="224790" cy="313055"/>
          </a:xfrm>
          <a:custGeom>
            <a:avLst/>
            <a:gdLst/>
            <a:ahLst/>
            <a:cxnLst/>
            <a:rect l="l" t="t" r="r" b="b"/>
            <a:pathLst>
              <a:path w="224790" h="313055">
                <a:moveTo>
                  <a:pt x="0" y="0"/>
                </a:moveTo>
                <a:lnTo>
                  <a:pt x="26289" y="0"/>
                </a:lnTo>
                <a:lnTo>
                  <a:pt x="171957" y="186054"/>
                </a:lnTo>
                <a:lnTo>
                  <a:pt x="171957" y="0"/>
                </a:lnTo>
                <a:lnTo>
                  <a:pt x="224662" y="0"/>
                </a:lnTo>
                <a:lnTo>
                  <a:pt x="224662" y="312673"/>
                </a:lnTo>
                <a:lnTo>
                  <a:pt x="202310" y="312673"/>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6273927" y="735456"/>
            <a:ext cx="315595" cy="313055"/>
          </a:xfrm>
          <a:custGeom>
            <a:avLst/>
            <a:gdLst/>
            <a:ahLst/>
            <a:cxnLst/>
            <a:rect l="l" t="t" r="r" b="b"/>
            <a:pathLst>
              <a:path w="315595" h="313055">
                <a:moveTo>
                  <a:pt x="62102" y="0"/>
                </a:moveTo>
                <a:lnTo>
                  <a:pt x="91186" y="0"/>
                </a:lnTo>
                <a:lnTo>
                  <a:pt x="157987" y="207771"/>
                </a:lnTo>
                <a:lnTo>
                  <a:pt x="223265" y="0"/>
                </a:lnTo>
                <a:lnTo>
                  <a:pt x="252095" y="0"/>
                </a:lnTo>
                <a:lnTo>
                  <a:pt x="315087" y="308737"/>
                </a:lnTo>
                <a:lnTo>
                  <a:pt x="262000" y="308737"/>
                </a:lnTo>
                <a:lnTo>
                  <a:pt x="229997" y="142366"/>
                </a:lnTo>
                <a:lnTo>
                  <a:pt x="167894" y="312673"/>
                </a:lnTo>
                <a:lnTo>
                  <a:pt x="148336" y="312673"/>
                </a:lnTo>
                <a:lnTo>
                  <a:pt x="86106" y="142366"/>
                </a:lnTo>
                <a:lnTo>
                  <a:pt x="52832" y="308737"/>
                </a:lnTo>
                <a:lnTo>
                  <a:pt x="0" y="308737"/>
                </a:lnTo>
                <a:lnTo>
                  <a:pt x="62102"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5952363" y="735456"/>
            <a:ext cx="315595" cy="313055"/>
          </a:xfrm>
          <a:custGeom>
            <a:avLst/>
            <a:gdLst/>
            <a:ahLst/>
            <a:cxnLst/>
            <a:rect l="l" t="t" r="r" b="b"/>
            <a:pathLst>
              <a:path w="315595" h="313055">
                <a:moveTo>
                  <a:pt x="62102" y="0"/>
                </a:moveTo>
                <a:lnTo>
                  <a:pt x="91186" y="0"/>
                </a:lnTo>
                <a:lnTo>
                  <a:pt x="157987" y="207771"/>
                </a:lnTo>
                <a:lnTo>
                  <a:pt x="223265" y="0"/>
                </a:lnTo>
                <a:lnTo>
                  <a:pt x="252095" y="0"/>
                </a:lnTo>
                <a:lnTo>
                  <a:pt x="315087" y="308737"/>
                </a:lnTo>
                <a:lnTo>
                  <a:pt x="262000" y="308737"/>
                </a:lnTo>
                <a:lnTo>
                  <a:pt x="229997" y="142366"/>
                </a:lnTo>
                <a:lnTo>
                  <a:pt x="167894" y="312673"/>
                </a:lnTo>
                <a:lnTo>
                  <a:pt x="148336" y="312673"/>
                </a:lnTo>
                <a:lnTo>
                  <a:pt x="86106" y="142366"/>
                </a:lnTo>
                <a:lnTo>
                  <a:pt x="52832" y="308737"/>
                </a:lnTo>
                <a:lnTo>
                  <a:pt x="0" y="308737"/>
                </a:lnTo>
                <a:lnTo>
                  <a:pt x="62102"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5347334" y="735456"/>
            <a:ext cx="203200" cy="308610"/>
          </a:xfrm>
          <a:custGeom>
            <a:avLst/>
            <a:gdLst/>
            <a:ahLst/>
            <a:cxnLst/>
            <a:rect l="l" t="t" r="r" b="b"/>
            <a:pathLst>
              <a:path w="203200" h="308609">
                <a:moveTo>
                  <a:pt x="0" y="0"/>
                </a:moveTo>
                <a:lnTo>
                  <a:pt x="203200" y="0"/>
                </a:lnTo>
                <a:lnTo>
                  <a:pt x="203200" y="48640"/>
                </a:lnTo>
                <a:lnTo>
                  <a:pt x="54737" y="48640"/>
                </a:lnTo>
                <a:lnTo>
                  <a:pt x="54737" y="120776"/>
                </a:lnTo>
                <a:lnTo>
                  <a:pt x="163194" y="120776"/>
                </a:lnTo>
                <a:lnTo>
                  <a:pt x="163194" y="167385"/>
                </a:lnTo>
                <a:lnTo>
                  <a:pt x="54737" y="167385"/>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7304023" y="731138"/>
            <a:ext cx="271145" cy="313055"/>
          </a:xfrm>
          <a:custGeom>
            <a:avLst/>
            <a:gdLst/>
            <a:ahLst/>
            <a:cxnLst/>
            <a:rect l="l" t="t" r="r" b="b"/>
            <a:pathLst>
              <a:path w="271145" h="313055">
                <a:moveTo>
                  <a:pt x="123062" y="0"/>
                </a:moveTo>
                <a:lnTo>
                  <a:pt x="147066" y="0"/>
                </a:lnTo>
                <a:lnTo>
                  <a:pt x="271018" y="312800"/>
                </a:lnTo>
                <a:lnTo>
                  <a:pt x="210566" y="312800"/>
                </a:lnTo>
                <a:lnTo>
                  <a:pt x="188086" y="250189"/>
                </a:lnTo>
                <a:lnTo>
                  <a:pt x="82423" y="250189"/>
                </a:lnTo>
                <a:lnTo>
                  <a:pt x="60959" y="312800"/>
                </a:lnTo>
                <a:lnTo>
                  <a:pt x="0" y="312800"/>
                </a:lnTo>
                <a:lnTo>
                  <a:pt x="123062"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5676391" y="731138"/>
            <a:ext cx="271145" cy="313055"/>
          </a:xfrm>
          <a:custGeom>
            <a:avLst/>
            <a:gdLst/>
            <a:ahLst/>
            <a:cxnLst/>
            <a:rect l="l" t="t" r="r" b="b"/>
            <a:pathLst>
              <a:path w="271145" h="313055">
                <a:moveTo>
                  <a:pt x="123062" y="0"/>
                </a:moveTo>
                <a:lnTo>
                  <a:pt x="147066" y="0"/>
                </a:lnTo>
                <a:lnTo>
                  <a:pt x="271018" y="312800"/>
                </a:lnTo>
                <a:lnTo>
                  <a:pt x="210566" y="312800"/>
                </a:lnTo>
                <a:lnTo>
                  <a:pt x="188087" y="250189"/>
                </a:lnTo>
                <a:lnTo>
                  <a:pt x="82423" y="250189"/>
                </a:lnTo>
                <a:lnTo>
                  <a:pt x="60960" y="312800"/>
                </a:lnTo>
                <a:lnTo>
                  <a:pt x="0" y="312800"/>
                </a:lnTo>
                <a:lnTo>
                  <a:pt x="123062" y="0"/>
                </a:lnTo>
                <a:close/>
              </a:path>
            </a:pathLst>
          </a:custGeom>
          <a:ln w="3175">
            <a:solidFill>
              <a:srgbClr val="58134A"/>
            </a:solidFill>
          </a:ln>
        </p:spPr>
        <p:txBody>
          <a:bodyPr wrap="square" lIns="0" tIns="0" rIns="0" bIns="0" rtlCol="0"/>
          <a:lstStyle/>
          <a:p>
            <a:endParaRPr/>
          </a:p>
        </p:txBody>
      </p:sp>
      <p:sp>
        <p:nvSpPr>
          <p:cNvPr id="36" name="object 36"/>
          <p:cNvSpPr/>
          <p:nvPr/>
        </p:nvSpPr>
        <p:spPr>
          <a:xfrm>
            <a:off x="6608191" y="729869"/>
            <a:ext cx="269875" cy="319405"/>
          </a:xfrm>
          <a:custGeom>
            <a:avLst/>
            <a:gdLst/>
            <a:ahLst/>
            <a:cxnLst/>
            <a:rect l="l" t="t" r="r" b="b"/>
            <a:pathLst>
              <a:path w="269875" h="319405">
                <a:moveTo>
                  <a:pt x="132587" y="0"/>
                </a:moveTo>
                <a:lnTo>
                  <a:pt x="191357" y="10366"/>
                </a:lnTo>
                <a:lnTo>
                  <a:pt x="234314" y="41401"/>
                </a:lnTo>
                <a:lnTo>
                  <a:pt x="260715" y="90931"/>
                </a:lnTo>
                <a:lnTo>
                  <a:pt x="269493" y="157225"/>
                </a:lnTo>
                <a:lnTo>
                  <a:pt x="267206" y="192541"/>
                </a:lnTo>
                <a:lnTo>
                  <a:pt x="248866" y="251648"/>
                </a:lnTo>
                <a:lnTo>
                  <a:pt x="212478" y="294632"/>
                </a:lnTo>
                <a:lnTo>
                  <a:pt x="160281" y="316539"/>
                </a:lnTo>
                <a:lnTo>
                  <a:pt x="128397" y="319277"/>
                </a:lnTo>
                <a:lnTo>
                  <a:pt x="99155" y="316565"/>
                </a:lnTo>
                <a:lnTo>
                  <a:pt x="51530" y="294899"/>
                </a:lnTo>
                <a:lnTo>
                  <a:pt x="18645" y="252255"/>
                </a:lnTo>
                <a:lnTo>
                  <a:pt x="2071" y="192871"/>
                </a:lnTo>
                <a:lnTo>
                  <a:pt x="0" y="157225"/>
                </a:lnTo>
                <a:lnTo>
                  <a:pt x="2242" y="125531"/>
                </a:lnTo>
                <a:lnTo>
                  <a:pt x="20252" y="69715"/>
                </a:lnTo>
                <a:lnTo>
                  <a:pt x="55667" y="25663"/>
                </a:lnTo>
                <a:lnTo>
                  <a:pt x="103915" y="2855"/>
                </a:lnTo>
                <a:lnTo>
                  <a:pt x="132587" y="0"/>
                </a:lnTo>
                <a:close/>
              </a:path>
            </a:pathLst>
          </a:custGeom>
          <a:ln w="3175">
            <a:solidFill>
              <a:srgbClr val="58134A"/>
            </a:solidFill>
          </a:ln>
        </p:spPr>
        <p:txBody>
          <a:bodyPr wrap="square" lIns="0" tIns="0" rIns="0" bIns="0" rtlCol="0"/>
          <a:lstStyle/>
          <a:p>
            <a:endParaRPr/>
          </a:p>
        </p:txBody>
      </p:sp>
      <p:sp>
        <p:nvSpPr>
          <p:cNvPr id="37" name="object 37"/>
          <p:cNvSpPr/>
          <p:nvPr/>
        </p:nvSpPr>
        <p:spPr>
          <a:xfrm>
            <a:off x="5029327" y="729869"/>
            <a:ext cx="269875" cy="319405"/>
          </a:xfrm>
          <a:custGeom>
            <a:avLst/>
            <a:gdLst/>
            <a:ahLst/>
            <a:cxnLst/>
            <a:rect l="l" t="t" r="r" b="b"/>
            <a:pathLst>
              <a:path w="269875" h="319405">
                <a:moveTo>
                  <a:pt x="132587" y="0"/>
                </a:moveTo>
                <a:lnTo>
                  <a:pt x="191357" y="10366"/>
                </a:lnTo>
                <a:lnTo>
                  <a:pt x="234314" y="41401"/>
                </a:lnTo>
                <a:lnTo>
                  <a:pt x="260715" y="90931"/>
                </a:lnTo>
                <a:lnTo>
                  <a:pt x="269494" y="157225"/>
                </a:lnTo>
                <a:lnTo>
                  <a:pt x="267206" y="192541"/>
                </a:lnTo>
                <a:lnTo>
                  <a:pt x="248866" y="251648"/>
                </a:lnTo>
                <a:lnTo>
                  <a:pt x="212478" y="294632"/>
                </a:lnTo>
                <a:lnTo>
                  <a:pt x="160281" y="316539"/>
                </a:lnTo>
                <a:lnTo>
                  <a:pt x="128397" y="319277"/>
                </a:lnTo>
                <a:lnTo>
                  <a:pt x="99155" y="316565"/>
                </a:lnTo>
                <a:lnTo>
                  <a:pt x="51530" y="294899"/>
                </a:lnTo>
                <a:lnTo>
                  <a:pt x="18645" y="252255"/>
                </a:lnTo>
                <a:lnTo>
                  <a:pt x="2071" y="192871"/>
                </a:lnTo>
                <a:lnTo>
                  <a:pt x="0" y="157225"/>
                </a:lnTo>
                <a:lnTo>
                  <a:pt x="2242" y="125531"/>
                </a:lnTo>
                <a:lnTo>
                  <a:pt x="20252" y="69715"/>
                </a:lnTo>
                <a:lnTo>
                  <a:pt x="55667" y="25663"/>
                </a:lnTo>
                <a:lnTo>
                  <a:pt x="103915" y="2855"/>
                </a:lnTo>
                <a:lnTo>
                  <a:pt x="132587" y="0"/>
                </a:lnTo>
                <a:close/>
              </a:path>
            </a:pathLst>
          </a:custGeom>
          <a:ln w="3175">
            <a:solidFill>
              <a:srgbClr val="58134A"/>
            </a:solidFill>
          </a:ln>
        </p:spPr>
        <p:txBody>
          <a:bodyPr wrap="square" lIns="0" tIns="0" rIns="0" bIns="0" rtlCol="0"/>
          <a:lstStyle/>
          <a:p>
            <a:endParaRPr/>
          </a:p>
        </p:txBody>
      </p:sp>
      <p:sp>
        <p:nvSpPr>
          <p:cNvPr id="38" name="object 38"/>
          <p:cNvSpPr txBox="1"/>
          <p:nvPr/>
        </p:nvSpPr>
        <p:spPr>
          <a:xfrm>
            <a:off x="510540" y="1240027"/>
            <a:ext cx="6710045" cy="1017269"/>
          </a:xfrm>
          <a:prstGeom prst="rect">
            <a:avLst/>
          </a:prstGeom>
        </p:spPr>
        <p:txBody>
          <a:bodyPr vert="horz" wrap="square" lIns="0" tIns="13335" rIns="0" bIns="0" rtlCol="0">
            <a:spAutoFit/>
          </a:bodyPr>
          <a:lstStyle/>
          <a:p>
            <a:pPr marL="311785" marR="30480" indent="-274320">
              <a:lnSpc>
                <a:spcPct val="100000"/>
              </a:lnSpc>
              <a:spcBef>
                <a:spcPts val="105"/>
              </a:spcBef>
              <a:buClr>
                <a:srgbClr val="B03E9A"/>
              </a:buClr>
              <a:buSzPct val="72500"/>
              <a:buFont typeface="Wingdings 2"/>
              <a:buChar char=""/>
              <a:tabLst>
                <a:tab pos="312420" algn="l"/>
              </a:tabLst>
            </a:pPr>
            <a:r>
              <a:rPr sz="2000" dirty="0">
                <a:latin typeface="Trebuchet MS"/>
                <a:cs typeface="Trebuchet MS"/>
              </a:rPr>
              <a:t>1] </a:t>
            </a:r>
            <a:r>
              <a:rPr sz="2000" b="1" dirty="0">
                <a:solidFill>
                  <a:srgbClr val="FF0000"/>
                </a:solidFill>
                <a:latin typeface="Trebuchet MS"/>
                <a:cs typeface="Trebuchet MS"/>
              </a:rPr>
              <a:t>with air: </a:t>
            </a:r>
            <a:r>
              <a:rPr sz="2000" dirty="0">
                <a:latin typeface="Trebuchet MS"/>
                <a:cs typeface="Trebuchet MS"/>
              </a:rPr>
              <a:t>Ammonia </a:t>
            </a:r>
            <a:r>
              <a:rPr sz="2000" spc="-5" dirty="0">
                <a:latin typeface="Trebuchet MS"/>
                <a:cs typeface="Trebuchet MS"/>
              </a:rPr>
              <a:t>burns in </a:t>
            </a:r>
            <a:r>
              <a:rPr sz="2000" dirty="0">
                <a:latin typeface="Trebuchet MS"/>
                <a:cs typeface="Trebuchet MS"/>
              </a:rPr>
              <a:t>a lot of air </a:t>
            </a:r>
            <a:r>
              <a:rPr sz="2000" spc="-5" dirty="0">
                <a:latin typeface="Trebuchet MS"/>
                <a:cs typeface="Trebuchet MS"/>
              </a:rPr>
              <a:t>(oxygen).</a:t>
            </a:r>
            <a:r>
              <a:rPr sz="2000" spc="-220" dirty="0">
                <a:latin typeface="Trebuchet MS"/>
                <a:cs typeface="Trebuchet MS"/>
              </a:rPr>
              <a:t> </a:t>
            </a:r>
            <a:r>
              <a:rPr sz="2000" dirty="0">
                <a:latin typeface="Trebuchet MS"/>
                <a:cs typeface="Trebuchet MS"/>
              </a:rPr>
              <a:t>The  flame </a:t>
            </a:r>
            <a:r>
              <a:rPr sz="2000" spc="-5" dirty="0">
                <a:latin typeface="Trebuchet MS"/>
                <a:cs typeface="Trebuchet MS"/>
              </a:rPr>
              <a:t>is yellow</a:t>
            </a:r>
            <a:r>
              <a:rPr sz="2000" spc="-40" dirty="0">
                <a:latin typeface="Trebuchet MS"/>
                <a:cs typeface="Trebuchet MS"/>
              </a:rPr>
              <a:t> </a:t>
            </a:r>
            <a:r>
              <a:rPr sz="2000" dirty="0">
                <a:latin typeface="Trebuchet MS"/>
                <a:cs typeface="Trebuchet MS"/>
              </a:rPr>
              <a:t>green</a:t>
            </a:r>
            <a:endParaRPr sz="2000">
              <a:latin typeface="Trebuchet MS"/>
              <a:cs typeface="Trebuchet MS"/>
            </a:endParaRPr>
          </a:p>
          <a:p>
            <a:pPr marL="1714500">
              <a:lnSpc>
                <a:spcPct val="100000"/>
              </a:lnSpc>
              <a:spcBef>
                <a:spcPts val="600"/>
              </a:spcBef>
            </a:pPr>
            <a:r>
              <a:rPr sz="2000" dirty="0">
                <a:latin typeface="Trebuchet MS"/>
                <a:cs typeface="Trebuchet MS"/>
              </a:rPr>
              <a:t>4NH</a:t>
            </a:r>
            <a:r>
              <a:rPr sz="1950" baseline="-21367" dirty="0">
                <a:latin typeface="Trebuchet MS"/>
                <a:cs typeface="Trebuchet MS"/>
              </a:rPr>
              <a:t>3</a:t>
            </a:r>
            <a:r>
              <a:rPr sz="2000" dirty="0">
                <a:latin typeface="Trebuchet MS"/>
                <a:cs typeface="Trebuchet MS"/>
              </a:rPr>
              <a:t>(g) + 3O</a:t>
            </a:r>
            <a:r>
              <a:rPr sz="1950" baseline="-21367" dirty="0">
                <a:latin typeface="Trebuchet MS"/>
                <a:cs typeface="Trebuchet MS"/>
              </a:rPr>
              <a:t>2</a:t>
            </a:r>
            <a:r>
              <a:rPr sz="2000" dirty="0">
                <a:latin typeface="Trebuchet MS"/>
                <a:cs typeface="Trebuchet MS"/>
              </a:rPr>
              <a:t>(g) </a:t>
            </a:r>
            <a:r>
              <a:rPr sz="2000" dirty="0">
                <a:latin typeface="Arial"/>
                <a:cs typeface="Arial"/>
              </a:rPr>
              <a:t>→ </a:t>
            </a:r>
            <a:r>
              <a:rPr sz="2000" dirty="0">
                <a:latin typeface="Trebuchet MS"/>
                <a:cs typeface="Trebuchet MS"/>
              </a:rPr>
              <a:t>6H</a:t>
            </a:r>
            <a:r>
              <a:rPr sz="1950" baseline="-21367" dirty="0">
                <a:latin typeface="Trebuchet MS"/>
                <a:cs typeface="Trebuchet MS"/>
              </a:rPr>
              <a:t>2</a:t>
            </a:r>
            <a:r>
              <a:rPr sz="2000" dirty="0">
                <a:latin typeface="Trebuchet MS"/>
                <a:cs typeface="Trebuchet MS"/>
              </a:rPr>
              <a:t>O(g) +</a:t>
            </a:r>
            <a:r>
              <a:rPr sz="2000" spc="-20" dirty="0">
                <a:latin typeface="Trebuchet MS"/>
                <a:cs typeface="Trebuchet MS"/>
              </a:rPr>
              <a:t> </a:t>
            </a:r>
            <a:r>
              <a:rPr sz="2000" dirty="0">
                <a:latin typeface="Trebuchet MS"/>
                <a:cs typeface="Trebuchet MS"/>
              </a:rPr>
              <a:t>2N</a:t>
            </a:r>
            <a:r>
              <a:rPr sz="1950" baseline="-21367" dirty="0">
                <a:latin typeface="Trebuchet MS"/>
                <a:cs typeface="Trebuchet MS"/>
              </a:rPr>
              <a:t>2</a:t>
            </a:r>
            <a:r>
              <a:rPr sz="2000" dirty="0">
                <a:latin typeface="Trebuchet MS"/>
                <a:cs typeface="Trebuchet MS"/>
              </a:rPr>
              <a:t>(g)</a:t>
            </a:r>
            <a:endParaRPr sz="2000">
              <a:latin typeface="Trebuchet MS"/>
              <a:cs typeface="Trebuchet MS"/>
            </a:endParaRPr>
          </a:p>
        </p:txBody>
      </p:sp>
      <p:sp>
        <p:nvSpPr>
          <p:cNvPr id="39" name="object 39"/>
          <p:cNvSpPr txBox="1"/>
          <p:nvPr/>
        </p:nvSpPr>
        <p:spPr>
          <a:xfrm>
            <a:off x="510540" y="3068777"/>
            <a:ext cx="6940550" cy="1017905"/>
          </a:xfrm>
          <a:prstGeom prst="rect">
            <a:avLst/>
          </a:prstGeom>
        </p:spPr>
        <p:txBody>
          <a:bodyPr vert="horz" wrap="square" lIns="0" tIns="13335" rIns="0" bIns="0" rtlCol="0">
            <a:spAutoFit/>
          </a:bodyPr>
          <a:lstStyle/>
          <a:p>
            <a:pPr marL="312420" indent="-312420">
              <a:lnSpc>
                <a:spcPct val="100000"/>
              </a:lnSpc>
              <a:spcBef>
                <a:spcPts val="105"/>
              </a:spcBef>
              <a:buClr>
                <a:srgbClr val="B03E9A"/>
              </a:buClr>
              <a:buSzPct val="72500"/>
              <a:buFont typeface="Wingdings 2"/>
              <a:buChar char=""/>
              <a:tabLst>
                <a:tab pos="312420" algn="l"/>
                <a:tab pos="4493895" algn="l"/>
                <a:tab pos="6626859" algn="l"/>
              </a:tabLst>
            </a:pPr>
            <a:r>
              <a:rPr sz="2000" dirty="0">
                <a:latin typeface="Trebuchet MS"/>
                <a:cs typeface="Trebuchet MS"/>
              </a:rPr>
              <a:t>react </a:t>
            </a:r>
            <a:r>
              <a:rPr sz="2000" spc="-5" dirty="0">
                <a:latin typeface="Trebuchet MS"/>
                <a:cs typeface="Trebuchet MS"/>
              </a:rPr>
              <a:t>with </a:t>
            </a:r>
            <a:r>
              <a:rPr sz="2000" dirty="0">
                <a:latin typeface="Trebuchet MS"/>
                <a:cs typeface="Trebuchet MS"/>
              </a:rPr>
              <a:t>oxygen in </a:t>
            </a:r>
            <a:r>
              <a:rPr sz="2000" spc="-5" dirty="0">
                <a:latin typeface="Trebuchet MS"/>
                <a:cs typeface="Trebuchet MS"/>
              </a:rPr>
              <a:t>excess</a:t>
            </a:r>
            <a:r>
              <a:rPr sz="2000" spc="-70" dirty="0">
                <a:latin typeface="Trebuchet MS"/>
                <a:cs typeface="Trebuchet MS"/>
              </a:rPr>
              <a:t> </a:t>
            </a:r>
            <a:r>
              <a:rPr sz="2000" spc="-75" dirty="0">
                <a:latin typeface="Trebuchet MS"/>
                <a:cs typeface="Trebuchet MS"/>
              </a:rPr>
              <a:t>air,</a:t>
            </a:r>
            <a:r>
              <a:rPr sz="2000" spc="5" dirty="0">
                <a:latin typeface="Trebuchet MS"/>
                <a:cs typeface="Trebuchet MS"/>
              </a:rPr>
              <a:t> </a:t>
            </a:r>
            <a:r>
              <a:rPr sz="2000" dirty="0">
                <a:latin typeface="Trebuchet MS"/>
                <a:cs typeface="Trebuchet MS"/>
              </a:rPr>
              <a:t>and	</a:t>
            </a:r>
            <a:r>
              <a:rPr sz="2000" spc="-5" dirty="0">
                <a:latin typeface="Trebuchet MS"/>
                <a:cs typeface="Trebuchet MS"/>
              </a:rPr>
              <a:t>platinum</a:t>
            </a:r>
            <a:r>
              <a:rPr sz="2000" spc="-30" dirty="0">
                <a:latin typeface="Trebuchet MS"/>
                <a:cs typeface="Trebuchet MS"/>
              </a:rPr>
              <a:t> </a:t>
            </a:r>
            <a:r>
              <a:rPr sz="2000" spc="-5" dirty="0">
                <a:latin typeface="Trebuchet MS"/>
                <a:cs typeface="Trebuchet MS"/>
              </a:rPr>
              <a:t>catalyst	to</a:t>
            </a:r>
            <a:endParaRPr sz="2000">
              <a:latin typeface="Trebuchet MS"/>
              <a:cs typeface="Trebuchet MS"/>
            </a:endParaRPr>
          </a:p>
          <a:p>
            <a:pPr marR="3561715" algn="ctr">
              <a:lnSpc>
                <a:spcPct val="100000"/>
              </a:lnSpc>
              <a:spcBef>
                <a:spcPts val="5"/>
              </a:spcBef>
            </a:pPr>
            <a:r>
              <a:rPr sz="2000" dirty="0">
                <a:latin typeface="Trebuchet MS"/>
                <a:cs typeface="Trebuchet MS"/>
              </a:rPr>
              <a:t>form </a:t>
            </a:r>
            <a:r>
              <a:rPr sz="2000" spc="-5" dirty="0">
                <a:latin typeface="Trebuchet MS"/>
                <a:cs typeface="Trebuchet MS"/>
              </a:rPr>
              <a:t>nitrogen</a:t>
            </a:r>
            <a:r>
              <a:rPr sz="2000" spc="-80" dirty="0">
                <a:latin typeface="Trebuchet MS"/>
                <a:cs typeface="Trebuchet MS"/>
              </a:rPr>
              <a:t> </a:t>
            </a:r>
            <a:r>
              <a:rPr sz="2000" spc="-5" dirty="0">
                <a:latin typeface="Trebuchet MS"/>
                <a:cs typeface="Trebuchet MS"/>
              </a:rPr>
              <a:t>monoxide</a:t>
            </a:r>
            <a:endParaRPr sz="2000">
              <a:latin typeface="Trebuchet MS"/>
              <a:cs typeface="Trebuchet MS"/>
            </a:endParaRPr>
          </a:p>
          <a:p>
            <a:pPr marL="186055" algn="ctr">
              <a:lnSpc>
                <a:spcPct val="100000"/>
              </a:lnSpc>
              <a:spcBef>
                <a:spcPts val="600"/>
              </a:spcBef>
            </a:pPr>
            <a:r>
              <a:rPr sz="2000" dirty="0">
                <a:latin typeface="Trebuchet MS"/>
                <a:cs typeface="Trebuchet MS"/>
              </a:rPr>
              <a:t>4NH</a:t>
            </a:r>
            <a:r>
              <a:rPr sz="1950" baseline="-21367" dirty="0">
                <a:latin typeface="Trebuchet MS"/>
                <a:cs typeface="Trebuchet MS"/>
              </a:rPr>
              <a:t>3</a:t>
            </a:r>
            <a:r>
              <a:rPr sz="2000" dirty="0">
                <a:latin typeface="Trebuchet MS"/>
                <a:cs typeface="Trebuchet MS"/>
              </a:rPr>
              <a:t>(g) + 5O</a:t>
            </a:r>
            <a:r>
              <a:rPr sz="1950" baseline="-21367" dirty="0">
                <a:latin typeface="Trebuchet MS"/>
                <a:cs typeface="Trebuchet MS"/>
              </a:rPr>
              <a:t>2</a:t>
            </a:r>
            <a:r>
              <a:rPr sz="2000" dirty="0">
                <a:latin typeface="Trebuchet MS"/>
                <a:cs typeface="Trebuchet MS"/>
              </a:rPr>
              <a:t>(g) </a:t>
            </a:r>
            <a:r>
              <a:rPr sz="2000" dirty="0">
                <a:latin typeface="Arial"/>
                <a:cs typeface="Arial"/>
              </a:rPr>
              <a:t>→ </a:t>
            </a:r>
            <a:r>
              <a:rPr sz="2000" dirty="0">
                <a:latin typeface="Trebuchet MS"/>
                <a:cs typeface="Trebuchet MS"/>
              </a:rPr>
              <a:t>4NO(g) +</a:t>
            </a:r>
            <a:r>
              <a:rPr sz="2000" spc="-45" dirty="0">
                <a:latin typeface="Trebuchet MS"/>
                <a:cs typeface="Trebuchet MS"/>
              </a:rPr>
              <a:t> </a:t>
            </a:r>
            <a:r>
              <a:rPr sz="2000" dirty="0">
                <a:latin typeface="Trebuchet MS"/>
                <a:cs typeface="Trebuchet MS"/>
              </a:rPr>
              <a:t>6H</a:t>
            </a:r>
            <a:r>
              <a:rPr sz="1950" baseline="-21367" dirty="0">
                <a:latin typeface="Trebuchet MS"/>
                <a:cs typeface="Trebuchet MS"/>
              </a:rPr>
              <a:t>2</a:t>
            </a:r>
            <a:r>
              <a:rPr sz="2000" dirty="0">
                <a:latin typeface="Trebuchet MS"/>
                <a:cs typeface="Trebuchet MS"/>
              </a:rPr>
              <a:t>O(l)</a:t>
            </a:r>
            <a:endParaRPr sz="2000">
              <a:latin typeface="Trebuchet MS"/>
              <a:cs typeface="Trebuchet MS"/>
            </a:endParaRPr>
          </a:p>
        </p:txBody>
      </p:sp>
      <p:sp>
        <p:nvSpPr>
          <p:cNvPr id="40" name="object 40"/>
          <p:cNvSpPr txBox="1"/>
          <p:nvPr/>
        </p:nvSpPr>
        <p:spPr>
          <a:xfrm>
            <a:off x="510540" y="4898516"/>
            <a:ext cx="6906259" cy="1016635"/>
          </a:xfrm>
          <a:prstGeom prst="rect">
            <a:avLst/>
          </a:prstGeom>
        </p:spPr>
        <p:txBody>
          <a:bodyPr vert="horz" wrap="square" lIns="0" tIns="12700" rIns="0" bIns="0" rtlCol="0">
            <a:spAutoFit/>
          </a:bodyPr>
          <a:lstStyle/>
          <a:p>
            <a:pPr marL="311785" marR="30480" indent="-274320">
              <a:lnSpc>
                <a:spcPct val="100000"/>
              </a:lnSpc>
              <a:spcBef>
                <a:spcPts val="100"/>
              </a:spcBef>
              <a:buClr>
                <a:srgbClr val="B03E9A"/>
              </a:buClr>
              <a:buSzPct val="72500"/>
              <a:buFont typeface="Wingdings 2"/>
              <a:buChar char=""/>
              <a:tabLst>
                <a:tab pos="312420" algn="l"/>
              </a:tabLst>
            </a:pPr>
            <a:r>
              <a:rPr sz="2000" spc="-5" dirty="0">
                <a:latin typeface="Trebuchet MS"/>
                <a:cs typeface="Trebuchet MS"/>
              </a:rPr>
              <a:t>2] </a:t>
            </a:r>
            <a:r>
              <a:rPr sz="2000" b="1" spc="-5" dirty="0">
                <a:solidFill>
                  <a:srgbClr val="FF0000"/>
                </a:solidFill>
                <a:latin typeface="Trebuchet MS"/>
                <a:cs typeface="Trebuchet MS"/>
              </a:rPr>
              <a:t>reduces </a:t>
            </a:r>
            <a:r>
              <a:rPr sz="2000" b="1" dirty="0">
                <a:solidFill>
                  <a:srgbClr val="FF0000"/>
                </a:solidFill>
                <a:latin typeface="Trebuchet MS"/>
                <a:cs typeface="Trebuchet MS"/>
              </a:rPr>
              <a:t>: </a:t>
            </a:r>
            <a:r>
              <a:rPr sz="2000" dirty="0">
                <a:latin typeface="Trebuchet MS"/>
                <a:cs typeface="Trebuchet MS"/>
              </a:rPr>
              <a:t>Ammonia reduces </a:t>
            </a:r>
            <a:r>
              <a:rPr sz="2000" spc="-5" dirty="0">
                <a:latin typeface="Trebuchet MS"/>
                <a:cs typeface="Trebuchet MS"/>
              </a:rPr>
              <a:t>heated copper(II) </a:t>
            </a:r>
            <a:r>
              <a:rPr sz="2000" dirty="0">
                <a:latin typeface="Trebuchet MS"/>
                <a:cs typeface="Trebuchet MS"/>
              </a:rPr>
              <a:t>oxide </a:t>
            </a:r>
            <a:r>
              <a:rPr sz="2000" spc="-5" dirty="0">
                <a:latin typeface="Trebuchet MS"/>
                <a:cs typeface="Trebuchet MS"/>
              </a:rPr>
              <a:t>to  copper i.e. copper turns </a:t>
            </a:r>
            <a:r>
              <a:rPr sz="2000" dirty="0">
                <a:latin typeface="Trebuchet MS"/>
                <a:cs typeface="Trebuchet MS"/>
              </a:rPr>
              <a:t>from </a:t>
            </a:r>
            <a:r>
              <a:rPr sz="2000" spc="-5" dirty="0">
                <a:latin typeface="Trebuchet MS"/>
                <a:cs typeface="Trebuchet MS"/>
              </a:rPr>
              <a:t>black to</a:t>
            </a:r>
            <a:r>
              <a:rPr sz="2000" spc="-125" dirty="0">
                <a:latin typeface="Trebuchet MS"/>
                <a:cs typeface="Trebuchet MS"/>
              </a:rPr>
              <a:t> </a:t>
            </a:r>
            <a:r>
              <a:rPr sz="2000" spc="-5" dirty="0">
                <a:latin typeface="Trebuchet MS"/>
                <a:cs typeface="Trebuchet MS"/>
              </a:rPr>
              <a:t>brown.</a:t>
            </a:r>
            <a:endParaRPr sz="2000">
              <a:latin typeface="Trebuchet MS"/>
              <a:cs typeface="Trebuchet MS"/>
            </a:endParaRPr>
          </a:p>
          <a:p>
            <a:pPr marL="1409700">
              <a:lnSpc>
                <a:spcPct val="100000"/>
              </a:lnSpc>
              <a:spcBef>
                <a:spcPts val="605"/>
              </a:spcBef>
            </a:pPr>
            <a:r>
              <a:rPr sz="2000" spc="-5" dirty="0">
                <a:latin typeface="Trebuchet MS"/>
                <a:cs typeface="Trebuchet MS"/>
              </a:rPr>
              <a:t>3CuO(s) </a:t>
            </a:r>
            <a:r>
              <a:rPr sz="2000" dirty="0">
                <a:latin typeface="Trebuchet MS"/>
                <a:cs typeface="Trebuchet MS"/>
              </a:rPr>
              <a:t>+ 2NH</a:t>
            </a:r>
            <a:r>
              <a:rPr sz="1950" baseline="-21367" dirty="0">
                <a:latin typeface="Trebuchet MS"/>
                <a:cs typeface="Trebuchet MS"/>
              </a:rPr>
              <a:t>3</a:t>
            </a:r>
            <a:r>
              <a:rPr sz="2000" dirty="0">
                <a:latin typeface="Trebuchet MS"/>
                <a:cs typeface="Trebuchet MS"/>
              </a:rPr>
              <a:t>(g) </a:t>
            </a:r>
            <a:r>
              <a:rPr sz="2000" dirty="0">
                <a:latin typeface="Arial"/>
                <a:cs typeface="Arial"/>
              </a:rPr>
              <a:t>→ </a:t>
            </a:r>
            <a:r>
              <a:rPr sz="2000" spc="-5" dirty="0">
                <a:latin typeface="Trebuchet MS"/>
                <a:cs typeface="Trebuchet MS"/>
              </a:rPr>
              <a:t>3Cu(s) </a:t>
            </a:r>
            <a:r>
              <a:rPr sz="2000" dirty="0">
                <a:latin typeface="Trebuchet MS"/>
                <a:cs typeface="Trebuchet MS"/>
              </a:rPr>
              <a:t>+ 3H</a:t>
            </a:r>
            <a:r>
              <a:rPr sz="1950" baseline="-21367" dirty="0">
                <a:latin typeface="Trebuchet MS"/>
                <a:cs typeface="Trebuchet MS"/>
              </a:rPr>
              <a:t>2</a:t>
            </a:r>
            <a:r>
              <a:rPr sz="2000" dirty="0">
                <a:latin typeface="Trebuchet MS"/>
                <a:cs typeface="Trebuchet MS"/>
              </a:rPr>
              <a:t>O(l) +</a:t>
            </a:r>
            <a:r>
              <a:rPr sz="2000" spc="-10" dirty="0">
                <a:latin typeface="Trebuchet MS"/>
                <a:cs typeface="Trebuchet MS"/>
              </a:rPr>
              <a:t> </a:t>
            </a:r>
            <a:r>
              <a:rPr sz="2000" dirty="0">
                <a:latin typeface="Trebuchet MS"/>
                <a:cs typeface="Trebuchet MS"/>
              </a:rPr>
              <a:t>N</a:t>
            </a:r>
            <a:r>
              <a:rPr sz="1950" baseline="-21367" dirty="0">
                <a:latin typeface="Trebuchet MS"/>
                <a:cs typeface="Trebuchet MS"/>
              </a:rPr>
              <a:t>2</a:t>
            </a:r>
            <a:r>
              <a:rPr sz="2000" dirty="0">
                <a:latin typeface="Trebuchet MS"/>
                <a:cs typeface="Trebuchet MS"/>
              </a:rPr>
              <a:t>(g)</a:t>
            </a:r>
            <a:endParaRPr sz="2000">
              <a:latin typeface="Trebuchet MS"/>
              <a:cs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540" y="0"/>
            <a:ext cx="4410710" cy="726440"/>
          </a:xfrm>
          <a:prstGeom prst="rect">
            <a:avLst/>
          </a:prstGeom>
        </p:spPr>
        <p:txBody>
          <a:bodyPr vert="horz" wrap="square" lIns="0" tIns="57785" rIns="0" bIns="0" rtlCol="0">
            <a:spAutoFit/>
          </a:bodyPr>
          <a:lstStyle/>
          <a:p>
            <a:pPr marL="111125">
              <a:lnSpc>
                <a:spcPct val="100000"/>
              </a:lnSpc>
              <a:spcBef>
                <a:spcPts val="455"/>
              </a:spcBef>
            </a:pPr>
            <a:r>
              <a:rPr spc="-5" dirty="0"/>
              <a:t>3] </a:t>
            </a:r>
            <a:r>
              <a:rPr b="1" dirty="0">
                <a:solidFill>
                  <a:srgbClr val="FF0000"/>
                </a:solidFill>
                <a:latin typeface="Trebuchet MS"/>
                <a:cs typeface="Trebuchet MS"/>
              </a:rPr>
              <a:t>halogens</a:t>
            </a:r>
          </a:p>
          <a:p>
            <a:pPr marL="38100">
              <a:lnSpc>
                <a:spcPct val="100000"/>
              </a:lnSpc>
              <a:spcBef>
                <a:spcPts val="360"/>
              </a:spcBef>
            </a:pPr>
            <a:r>
              <a:rPr dirty="0"/>
              <a:t>3Cl</a:t>
            </a:r>
            <a:r>
              <a:rPr sz="1950" baseline="-21367" dirty="0"/>
              <a:t>2</a:t>
            </a:r>
            <a:r>
              <a:rPr sz="2000" dirty="0"/>
              <a:t>(g) + 8NH</a:t>
            </a:r>
            <a:r>
              <a:rPr sz="1950" baseline="-21367" dirty="0"/>
              <a:t>3</a:t>
            </a:r>
            <a:r>
              <a:rPr sz="2000" dirty="0"/>
              <a:t>(g) </a:t>
            </a:r>
            <a:r>
              <a:rPr sz="2000" spc="5" dirty="0">
                <a:latin typeface="Arial"/>
                <a:cs typeface="Arial"/>
              </a:rPr>
              <a:t>→ </a:t>
            </a:r>
            <a:r>
              <a:rPr sz="2000" dirty="0"/>
              <a:t>6NH</a:t>
            </a:r>
            <a:r>
              <a:rPr sz="1950" baseline="-21367" dirty="0"/>
              <a:t>4</a:t>
            </a:r>
            <a:r>
              <a:rPr sz="2000" dirty="0"/>
              <a:t>Cl(s) +</a:t>
            </a:r>
            <a:r>
              <a:rPr sz="2000" spc="-70" dirty="0"/>
              <a:t> </a:t>
            </a:r>
            <a:r>
              <a:rPr sz="2000" dirty="0"/>
              <a:t>N</a:t>
            </a:r>
            <a:r>
              <a:rPr sz="1950" baseline="-21367" dirty="0"/>
              <a:t>2</a:t>
            </a:r>
            <a:r>
              <a:rPr sz="2000" dirty="0"/>
              <a:t>(g).</a:t>
            </a:r>
            <a:endParaRPr sz="2000">
              <a:latin typeface="Arial"/>
              <a:cs typeface="Arial"/>
            </a:endParaRPr>
          </a:p>
        </p:txBody>
      </p:sp>
      <p:sp>
        <p:nvSpPr>
          <p:cNvPr id="3" name="object 3"/>
          <p:cNvSpPr txBox="1"/>
          <p:nvPr/>
        </p:nvSpPr>
        <p:spPr>
          <a:xfrm>
            <a:off x="27940" y="1001623"/>
            <a:ext cx="7486015" cy="5375910"/>
          </a:xfrm>
          <a:prstGeom prst="rect">
            <a:avLst/>
          </a:prstGeom>
        </p:spPr>
        <p:txBody>
          <a:bodyPr vert="horz" wrap="square" lIns="0" tIns="58419" rIns="0" bIns="0" rtlCol="0">
            <a:spAutoFit/>
          </a:bodyPr>
          <a:lstStyle/>
          <a:p>
            <a:pPr marL="337820" indent="-274320" algn="just">
              <a:lnSpc>
                <a:spcPct val="100000"/>
              </a:lnSpc>
              <a:spcBef>
                <a:spcPts val="459"/>
              </a:spcBef>
              <a:buClr>
                <a:srgbClr val="B03E9A"/>
              </a:buClr>
              <a:buSzPct val="72500"/>
              <a:buFont typeface="Wingdings 2"/>
              <a:buChar char=""/>
              <a:tabLst>
                <a:tab pos="337820" algn="l"/>
              </a:tabLst>
            </a:pPr>
            <a:r>
              <a:rPr sz="2000" spc="-5" dirty="0">
                <a:latin typeface="Trebuchet MS"/>
                <a:cs typeface="Trebuchet MS"/>
              </a:rPr>
              <a:t>In</a:t>
            </a:r>
            <a:r>
              <a:rPr sz="2000" spc="-15" dirty="0">
                <a:latin typeface="Trebuchet MS"/>
                <a:cs typeface="Trebuchet MS"/>
              </a:rPr>
              <a:t> </a:t>
            </a:r>
            <a:r>
              <a:rPr sz="2000" spc="-5" dirty="0">
                <a:latin typeface="Trebuchet MS"/>
                <a:cs typeface="Trebuchet MS"/>
              </a:rPr>
              <a:t>excess</a:t>
            </a:r>
            <a:endParaRPr sz="2000">
              <a:latin typeface="Trebuchet MS"/>
              <a:cs typeface="Trebuchet MS"/>
            </a:endParaRPr>
          </a:p>
          <a:p>
            <a:pPr marL="215900">
              <a:lnSpc>
                <a:spcPct val="100000"/>
              </a:lnSpc>
              <a:spcBef>
                <a:spcPts val="359"/>
              </a:spcBef>
            </a:pPr>
            <a:r>
              <a:rPr sz="2000" dirty="0">
                <a:latin typeface="Trebuchet MS"/>
                <a:cs typeface="Trebuchet MS"/>
              </a:rPr>
              <a:t>NH</a:t>
            </a:r>
            <a:r>
              <a:rPr sz="1950" baseline="-21367" dirty="0">
                <a:latin typeface="Trebuchet MS"/>
                <a:cs typeface="Trebuchet MS"/>
              </a:rPr>
              <a:t>3</a:t>
            </a:r>
            <a:r>
              <a:rPr sz="2000" dirty="0">
                <a:latin typeface="Trebuchet MS"/>
                <a:cs typeface="Trebuchet MS"/>
              </a:rPr>
              <a:t>(g) + 3Cl</a:t>
            </a:r>
            <a:r>
              <a:rPr sz="1950" baseline="-21367" dirty="0">
                <a:latin typeface="Trebuchet MS"/>
                <a:cs typeface="Trebuchet MS"/>
              </a:rPr>
              <a:t>2</a:t>
            </a:r>
            <a:r>
              <a:rPr sz="2000" dirty="0">
                <a:latin typeface="Trebuchet MS"/>
                <a:cs typeface="Trebuchet MS"/>
              </a:rPr>
              <a:t>(g) </a:t>
            </a:r>
            <a:r>
              <a:rPr sz="2000" dirty="0">
                <a:latin typeface="Arial"/>
                <a:cs typeface="Arial"/>
              </a:rPr>
              <a:t>→</a:t>
            </a:r>
            <a:r>
              <a:rPr sz="2000" dirty="0">
                <a:latin typeface="Trebuchet MS"/>
                <a:cs typeface="Trebuchet MS"/>
              </a:rPr>
              <a:t>NCl</a:t>
            </a:r>
            <a:r>
              <a:rPr sz="1950" baseline="-21367" dirty="0">
                <a:latin typeface="Trebuchet MS"/>
                <a:cs typeface="Trebuchet MS"/>
              </a:rPr>
              <a:t>3</a:t>
            </a:r>
            <a:r>
              <a:rPr sz="2000" dirty="0">
                <a:latin typeface="Trebuchet MS"/>
                <a:cs typeface="Trebuchet MS"/>
              </a:rPr>
              <a:t>(l) +</a:t>
            </a:r>
            <a:r>
              <a:rPr sz="2000" spc="-55" dirty="0">
                <a:latin typeface="Trebuchet MS"/>
                <a:cs typeface="Trebuchet MS"/>
              </a:rPr>
              <a:t> </a:t>
            </a:r>
            <a:r>
              <a:rPr sz="2000" spc="-5" dirty="0">
                <a:latin typeface="Trebuchet MS"/>
                <a:cs typeface="Trebuchet MS"/>
              </a:rPr>
              <a:t>3HCl(g)</a:t>
            </a:r>
            <a:endParaRPr sz="2000">
              <a:latin typeface="Trebuchet MS"/>
              <a:cs typeface="Trebuchet MS"/>
            </a:endParaRPr>
          </a:p>
          <a:p>
            <a:pPr>
              <a:lnSpc>
                <a:spcPct val="100000"/>
              </a:lnSpc>
            </a:pPr>
            <a:endParaRPr sz="2950">
              <a:latin typeface="Times New Roman"/>
              <a:cs typeface="Times New Roman"/>
            </a:endParaRPr>
          </a:p>
          <a:p>
            <a:pPr marL="337820" marR="55880" indent="-274320">
              <a:lnSpc>
                <a:spcPts val="2160"/>
              </a:lnSpc>
              <a:buClr>
                <a:srgbClr val="B03E9A"/>
              </a:buClr>
              <a:buSzPct val="72500"/>
              <a:buFont typeface="Wingdings 2"/>
              <a:buChar char=""/>
              <a:tabLst>
                <a:tab pos="337820" algn="l"/>
              </a:tabLst>
            </a:pPr>
            <a:r>
              <a:rPr sz="2000" spc="-5" dirty="0">
                <a:latin typeface="Trebuchet MS"/>
                <a:cs typeface="Trebuchet MS"/>
              </a:rPr>
              <a:t>4] </a:t>
            </a:r>
            <a:r>
              <a:rPr sz="2000" b="1" spc="-5" dirty="0">
                <a:solidFill>
                  <a:srgbClr val="FF0000"/>
                </a:solidFill>
                <a:latin typeface="Trebuchet MS"/>
                <a:cs typeface="Trebuchet MS"/>
              </a:rPr>
              <a:t>co </a:t>
            </a:r>
            <a:r>
              <a:rPr sz="2000" b="1" dirty="0">
                <a:solidFill>
                  <a:srgbClr val="FF0000"/>
                </a:solidFill>
                <a:latin typeface="Trebuchet MS"/>
                <a:cs typeface="Trebuchet MS"/>
              </a:rPr>
              <a:t>– ordination complex </a:t>
            </a:r>
            <a:r>
              <a:rPr sz="2000" dirty="0">
                <a:latin typeface="Trebuchet MS"/>
                <a:cs typeface="Trebuchet MS"/>
              </a:rPr>
              <a:t>Ammonia solution </a:t>
            </a:r>
            <a:r>
              <a:rPr sz="2000" spc="-5" dirty="0">
                <a:latin typeface="Trebuchet MS"/>
                <a:cs typeface="Trebuchet MS"/>
              </a:rPr>
              <a:t>(Ammonium  hydroxide) contains hydroxyl </a:t>
            </a:r>
            <a:r>
              <a:rPr sz="2000" dirty="0">
                <a:latin typeface="Trebuchet MS"/>
                <a:cs typeface="Trebuchet MS"/>
              </a:rPr>
              <a:t>ions </a:t>
            </a:r>
            <a:r>
              <a:rPr sz="2000" spc="-5" dirty="0">
                <a:latin typeface="Trebuchet MS"/>
                <a:cs typeface="Trebuchet MS"/>
              </a:rPr>
              <a:t>with metal </a:t>
            </a:r>
            <a:r>
              <a:rPr sz="2000" dirty="0">
                <a:latin typeface="Trebuchet MS"/>
                <a:cs typeface="Trebuchet MS"/>
              </a:rPr>
              <a:t>ions </a:t>
            </a:r>
            <a:r>
              <a:rPr sz="2000" spc="-5" dirty="0">
                <a:latin typeface="Trebuchet MS"/>
                <a:cs typeface="Trebuchet MS"/>
              </a:rPr>
              <a:t>precipitates  </a:t>
            </a:r>
            <a:r>
              <a:rPr sz="2000" dirty="0">
                <a:latin typeface="Trebuchet MS"/>
                <a:cs typeface="Trebuchet MS"/>
              </a:rPr>
              <a:t>of </a:t>
            </a:r>
            <a:r>
              <a:rPr sz="2000" spc="-5" dirty="0">
                <a:latin typeface="Trebuchet MS"/>
                <a:cs typeface="Trebuchet MS"/>
              </a:rPr>
              <a:t>the hydroxides are </a:t>
            </a:r>
            <a:r>
              <a:rPr sz="2000" dirty="0">
                <a:latin typeface="Trebuchet MS"/>
                <a:cs typeface="Trebuchet MS"/>
              </a:rPr>
              <a:t>formed. </a:t>
            </a:r>
            <a:r>
              <a:rPr sz="2000" spc="-5" dirty="0">
                <a:latin typeface="Trebuchet MS"/>
                <a:cs typeface="Trebuchet MS"/>
              </a:rPr>
              <a:t>Hence </a:t>
            </a:r>
            <a:r>
              <a:rPr sz="2000" dirty="0">
                <a:latin typeface="Trebuchet MS"/>
                <a:cs typeface="Trebuchet MS"/>
              </a:rPr>
              <a:t>a </a:t>
            </a:r>
            <a:r>
              <a:rPr sz="2000" spc="-5" dirty="0">
                <a:latin typeface="Trebuchet MS"/>
                <a:cs typeface="Trebuchet MS"/>
              </a:rPr>
              <a:t>blue precipitate </a:t>
            </a:r>
            <a:r>
              <a:rPr sz="2000" dirty="0">
                <a:latin typeface="Trebuchet MS"/>
                <a:cs typeface="Trebuchet MS"/>
              </a:rPr>
              <a:t>forms  </a:t>
            </a:r>
            <a:r>
              <a:rPr sz="2000" spc="-5" dirty="0">
                <a:latin typeface="Trebuchet MS"/>
                <a:cs typeface="Trebuchet MS"/>
              </a:rPr>
              <a:t>when aqueous </a:t>
            </a:r>
            <a:r>
              <a:rPr sz="2000" dirty="0">
                <a:latin typeface="Trebuchet MS"/>
                <a:cs typeface="Trebuchet MS"/>
              </a:rPr>
              <a:t>ammonia </a:t>
            </a:r>
            <a:r>
              <a:rPr sz="2000" spc="-5" dirty="0">
                <a:latin typeface="Trebuchet MS"/>
                <a:cs typeface="Trebuchet MS"/>
              </a:rPr>
              <a:t>is added to copper II </a:t>
            </a:r>
            <a:r>
              <a:rPr sz="2000" dirty="0">
                <a:latin typeface="Trebuchet MS"/>
                <a:cs typeface="Trebuchet MS"/>
              </a:rPr>
              <a:t>sulphate  solution. The </a:t>
            </a:r>
            <a:r>
              <a:rPr sz="2000" spc="-5" dirty="0">
                <a:latin typeface="Trebuchet MS"/>
                <a:cs typeface="Trebuchet MS"/>
              </a:rPr>
              <a:t>precipitate </a:t>
            </a:r>
            <a:r>
              <a:rPr sz="2000" dirty="0">
                <a:latin typeface="Trebuchet MS"/>
                <a:cs typeface="Trebuchet MS"/>
              </a:rPr>
              <a:t>dissolves </a:t>
            </a:r>
            <a:r>
              <a:rPr sz="2000" spc="-5" dirty="0">
                <a:latin typeface="Trebuchet MS"/>
                <a:cs typeface="Trebuchet MS"/>
              </a:rPr>
              <a:t>in excess </a:t>
            </a:r>
            <a:r>
              <a:rPr sz="2000" dirty="0">
                <a:latin typeface="Trebuchet MS"/>
                <a:cs typeface="Trebuchet MS"/>
              </a:rPr>
              <a:t>ammonia forming  a </a:t>
            </a:r>
            <a:r>
              <a:rPr sz="2000" spc="-5" dirty="0">
                <a:latin typeface="Trebuchet MS"/>
                <a:cs typeface="Trebuchet MS"/>
              </a:rPr>
              <a:t>deep blue</a:t>
            </a:r>
            <a:r>
              <a:rPr sz="2000" spc="-60" dirty="0">
                <a:latin typeface="Trebuchet MS"/>
                <a:cs typeface="Trebuchet MS"/>
              </a:rPr>
              <a:t> </a:t>
            </a:r>
            <a:r>
              <a:rPr sz="2000" dirty="0">
                <a:latin typeface="Trebuchet MS"/>
                <a:cs typeface="Trebuchet MS"/>
              </a:rPr>
              <a:t>solution.</a:t>
            </a:r>
            <a:endParaRPr sz="2000">
              <a:latin typeface="Trebuchet MS"/>
              <a:cs typeface="Trebuchet MS"/>
            </a:endParaRPr>
          </a:p>
          <a:p>
            <a:pPr marL="63500">
              <a:lnSpc>
                <a:spcPct val="100000"/>
              </a:lnSpc>
              <a:spcBef>
                <a:spcPts val="330"/>
              </a:spcBef>
            </a:pPr>
            <a:r>
              <a:rPr sz="2000" spc="10" dirty="0">
                <a:latin typeface="Trebuchet MS"/>
                <a:cs typeface="Trebuchet MS"/>
              </a:rPr>
              <a:t>Cu</a:t>
            </a:r>
            <a:r>
              <a:rPr sz="1950" spc="15" baseline="-21367" dirty="0">
                <a:latin typeface="Trebuchet MS"/>
                <a:cs typeface="Trebuchet MS"/>
              </a:rPr>
              <a:t>(aq)</a:t>
            </a:r>
            <a:r>
              <a:rPr sz="1950" spc="15" baseline="25641" dirty="0">
                <a:latin typeface="Trebuchet MS"/>
                <a:cs typeface="Trebuchet MS"/>
              </a:rPr>
              <a:t>2+ </a:t>
            </a:r>
            <a:r>
              <a:rPr sz="2000" dirty="0">
                <a:latin typeface="Trebuchet MS"/>
                <a:cs typeface="Trebuchet MS"/>
              </a:rPr>
              <a:t>+ </a:t>
            </a:r>
            <a:r>
              <a:rPr sz="2000" spc="5" dirty="0">
                <a:latin typeface="Trebuchet MS"/>
                <a:cs typeface="Trebuchet MS"/>
              </a:rPr>
              <a:t>2OH</a:t>
            </a:r>
            <a:r>
              <a:rPr sz="1950" spc="7" baseline="25641" dirty="0">
                <a:latin typeface="Trebuchet MS"/>
                <a:cs typeface="Trebuchet MS"/>
              </a:rPr>
              <a:t>-</a:t>
            </a:r>
            <a:r>
              <a:rPr sz="1950" spc="7" baseline="-21367" dirty="0">
                <a:latin typeface="Trebuchet MS"/>
                <a:cs typeface="Trebuchet MS"/>
              </a:rPr>
              <a:t>(aq)</a:t>
            </a:r>
            <a:r>
              <a:rPr sz="1950" spc="-52" baseline="-21367" dirty="0">
                <a:latin typeface="Trebuchet MS"/>
                <a:cs typeface="Trebuchet MS"/>
              </a:rPr>
              <a:t> </a:t>
            </a:r>
            <a:r>
              <a:rPr sz="2000" dirty="0">
                <a:latin typeface="Trebuchet MS"/>
                <a:cs typeface="Trebuchet MS"/>
              </a:rPr>
              <a:t>Cu(OH)</a:t>
            </a:r>
            <a:r>
              <a:rPr sz="1950" baseline="-21367" dirty="0">
                <a:latin typeface="Trebuchet MS"/>
                <a:cs typeface="Trebuchet MS"/>
              </a:rPr>
              <a:t>2(s)</a:t>
            </a:r>
            <a:endParaRPr sz="1950" baseline="-21367">
              <a:latin typeface="Trebuchet MS"/>
              <a:cs typeface="Trebuchet MS"/>
            </a:endParaRPr>
          </a:p>
          <a:p>
            <a:pPr marL="139700">
              <a:lnSpc>
                <a:spcPts val="900"/>
              </a:lnSpc>
              <a:spcBef>
                <a:spcPts val="360"/>
              </a:spcBef>
              <a:tabLst>
                <a:tab pos="3934460" algn="l"/>
              </a:tabLst>
            </a:pPr>
            <a:r>
              <a:rPr sz="2000" dirty="0">
                <a:latin typeface="Trebuchet MS"/>
                <a:cs typeface="Trebuchet MS"/>
              </a:rPr>
              <a:t>Cu</a:t>
            </a:r>
            <a:r>
              <a:rPr sz="1950" baseline="25641" dirty="0">
                <a:latin typeface="Trebuchet MS"/>
                <a:cs typeface="Trebuchet MS"/>
              </a:rPr>
              <a:t>2+</a:t>
            </a:r>
            <a:r>
              <a:rPr sz="2000" dirty="0">
                <a:latin typeface="Trebuchet MS"/>
                <a:cs typeface="Trebuchet MS"/>
              </a:rPr>
              <a:t>(aq) + 4NH</a:t>
            </a:r>
            <a:r>
              <a:rPr sz="1950" baseline="-21367" dirty="0">
                <a:latin typeface="Trebuchet MS"/>
                <a:cs typeface="Trebuchet MS"/>
              </a:rPr>
              <a:t>3</a:t>
            </a:r>
            <a:r>
              <a:rPr sz="2000" dirty="0">
                <a:latin typeface="Trebuchet MS"/>
                <a:cs typeface="Trebuchet MS"/>
              </a:rPr>
              <a:t>(aq)</a:t>
            </a:r>
            <a:r>
              <a:rPr sz="2000" spc="5" dirty="0">
                <a:latin typeface="Trebuchet MS"/>
                <a:cs typeface="Trebuchet MS"/>
              </a:rPr>
              <a:t> </a:t>
            </a:r>
            <a:r>
              <a:rPr sz="2000" dirty="0">
                <a:latin typeface="Arial"/>
                <a:cs typeface="Arial"/>
              </a:rPr>
              <a:t>→</a:t>
            </a:r>
            <a:r>
              <a:rPr sz="2000" spc="40" dirty="0">
                <a:latin typeface="Arial"/>
                <a:cs typeface="Arial"/>
              </a:rPr>
              <a:t> </a:t>
            </a:r>
            <a:r>
              <a:rPr sz="2000" dirty="0">
                <a:latin typeface="Trebuchet MS"/>
                <a:cs typeface="Trebuchet MS"/>
              </a:rPr>
              <a:t>Cu(NH</a:t>
            </a:r>
            <a:r>
              <a:rPr sz="1950" baseline="-21367" dirty="0">
                <a:latin typeface="Trebuchet MS"/>
                <a:cs typeface="Trebuchet MS"/>
              </a:rPr>
              <a:t>3</a:t>
            </a:r>
            <a:r>
              <a:rPr sz="2000" dirty="0">
                <a:latin typeface="Trebuchet MS"/>
                <a:cs typeface="Trebuchet MS"/>
              </a:rPr>
              <a:t>)</a:t>
            </a:r>
            <a:r>
              <a:rPr sz="1950" baseline="-21367" dirty="0">
                <a:latin typeface="Trebuchet MS"/>
                <a:cs typeface="Trebuchet MS"/>
              </a:rPr>
              <a:t>4	</a:t>
            </a:r>
            <a:r>
              <a:rPr sz="2000" spc="-5" dirty="0">
                <a:latin typeface="Trebuchet MS"/>
                <a:cs typeface="Trebuchet MS"/>
              </a:rPr>
              <a:t>(aq)</a:t>
            </a:r>
            <a:endParaRPr sz="2000">
              <a:latin typeface="Trebuchet MS"/>
              <a:cs typeface="Trebuchet MS"/>
            </a:endParaRPr>
          </a:p>
          <a:p>
            <a:pPr marL="207010" algn="ctr">
              <a:lnSpc>
                <a:spcPts val="760"/>
              </a:lnSpc>
            </a:pPr>
            <a:r>
              <a:rPr sz="1300" spc="10" dirty="0">
                <a:latin typeface="Trebuchet MS"/>
                <a:cs typeface="Trebuchet MS"/>
              </a:rPr>
              <a:t>2+</a:t>
            </a:r>
            <a:endParaRPr sz="1300">
              <a:latin typeface="Trebuchet MS"/>
              <a:cs typeface="Trebuchet MS"/>
            </a:endParaRPr>
          </a:p>
          <a:p>
            <a:pPr>
              <a:lnSpc>
                <a:spcPct val="100000"/>
              </a:lnSpc>
            </a:pPr>
            <a:endParaRPr sz="1500">
              <a:latin typeface="Times New Roman"/>
              <a:cs typeface="Times New Roman"/>
            </a:endParaRPr>
          </a:p>
          <a:p>
            <a:pPr>
              <a:lnSpc>
                <a:spcPct val="100000"/>
              </a:lnSpc>
              <a:spcBef>
                <a:spcPts val="45"/>
              </a:spcBef>
            </a:pPr>
            <a:endParaRPr sz="1500">
              <a:latin typeface="Times New Roman"/>
              <a:cs typeface="Times New Roman"/>
            </a:endParaRPr>
          </a:p>
          <a:p>
            <a:pPr marL="337820" marR="85090" algn="just">
              <a:lnSpc>
                <a:spcPct val="90100"/>
              </a:lnSpc>
              <a:spcBef>
                <a:spcPts val="5"/>
              </a:spcBef>
            </a:pPr>
            <a:r>
              <a:rPr sz="2000" spc="-5" dirty="0">
                <a:latin typeface="Trebuchet MS"/>
                <a:cs typeface="Trebuchet MS"/>
              </a:rPr>
              <a:t>Iron(II) is </a:t>
            </a:r>
            <a:r>
              <a:rPr sz="2000" spc="5" dirty="0">
                <a:latin typeface="Trebuchet MS"/>
                <a:cs typeface="Trebuchet MS"/>
              </a:rPr>
              <a:t>(Fe</a:t>
            </a:r>
            <a:r>
              <a:rPr sz="1950" spc="7" baseline="25641" dirty="0">
                <a:latin typeface="Trebuchet MS"/>
                <a:cs typeface="Trebuchet MS"/>
              </a:rPr>
              <a:t>2+</a:t>
            </a:r>
            <a:r>
              <a:rPr sz="2000" spc="5" dirty="0">
                <a:latin typeface="Trebuchet MS"/>
                <a:cs typeface="Trebuchet MS"/>
              </a:rPr>
              <a:t>) </a:t>
            </a:r>
            <a:r>
              <a:rPr sz="2000" dirty="0">
                <a:latin typeface="Trebuchet MS"/>
                <a:cs typeface="Trebuchet MS"/>
              </a:rPr>
              <a:t>forms a </a:t>
            </a:r>
            <a:r>
              <a:rPr sz="2000" spc="-5" dirty="0">
                <a:latin typeface="Trebuchet MS"/>
                <a:cs typeface="Trebuchet MS"/>
              </a:rPr>
              <a:t>dirty </a:t>
            </a:r>
            <a:r>
              <a:rPr sz="2000" dirty="0">
                <a:latin typeface="Trebuchet MS"/>
                <a:cs typeface="Trebuchet MS"/>
              </a:rPr>
              <a:t>green </a:t>
            </a:r>
            <a:r>
              <a:rPr sz="2000" spc="-5" dirty="0">
                <a:latin typeface="Trebuchet MS"/>
                <a:cs typeface="Trebuchet MS"/>
              </a:rPr>
              <a:t>precipitate with </a:t>
            </a:r>
            <a:r>
              <a:rPr sz="2000" dirty="0">
                <a:latin typeface="Trebuchet MS"/>
                <a:cs typeface="Trebuchet MS"/>
              </a:rPr>
              <a:t>ammonia  </a:t>
            </a:r>
            <a:r>
              <a:rPr sz="2000" spc="-5" dirty="0">
                <a:latin typeface="Trebuchet MS"/>
                <a:cs typeface="Trebuchet MS"/>
              </a:rPr>
              <a:t>insoluble </a:t>
            </a:r>
            <a:r>
              <a:rPr sz="2000" dirty="0">
                <a:latin typeface="Trebuchet MS"/>
                <a:cs typeface="Trebuchet MS"/>
              </a:rPr>
              <a:t>in </a:t>
            </a:r>
            <a:r>
              <a:rPr sz="2000" spc="-5" dirty="0">
                <a:latin typeface="Trebuchet MS"/>
                <a:cs typeface="Trebuchet MS"/>
              </a:rPr>
              <a:t>excess Iron(III) is </a:t>
            </a:r>
            <a:r>
              <a:rPr sz="2000" spc="5" dirty="0">
                <a:latin typeface="Trebuchet MS"/>
                <a:cs typeface="Trebuchet MS"/>
              </a:rPr>
              <a:t>(Fe</a:t>
            </a:r>
            <a:r>
              <a:rPr sz="1950" spc="7" baseline="25641" dirty="0">
                <a:latin typeface="Trebuchet MS"/>
                <a:cs typeface="Trebuchet MS"/>
              </a:rPr>
              <a:t>3+</a:t>
            </a:r>
            <a:r>
              <a:rPr sz="2000" spc="5" dirty="0">
                <a:latin typeface="Trebuchet MS"/>
                <a:cs typeface="Trebuchet MS"/>
              </a:rPr>
              <a:t>) </a:t>
            </a:r>
            <a:r>
              <a:rPr sz="2000" dirty="0">
                <a:latin typeface="Trebuchet MS"/>
                <a:cs typeface="Trebuchet MS"/>
              </a:rPr>
              <a:t>forms a </a:t>
            </a:r>
            <a:r>
              <a:rPr sz="2000" spc="-5" dirty="0">
                <a:latin typeface="Trebuchet MS"/>
                <a:cs typeface="Trebuchet MS"/>
              </a:rPr>
              <a:t>brown precipitate  </a:t>
            </a:r>
            <a:r>
              <a:rPr sz="2000" dirty="0">
                <a:latin typeface="Trebuchet MS"/>
                <a:cs typeface="Trebuchet MS"/>
              </a:rPr>
              <a:t>insoluble </a:t>
            </a:r>
            <a:r>
              <a:rPr sz="2000" spc="-5" dirty="0">
                <a:latin typeface="Trebuchet MS"/>
                <a:cs typeface="Trebuchet MS"/>
              </a:rPr>
              <a:t>in</a:t>
            </a:r>
            <a:r>
              <a:rPr sz="2000" spc="-50" dirty="0">
                <a:latin typeface="Trebuchet MS"/>
                <a:cs typeface="Trebuchet MS"/>
              </a:rPr>
              <a:t> </a:t>
            </a:r>
            <a:r>
              <a:rPr sz="2000" dirty="0">
                <a:latin typeface="Trebuchet MS"/>
                <a:cs typeface="Trebuchet MS"/>
              </a:rPr>
              <a:t>excess.</a:t>
            </a:r>
            <a:endParaRPr sz="2000">
              <a:latin typeface="Trebuchet MS"/>
              <a:cs typeface="Trebuchet MS"/>
            </a:endParaRPr>
          </a:p>
          <a:p>
            <a:pPr marL="337820" indent="-274320" algn="just">
              <a:lnSpc>
                <a:spcPct val="100000"/>
              </a:lnSpc>
              <a:spcBef>
                <a:spcPts val="359"/>
              </a:spcBef>
              <a:buClr>
                <a:srgbClr val="B03E9A"/>
              </a:buClr>
              <a:buSzPct val="72500"/>
              <a:buFont typeface="Wingdings 2"/>
              <a:buChar char=""/>
              <a:tabLst>
                <a:tab pos="337820" algn="l"/>
              </a:tabLst>
            </a:pPr>
            <a:r>
              <a:rPr sz="2000" spc="-5" dirty="0">
                <a:latin typeface="Trebuchet MS"/>
                <a:cs typeface="Trebuchet MS"/>
              </a:rPr>
              <a:t>5] with active</a:t>
            </a:r>
            <a:r>
              <a:rPr sz="2000" spc="-60" dirty="0">
                <a:latin typeface="Trebuchet MS"/>
                <a:cs typeface="Trebuchet MS"/>
              </a:rPr>
              <a:t> </a:t>
            </a:r>
            <a:r>
              <a:rPr sz="2000" spc="-5" dirty="0">
                <a:latin typeface="Trebuchet MS"/>
                <a:cs typeface="Trebuchet MS"/>
              </a:rPr>
              <a:t>metals</a:t>
            </a:r>
            <a:endParaRPr sz="2000">
              <a:latin typeface="Trebuchet MS"/>
              <a:cs typeface="Trebuchet MS"/>
            </a:endParaRPr>
          </a:p>
          <a:p>
            <a:pPr marL="292100" algn="just">
              <a:lnSpc>
                <a:spcPct val="100000"/>
              </a:lnSpc>
              <a:spcBef>
                <a:spcPts val="359"/>
              </a:spcBef>
              <a:tabLst>
                <a:tab pos="3157220" algn="l"/>
              </a:tabLst>
            </a:pPr>
            <a:r>
              <a:rPr sz="2000" dirty="0">
                <a:latin typeface="Trebuchet MS"/>
                <a:cs typeface="Trebuchet MS"/>
              </a:rPr>
              <a:t>2Na</a:t>
            </a:r>
            <a:r>
              <a:rPr sz="2000" spc="-20" dirty="0">
                <a:latin typeface="Trebuchet MS"/>
                <a:cs typeface="Trebuchet MS"/>
              </a:rPr>
              <a:t> </a:t>
            </a:r>
            <a:r>
              <a:rPr sz="2000" dirty="0">
                <a:latin typeface="Trebuchet MS"/>
                <a:cs typeface="Trebuchet MS"/>
              </a:rPr>
              <a:t>+ </a:t>
            </a:r>
            <a:r>
              <a:rPr sz="2000" spc="5" dirty="0">
                <a:latin typeface="Trebuchet MS"/>
                <a:cs typeface="Trebuchet MS"/>
              </a:rPr>
              <a:t>2NH</a:t>
            </a:r>
            <a:r>
              <a:rPr sz="1950" spc="7" baseline="-21367" dirty="0">
                <a:latin typeface="Trebuchet MS"/>
                <a:cs typeface="Trebuchet MS"/>
              </a:rPr>
              <a:t>3	</a:t>
            </a:r>
            <a:r>
              <a:rPr sz="2000" dirty="0">
                <a:latin typeface="Trebuchet MS"/>
                <a:cs typeface="Trebuchet MS"/>
              </a:rPr>
              <a:t>NaNH</a:t>
            </a:r>
            <a:r>
              <a:rPr sz="1950" baseline="-21367" dirty="0">
                <a:latin typeface="Trebuchet MS"/>
                <a:cs typeface="Trebuchet MS"/>
              </a:rPr>
              <a:t>2 </a:t>
            </a:r>
            <a:r>
              <a:rPr sz="2000" dirty="0">
                <a:latin typeface="Trebuchet MS"/>
                <a:cs typeface="Trebuchet MS"/>
              </a:rPr>
              <a:t>+</a:t>
            </a:r>
            <a:r>
              <a:rPr sz="2000" spc="400" dirty="0">
                <a:latin typeface="Trebuchet MS"/>
                <a:cs typeface="Trebuchet MS"/>
              </a:rPr>
              <a:t> </a:t>
            </a:r>
            <a:r>
              <a:rPr sz="2000" spc="5" dirty="0">
                <a:latin typeface="Trebuchet MS"/>
                <a:cs typeface="Trebuchet MS"/>
              </a:rPr>
              <a:t>H</a:t>
            </a:r>
            <a:r>
              <a:rPr sz="1950" spc="7" baseline="-21367" dirty="0">
                <a:latin typeface="Trebuchet MS"/>
                <a:cs typeface="Trebuchet MS"/>
              </a:rPr>
              <a:t>2</a:t>
            </a:r>
            <a:endParaRPr sz="1950" baseline="-21367">
              <a:latin typeface="Trebuchet MS"/>
              <a:cs typeface="Trebuchet MS"/>
            </a:endParaRPr>
          </a:p>
        </p:txBody>
      </p:sp>
      <p:sp>
        <p:nvSpPr>
          <p:cNvPr id="4" name="object 4"/>
          <p:cNvSpPr/>
          <p:nvPr/>
        </p:nvSpPr>
        <p:spPr>
          <a:xfrm>
            <a:off x="1753361" y="6183401"/>
            <a:ext cx="1263015" cy="134620"/>
          </a:xfrm>
          <a:custGeom>
            <a:avLst/>
            <a:gdLst/>
            <a:ahLst/>
            <a:cxnLst/>
            <a:rect l="l" t="t" r="r" b="b"/>
            <a:pathLst>
              <a:path w="1263014" h="134620">
                <a:moveTo>
                  <a:pt x="1147826" y="0"/>
                </a:moveTo>
                <a:lnTo>
                  <a:pt x="1138936" y="2311"/>
                </a:lnTo>
                <a:lnTo>
                  <a:pt x="1130808" y="16116"/>
                </a:lnTo>
                <a:lnTo>
                  <a:pt x="1133220" y="24993"/>
                </a:lnTo>
                <a:lnTo>
                  <a:pt x="1180643" y="52764"/>
                </a:lnTo>
                <a:lnTo>
                  <a:pt x="1234186" y="52831"/>
                </a:lnTo>
                <a:lnTo>
                  <a:pt x="1234186" y="81787"/>
                </a:lnTo>
                <a:lnTo>
                  <a:pt x="1180510" y="81787"/>
                </a:lnTo>
                <a:lnTo>
                  <a:pt x="1133094" y="109385"/>
                </a:lnTo>
                <a:lnTo>
                  <a:pt x="1130681" y="118236"/>
                </a:lnTo>
                <a:lnTo>
                  <a:pt x="1138808" y="132067"/>
                </a:lnTo>
                <a:lnTo>
                  <a:pt x="1147571" y="134404"/>
                </a:lnTo>
                <a:lnTo>
                  <a:pt x="1238074" y="81787"/>
                </a:lnTo>
                <a:lnTo>
                  <a:pt x="1234186" y="81787"/>
                </a:lnTo>
                <a:lnTo>
                  <a:pt x="1238190" y="81720"/>
                </a:lnTo>
                <a:lnTo>
                  <a:pt x="1262888" y="67348"/>
                </a:lnTo>
                <a:lnTo>
                  <a:pt x="1147826" y="0"/>
                </a:lnTo>
                <a:close/>
              </a:path>
              <a:path w="1263014" h="134620">
                <a:moveTo>
                  <a:pt x="1205451" y="67293"/>
                </a:moveTo>
                <a:lnTo>
                  <a:pt x="1180626" y="81720"/>
                </a:lnTo>
                <a:lnTo>
                  <a:pt x="1234186" y="81787"/>
                </a:lnTo>
                <a:lnTo>
                  <a:pt x="1234186" y="79806"/>
                </a:lnTo>
                <a:lnTo>
                  <a:pt x="1226820" y="79806"/>
                </a:lnTo>
                <a:lnTo>
                  <a:pt x="1205451" y="67293"/>
                </a:lnTo>
                <a:close/>
              </a:path>
              <a:path w="1263014" h="134620">
                <a:moveTo>
                  <a:pt x="0" y="51282"/>
                </a:moveTo>
                <a:lnTo>
                  <a:pt x="0" y="80238"/>
                </a:lnTo>
                <a:lnTo>
                  <a:pt x="1180626" y="81720"/>
                </a:lnTo>
                <a:lnTo>
                  <a:pt x="1205451" y="67293"/>
                </a:lnTo>
                <a:lnTo>
                  <a:pt x="1180643" y="52764"/>
                </a:lnTo>
                <a:lnTo>
                  <a:pt x="0" y="51282"/>
                </a:lnTo>
                <a:close/>
              </a:path>
              <a:path w="1263014" h="134620">
                <a:moveTo>
                  <a:pt x="1226946" y="54800"/>
                </a:moveTo>
                <a:lnTo>
                  <a:pt x="1205451" y="67293"/>
                </a:lnTo>
                <a:lnTo>
                  <a:pt x="1226820" y="79806"/>
                </a:lnTo>
                <a:lnTo>
                  <a:pt x="1226946" y="54800"/>
                </a:lnTo>
                <a:close/>
              </a:path>
              <a:path w="1263014" h="134620">
                <a:moveTo>
                  <a:pt x="1234186" y="54800"/>
                </a:moveTo>
                <a:lnTo>
                  <a:pt x="1226946" y="54800"/>
                </a:lnTo>
                <a:lnTo>
                  <a:pt x="1226820" y="79806"/>
                </a:lnTo>
                <a:lnTo>
                  <a:pt x="1234186" y="79806"/>
                </a:lnTo>
                <a:lnTo>
                  <a:pt x="1234186" y="54800"/>
                </a:lnTo>
                <a:close/>
              </a:path>
              <a:path w="1263014" h="134620">
                <a:moveTo>
                  <a:pt x="1180643" y="52764"/>
                </a:moveTo>
                <a:lnTo>
                  <a:pt x="1205451" y="67293"/>
                </a:lnTo>
                <a:lnTo>
                  <a:pt x="1226946" y="54800"/>
                </a:lnTo>
                <a:lnTo>
                  <a:pt x="1234186" y="54800"/>
                </a:lnTo>
                <a:lnTo>
                  <a:pt x="1234186" y="52831"/>
                </a:lnTo>
                <a:lnTo>
                  <a:pt x="1180643" y="52764"/>
                </a:lnTo>
                <a:close/>
              </a:path>
            </a:pathLst>
          </a:custGeom>
          <a:solidFill>
            <a:srgbClr val="B83C68"/>
          </a:solid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245737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3766"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601103" y="1057275"/>
            <a:ext cx="101803"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86304" y="1053719"/>
            <a:ext cx="176402"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479929" y="1006221"/>
            <a:ext cx="252095" cy="350520"/>
          </a:xfrm>
          <a:custGeom>
            <a:avLst/>
            <a:gdLst/>
            <a:ahLst/>
            <a:cxnLst/>
            <a:rect l="l" t="t" r="r" b="b"/>
            <a:pathLst>
              <a:path w="252094"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2007107"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67957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833958" y="1006221"/>
            <a:ext cx="220979" cy="346075"/>
          </a:xfrm>
          <a:custGeom>
            <a:avLst/>
            <a:gdLst/>
            <a:ahLst/>
            <a:cxnLst/>
            <a:rect l="l" t="t" r="r" b="b"/>
            <a:pathLst>
              <a:path w="220980"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38302"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074077" y="1001522"/>
            <a:ext cx="304165" cy="350520"/>
          </a:xfrm>
          <a:custGeom>
            <a:avLst/>
            <a:gdLst/>
            <a:ahLst/>
            <a:cxnLst/>
            <a:rect l="l" t="t" r="r" b="b"/>
            <a:pathLst>
              <a:path w="304165" h="350519">
                <a:moveTo>
                  <a:pt x="137756" y="0"/>
                </a:moveTo>
                <a:lnTo>
                  <a:pt x="164655" y="0"/>
                </a:lnTo>
                <a:lnTo>
                  <a:pt x="303618" y="350265"/>
                </a:lnTo>
                <a:lnTo>
                  <a:pt x="235927"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786507"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398142"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123567"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5" name="object 15"/>
          <p:cNvSpPr txBox="1"/>
          <p:nvPr/>
        </p:nvSpPr>
        <p:spPr>
          <a:xfrm>
            <a:off x="459740" y="1567637"/>
            <a:ext cx="7042784" cy="4802505"/>
          </a:xfrm>
          <a:prstGeom prst="rect">
            <a:avLst/>
          </a:prstGeom>
        </p:spPr>
        <p:txBody>
          <a:bodyPr vert="horz" wrap="square" lIns="0" tIns="12065" rIns="0" bIns="0" rtlCol="0">
            <a:spAutoFit/>
          </a:bodyPr>
          <a:lstStyle/>
          <a:p>
            <a:pPr marL="363220" indent="-274320">
              <a:lnSpc>
                <a:spcPts val="2375"/>
              </a:lnSpc>
              <a:spcBef>
                <a:spcPts val="95"/>
              </a:spcBef>
              <a:buClr>
                <a:srgbClr val="B03E9A"/>
              </a:buClr>
              <a:buSzPct val="72727"/>
              <a:buFont typeface="Wingdings 2"/>
              <a:buChar char=""/>
              <a:tabLst>
                <a:tab pos="363220" algn="l"/>
              </a:tabLst>
            </a:pPr>
            <a:r>
              <a:rPr sz="2200" spc="-5" dirty="0">
                <a:latin typeface="Trebuchet MS"/>
                <a:cs typeface="Trebuchet MS"/>
              </a:rPr>
              <a:t>Its </a:t>
            </a:r>
            <a:r>
              <a:rPr sz="2200" spc="-10" dirty="0">
                <a:latin typeface="Trebuchet MS"/>
                <a:cs typeface="Trebuchet MS"/>
              </a:rPr>
              <a:t>aqueous </a:t>
            </a:r>
            <a:r>
              <a:rPr sz="2200" spc="-5" dirty="0">
                <a:latin typeface="Trebuchet MS"/>
                <a:cs typeface="Trebuchet MS"/>
              </a:rPr>
              <a:t>solution </a:t>
            </a:r>
            <a:r>
              <a:rPr sz="2200" spc="-10" dirty="0">
                <a:latin typeface="Trebuchet MS"/>
                <a:cs typeface="Trebuchet MS"/>
              </a:rPr>
              <a:t>is </a:t>
            </a:r>
            <a:r>
              <a:rPr sz="2200" spc="-5" dirty="0">
                <a:latin typeface="Trebuchet MS"/>
                <a:cs typeface="Trebuchet MS"/>
              </a:rPr>
              <a:t>weakly </a:t>
            </a:r>
            <a:r>
              <a:rPr sz="2200" spc="-10" dirty="0">
                <a:latin typeface="Trebuchet MS"/>
                <a:cs typeface="Trebuchet MS"/>
              </a:rPr>
              <a:t>basic </a:t>
            </a:r>
            <a:r>
              <a:rPr sz="2200" spc="-5" dirty="0">
                <a:latin typeface="Trebuchet MS"/>
                <a:cs typeface="Trebuchet MS"/>
              </a:rPr>
              <a:t>due to</a:t>
            </a:r>
            <a:r>
              <a:rPr sz="2200" spc="25" dirty="0">
                <a:latin typeface="Trebuchet MS"/>
                <a:cs typeface="Trebuchet MS"/>
              </a:rPr>
              <a:t> </a:t>
            </a:r>
            <a:r>
              <a:rPr sz="2200" spc="-10" dirty="0">
                <a:latin typeface="Trebuchet MS"/>
                <a:cs typeface="Trebuchet MS"/>
              </a:rPr>
              <a:t>the</a:t>
            </a:r>
            <a:endParaRPr sz="2200">
              <a:latin typeface="Trebuchet MS"/>
              <a:cs typeface="Trebuchet MS"/>
            </a:endParaRPr>
          </a:p>
          <a:p>
            <a:pPr marL="362585">
              <a:lnSpc>
                <a:spcPts val="2375"/>
              </a:lnSpc>
            </a:pPr>
            <a:r>
              <a:rPr sz="2200" spc="-5" dirty="0">
                <a:latin typeface="Trebuchet MS"/>
                <a:cs typeface="Trebuchet MS"/>
              </a:rPr>
              <a:t>formation of </a:t>
            </a:r>
            <a:r>
              <a:rPr sz="2200" spc="-10" dirty="0">
                <a:latin typeface="Trebuchet MS"/>
                <a:cs typeface="Trebuchet MS"/>
              </a:rPr>
              <a:t>OH</a:t>
            </a:r>
            <a:r>
              <a:rPr sz="2175" spc="-15" baseline="24904" dirty="0">
                <a:latin typeface="Trebuchet MS"/>
                <a:cs typeface="Trebuchet MS"/>
              </a:rPr>
              <a:t>-</a:t>
            </a:r>
            <a:r>
              <a:rPr sz="2175" spc="330" baseline="24904" dirty="0">
                <a:latin typeface="Trebuchet MS"/>
                <a:cs typeface="Trebuchet MS"/>
              </a:rPr>
              <a:t> </a:t>
            </a:r>
            <a:r>
              <a:rPr sz="2200" spc="-10" dirty="0">
                <a:latin typeface="Trebuchet MS"/>
                <a:cs typeface="Trebuchet MS"/>
              </a:rPr>
              <a:t>ions,</a:t>
            </a:r>
            <a:endParaRPr sz="2200">
              <a:latin typeface="Trebuchet MS"/>
              <a:cs typeface="Trebuchet MS"/>
            </a:endParaRPr>
          </a:p>
          <a:p>
            <a:pPr marL="1014094">
              <a:lnSpc>
                <a:spcPct val="100000"/>
              </a:lnSpc>
              <a:spcBef>
                <a:spcPts val="75"/>
              </a:spcBef>
            </a:pPr>
            <a:r>
              <a:rPr sz="2200" dirty="0">
                <a:latin typeface="Trebuchet MS"/>
                <a:cs typeface="Trebuchet MS"/>
              </a:rPr>
              <a:t>NH</a:t>
            </a:r>
            <a:r>
              <a:rPr sz="2175" baseline="-21072" dirty="0">
                <a:latin typeface="Trebuchet MS"/>
                <a:cs typeface="Trebuchet MS"/>
              </a:rPr>
              <a:t>3 </a:t>
            </a:r>
            <a:r>
              <a:rPr sz="2200" spc="-5" dirty="0">
                <a:latin typeface="Trebuchet MS"/>
                <a:cs typeface="Trebuchet MS"/>
              </a:rPr>
              <a:t>+ </a:t>
            </a:r>
            <a:r>
              <a:rPr sz="2200" dirty="0">
                <a:latin typeface="Trebuchet MS"/>
                <a:cs typeface="Trebuchet MS"/>
              </a:rPr>
              <a:t>H</a:t>
            </a:r>
            <a:r>
              <a:rPr sz="2175" baseline="-21072" dirty="0">
                <a:latin typeface="Trebuchet MS"/>
                <a:cs typeface="Trebuchet MS"/>
              </a:rPr>
              <a:t>2</a:t>
            </a:r>
            <a:r>
              <a:rPr sz="2200" dirty="0">
                <a:latin typeface="Trebuchet MS"/>
                <a:cs typeface="Trebuchet MS"/>
              </a:rPr>
              <a:t>O </a:t>
            </a:r>
            <a:r>
              <a:rPr sz="2200" spc="-10" dirty="0">
                <a:latin typeface="Trebuchet MS"/>
                <a:cs typeface="Trebuchet MS"/>
              </a:rPr>
              <a:t>———</a:t>
            </a:r>
            <a:r>
              <a:rPr sz="2200" spc="-10" dirty="0">
                <a:latin typeface="Arial"/>
                <a:cs typeface="Arial"/>
              </a:rPr>
              <a:t>→ </a:t>
            </a:r>
            <a:r>
              <a:rPr sz="2200" dirty="0">
                <a:latin typeface="Trebuchet MS"/>
                <a:cs typeface="Trebuchet MS"/>
              </a:rPr>
              <a:t>NH</a:t>
            </a:r>
            <a:r>
              <a:rPr sz="2175" baseline="24904" dirty="0">
                <a:latin typeface="Trebuchet MS"/>
                <a:cs typeface="Trebuchet MS"/>
              </a:rPr>
              <a:t>+</a:t>
            </a:r>
            <a:r>
              <a:rPr sz="2175" baseline="-21072" dirty="0">
                <a:latin typeface="Trebuchet MS"/>
                <a:cs typeface="Trebuchet MS"/>
              </a:rPr>
              <a:t>4 </a:t>
            </a:r>
            <a:r>
              <a:rPr sz="2200" spc="-5" dirty="0">
                <a:latin typeface="Trebuchet MS"/>
                <a:cs typeface="Trebuchet MS"/>
              </a:rPr>
              <a:t>+</a:t>
            </a:r>
            <a:r>
              <a:rPr sz="2200" spc="-340" dirty="0">
                <a:latin typeface="Trebuchet MS"/>
                <a:cs typeface="Trebuchet MS"/>
              </a:rPr>
              <a:t> </a:t>
            </a:r>
            <a:r>
              <a:rPr sz="2200" spc="-5" dirty="0">
                <a:latin typeface="Trebuchet MS"/>
                <a:cs typeface="Trebuchet MS"/>
              </a:rPr>
              <a:t>OH</a:t>
            </a:r>
            <a:r>
              <a:rPr sz="2175" spc="-7" baseline="24904" dirty="0">
                <a:latin typeface="Trebuchet MS"/>
                <a:cs typeface="Trebuchet MS"/>
              </a:rPr>
              <a:t>-</a:t>
            </a:r>
            <a:endParaRPr sz="2175" baseline="24904">
              <a:latin typeface="Trebuchet MS"/>
              <a:cs typeface="Trebuchet MS"/>
            </a:endParaRPr>
          </a:p>
          <a:p>
            <a:pPr>
              <a:lnSpc>
                <a:spcPct val="100000"/>
              </a:lnSpc>
              <a:spcBef>
                <a:spcPts val="20"/>
              </a:spcBef>
            </a:pPr>
            <a:endParaRPr sz="2400">
              <a:latin typeface="Times New Roman"/>
              <a:cs typeface="Times New Roman"/>
            </a:endParaRPr>
          </a:p>
          <a:p>
            <a:pPr marL="363220" indent="-274320">
              <a:lnSpc>
                <a:spcPts val="2375"/>
              </a:lnSpc>
              <a:spcBef>
                <a:spcPts val="5"/>
              </a:spcBef>
              <a:buClr>
                <a:srgbClr val="B03E9A"/>
              </a:buClr>
              <a:buSzPct val="72727"/>
              <a:buFont typeface="Wingdings 2"/>
              <a:buChar char=""/>
              <a:tabLst>
                <a:tab pos="363220" algn="l"/>
              </a:tabLst>
            </a:pPr>
            <a:r>
              <a:rPr sz="2200" spc="-15" dirty="0">
                <a:latin typeface="Trebuchet MS"/>
                <a:cs typeface="Trebuchet MS"/>
              </a:rPr>
              <a:t>With </a:t>
            </a:r>
            <a:r>
              <a:rPr sz="2200" spc="-5" dirty="0">
                <a:latin typeface="Trebuchet MS"/>
                <a:cs typeface="Trebuchet MS"/>
              </a:rPr>
              <a:t>sodium </a:t>
            </a:r>
            <a:r>
              <a:rPr sz="2200" spc="-10" dirty="0">
                <a:latin typeface="Trebuchet MS"/>
                <a:cs typeface="Trebuchet MS"/>
              </a:rPr>
              <a:t>hypochlorite </a:t>
            </a:r>
            <a:r>
              <a:rPr sz="2200" spc="-5" dirty="0">
                <a:latin typeface="Trebuchet MS"/>
                <a:cs typeface="Trebuchet MS"/>
              </a:rPr>
              <a:t>in </a:t>
            </a:r>
            <a:r>
              <a:rPr sz="2200" spc="-10" dirty="0">
                <a:latin typeface="Trebuchet MS"/>
                <a:cs typeface="Trebuchet MS"/>
              </a:rPr>
              <a:t>presence </a:t>
            </a:r>
            <a:r>
              <a:rPr sz="2200" spc="-5" dirty="0">
                <a:latin typeface="Trebuchet MS"/>
                <a:cs typeface="Trebuchet MS"/>
              </a:rPr>
              <a:t>of glue</a:t>
            </a:r>
            <a:r>
              <a:rPr sz="2200" spc="45" dirty="0">
                <a:latin typeface="Trebuchet MS"/>
                <a:cs typeface="Trebuchet MS"/>
              </a:rPr>
              <a:t> </a:t>
            </a:r>
            <a:r>
              <a:rPr sz="2200" spc="-5" dirty="0">
                <a:latin typeface="Trebuchet MS"/>
                <a:cs typeface="Trebuchet MS"/>
              </a:rPr>
              <a:t>or</a:t>
            </a:r>
            <a:endParaRPr sz="2200">
              <a:latin typeface="Trebuchet MS"/>
              <a:cs typeface="Trebuchet MS"/>
            </a:endParaRPr>
          </a:p>
          <a:p>
            <a:pPr marL="362585">
              <a:lnSpc>
                <a:spcPts val="2375"/>
              </a:lnSpc>
            </a:pPr>
            <a:r>
              <a:rPr sz="2200" spc="-5" dirty="0">
                <a:latin typeface="Trebuchet MS"/>
                <a:cs typeface="Trebuchet MS"/>
              </a:rPr>
              <a:t>gelatine, excess of </a:t>
            </a:r>
            <a:r>
              <a:rPr sz="2200" spc="-10" dirty="0">
                <a:latin typeface="Trebuchet MS"/>
                <a:cs typeface="Trebuchet MS"/>
              </a:rPr>
              <a:t>ammonia </a:t>
            </a:r>
            <a:r>
              <a:rPr sz="2200" spc="-5" dirty="0">
                <a:latin typeface="Trebuchet MS"/>
                <a:cs typeface="Trebuchet MS"/>
              </a:rPr>
              <a:t>gives</a:t>
            </a:r>
            <a:r>
              <a:rPr sz="2200" spc="-15" dirty="0">
                <a:latin typeface="Trebuchet MS"/>
                <a:cs typeface="Trebuchet MS"/>
              </a:rPr>
              <a:t> </a:t>
            </a:r>
            <a:r>
              <a:rPr sz="2200" spc="-10" dirty="0">
                <a:latin typeface="Trebuchet MS"/>
                <a:cs typeface="Trebuchet MS"/>
              </a:rPr>
              <a:t>hydrazine</a:t>
            </a:r>
            <a:endParaRPr sz="2200">
              <a:latin typeface="Trebuchet MS"/>
              <a:cs typeface="Trebuchet MS"/>
            </a:endParaRPr>
          </a:p>
          <a:p>
            <a:pPr marL="676910">
              <a:lnSpc>
                <a:spcPct val="100000"/>
              </a:lnSpc>
              <a:spcBef>
                <a:spcPts val="70"/>
              </a:spcBef>
            </a:pPr>
            <a:r>
              <a:rPr sz="2200" spc="-5" dirty="0">
                <a:latin typeface="Trebuchet MS"/>
                <a:cs typeface="Trebuchet MS"/>
              </a:rPr>
              <a:t>2NH</a:t>
            </a:r>
            <a:r>
              <a:rPr sz="2175" spc="-7" baseline="-21072" dirty="0">
                <a:latin typeface="Trebuchet MS"/>
                <a:cs typeface="Trebuchet MS"/>
              </a:rPr>
              <a:t>3 </a:t>
            </a:r>
            <a:r>
              <a:rPr sz="2200" spc="-5" dirty="0">
                <a:latin typeface="Trebuchet MS"/>
                <a:cs typeface="Trebuchet MS"/>
              </a:rPr>
              <a:t>+ </a:t>
            </a:r>
            <a:r>
              <a:rPr sz="2200" spc="-10" dirty="0">
                <a:latin typeface="Trebuchet MS"/>
                <a:cs typeface="Trebuchet MS"/>
              </a:rPr>
              <a:t>NaOCI ——</a:t>
            </a:r>
            <a:r>
              <a:rPr sz="2200" spc="-10" dirty="0">
                <a:latin typeface="Arial"/>
                <a:cs typeface="Arial"/>
              </a:rPr>
              <a:t>→ </a:t>
            </a:r>
            <a:r>
              <a:rPr sz="2200" spc="-5" dirty="0">
                <a:latin typeface="Trebuchet MS"/>
                <a:cs typeface="Trebuchet MS"/>
              </a:rPr>
              <a:t>NH</a:t>
            </a:r>
            <a:r>
              <a:rPr sz="2175" spc="-7" baseline="-21072" dirty="0">
                <a:latin typeface="Trebuchet MS"/>
                <a:cs typeface="Trebuchet MS"/>
              </a:rPr>
              <a:t>2</a:t>
            </a:r>
            <a:r>
              <a:rPr sz="2200" spc="-5" dirty="0">
                <a:latin typeface="Trebuchet MS"/>
                <a:cs typeface="Trebuchet MS"/>
              </a:rPr>
              <a:t>.NH</a:t>
            </a:r>
            <a:r>
              <a:rPr sz="2175" spc="-7" baseline="-21072" dirty="0">
                <a:latin typeface="Trebuchet MS"/>
                <a:cs typeface="Trebuchet MS"/>
              </a:rPr>
              <a:t>2 </a:t>
            </a:r>
            <a:r>
              <a:rPr sz="2200" spc="-5" dirty="0">
                <a:latin typeface="Trebuchet MS"/>
                <a:cs typeface="Trebuchet MS"/>
              </a:rPr>
              <a:t>+ NaCI +</a:t>
            </a:r>
            <a:r>
              <a:rPr sz="2200" spc="-325" dirty="0">
                <a:latin typeface="Trebuchet MS"/>
                <a:cs typeface="Trebuchet MS"/>
              </a:rPr>
              <a:t> </a:t>
            </a:r>
            <a:r>
              <a:rPr sz="2200" dirty="0">
                <a:latin typeface="Trebuchet MS"/>
                <a:cs typeface="Trebuchet MS"/>
              </a:rPr>
              <a:t>H</a:t>
            </a:r>
            <a:r>
              <a:rPr sz="2175" baseline="-21072" dirty="0">
                <a:latin typeface="Trebuchet MS"/>
                <a:cs typeface="Trebuchet MS"/>
              </a:rPr>
              <a:t>2</a:t>
            </a:r>
            <a:r>
              <a:rPr sz="2200" dirty="0">
                <a:latin typeface="Trebuchet MS"/>
                <a:cs typeface="Trebuchet MS"/>
              </a:rPr>
              <a:t>O</a:t>
            </a:r>
            <a:endParaRPr sz="2200">
              <a:latin typeface="Trebuchet MS"/>
              <a:cs typeface="Trebuchet MS"/>
            </a:endParaRPr>
          </a:p>
          <a:p>
            <a:pPr>
              <a:lnSpc>
                <a:spcPct val="100000"/>
              </a:lnSpc>
              <a:spcBef>
                <a:spcPts val="35"/>
              </a:spcBef>
            </a:pPr>
            <a:endParaRPr sz="2850">
              <a:latin typeface="Times New Roman"/>
              <a:cs typeface="Times New Roman"/>
            </a:endParaRPr>
          </a:p>
          <a:p>
            <a:pPr marL="362585" marR="68580" indent="-274320">
              <a:lnSpc>
                <a:spcPct val="80000"/>
              </a:lnSpc>
              <a:buClr>
                <a:srgbClr val="B03E9A"/>
              </a:buClr>
              <a:buSzPct val="72727"/>
              <a:buFont typeface="Wingdings 2"/>
              <a:buChar char=""/>
              <a:tabLst>
                <a:tab pos="363220" algn="l"/>
              </a:tabLst>
            </a:pPr>
            <a:r>
              <a:rPr sz="2200" spc="-15" dirty="0">
                <a:latin typeface="Trebuchet MS"/>
                <a:cs typeface="Trebuchet MS"/>
              </a:rPr>
              <a:t>With </a:t>
            </a:r>
            <a:r>
              <a:rPr sz="2200" spc="-30" dirty="0">
                <a:latin typeface="Trebuchet MS"/>
                <a:cs typeface="Trebuchet MS"/>
              </a:rPr>
              <a:t>Nessler’s </a:t>
            </a:r>
            <a:r>
              <a:rPr sz="2200" spc="-5" dirty="0">
                <a:latin typeface="Trebuchet MS"/>
                <a:cs typeface="Trebuchet MS"/>
              </a:rPr>
              <a:t>reagent </a:t>
            </a:r>
            <a:r>
              <a:rPr sz="2200" spc="-10" dirty="0">
                <a:latin typeface="Trebuchet MS"/>
                <a:cs typeface="Trebuchet MS"/>
              </a:rPr>
              <a:t>(an alkaline </a:t>
            </a:r>
            <a:r>
              <a:rPr sz="2200" spc="-5" dirty="0">
                <a:latin typeface="Trebuchet MS"/>
                <a:cs typeface="Trebuchet MS"/>
              </a:rPr>
              <a:t>solution of </a:t>
            </a:r>
            <a:r>
              <a:rPr sz="2200" dirty="0">
                <a:latin typeface="Trebuchet MS"/>
                <a:cs typeface="Trebuchet MS"/>
              </a:rPr>
              <a:t>K</a:t>
            </a:r>
            <a:r>
              <a:rPr sz="2175" baseline="-21072" dirty="0">
                <a:latin typeface="Trebuchet MS"/>
                <a:cs typeface="Trebuchet MS"/>
              </a:rPr>
              <a:t>2</a:t>
            </a:r>
            <a:r>
              <a:rPr sz="2200" dirty="0">
                <a:latin typeface="Trebuchet MS"/>
                <a:cs typeface="Trebuchet MS"/>
              </a:rPr>
              <a:t>HgI</a:t>
            </a:r>
            <a:r>
              <a:rPr sz="2175" baseline="-21072" dirty="0">
                <a:latin typeface="Trebuchet MS"/>
                <a:cs typeface="Trebuchet MS"/>
              </a:rPr>
              <a:t>4 </a:t>
            </a:r>
            <a:r>
              <a:rPr sz="1450" dirty="0">
                <a:latin typeface="Trebuchet MS"/>
                <a:cs typeface="Trebuchet MS"/>
              </a:rPr>
              <a:t> </a:t>
            </a:r>
            <a:r>
              <a:rPr sz="2200" spc="-15" dirty="0">
                <a:latin typeface="Trebuchet MS"/>
                <a:cs typeface="Trebuchet MS"/>
              </a:rPr>
              <a:t>Pottassium </a:t>
            </a:r>
            <a:r>
              <a:rPr sz="2200" spc="-10" dirty="0">
                <a:latin typeface="Trebuchet MS"/>
                <a:cs typeface="Trebuchet MS"/>
              </a:rPr>
              <a:t>tetraiodate mercury) </a:t>
            </a:r>
            <a:r>
              <a:rPr sz="2200" spc="-5" dirty="0">
                <a:latin typeface="Trebuchet MS"/>
                <a:cs typeface="Trebuchet MS"/>
              </a:rPr>
              <a:t>, ammonia </a:t>
            </a:r>
            <a:r>
              <a:rPr sz="2200" spc="-10" dirty="0">
                <a:latin typeface="Trebuchet MS"/>
                <a:cs typeface="Trebuchet MS"/>
              </a:rPr>
              <a:t>and  ammonium salts </a:t>
            </a:r>
            <a:r>
              <a:rPr sz="2200" spc="-5" dirty="0">
                <a:latin typeface="Trebuchet MS"/>
                <a:cs typeface="Trebuchet MS"/>
              </a:rPr>
              <a:t>give a </a:t>
            </a:r>
            <a:r>
              <a:rPr sz="2200" spc="-10" dirty="0">
                <a:latin typeface="Trebuchet MS"/>
                <a:cs typeface="Trebuchet MS"/>
              </a:rPr>
              <a:t>brown precipitate </a:t>
            </a:r>
            <a:r>
              <a:rPr sz="2200" spc="-5" dirty="0">
                <a:latin typeface="Trebuchet MS"/>
                <a:cs typeface="Trebuchet MS"/>
              </a:rPr>
              <a:t>due </a:t>
            </a:r>
            <a:r>
              <a:rPr sz="2200" dirty="0">
                <a:latin typeface="Trebuchet MS"/>
                <a:cs typeface="Trebuchet MS"/>
              </a:rPr>
              <a:t>to </a:t>
            </a:r>
            <a:r>
              <a:rPr sz="2200" spc="-10" dirty="0">
                <a:latin typeface="Trebuchet MS"/>
                <a:cs typeface="Trebuchet MS"/>
              </a:rPr>
              <a:t>the  </a:t>
            </a:r>
            <a:r>
              <a:rPr sz="2200" spc="-5" dirty="0">
                <a:latin typeface="Trebuchet MS"/>
                <a:cs typeface="Trebuchet MS"/>
              </a:rPr>
              <a:t>formation of </a:t>
            </a:r>
            <a:r>
              <a:rPr sz="2200" spc="-30" dirty="0">
                <a:latin typeface="Trebuchet MS"/>
                <a:cs typeface="Trebuchet MS"/>
              </a:rPr>
              <a:t>Millon’s</a:t>
            </a:r>
            <a:r>
              <a:rPr sz="2200" dirty="0">
                <a:latin typeface="Trebuchet MS"/>
                <a:cs typeface="Trebuchet MS"/>
              </a:rPr>
              <a:t> </a:t>
            </a:r>
            <a:r>
              <a:rPr sz="2200" spc="-10" dirty="0">
                <a:latin typeface="Trebuchet MS"/>
                <a:cs typeface="Trebuchet MS"/>
              </a:rPr>
              <a:t>base.</a:t>
            </a:r>
            <a:endParaRPr sz="2200">
              <a:latin typeface="Trebuchet MS"/>
              <a:cs typeface="Trebuchet MS"/>
            </a:endParaRPr>
          </a:p>
          <a:p>
            <a:pPr>
              <a:lnSpc>
                <a:spcPct val="100000"/>
              </a:lnSpc>
              <a:spcBef>
                <a:spcPts val="25"/>
              </a:spcBef>
            </a:pPr>
            <a:endParaRPr sz="2400">
              <a:latin typeface="Times New Roman"/>
              <a:cs typeface="Times New Roman"/>
            </a:endParaRPr>
          </a:p>
          <a:p>
            <a:pPr marR="367665" algn="r">
              <a:lnSpc>
                <a:spcPct val="100000"/>
              </a:lnSpc>
            </a:pPr>
            <a:r>
              <a:rPr sz="2200" spc="-5" dirty="0">
                <a:latin typeface="Trebuchet MS"/>
                <a:cs typeface="Trebuchet MS"/>
              </a:rPr>
              <a:t>2K</a:t>
            </a:r>
            <a:r>
              <a:rPr sz="2175" spc="-7" baseline="-21072" dirty="0">
                <a:latin typeface="Trebuchet MS"/>
                <a:cs typeface="Trebuchet MS"/>
              </a:rPr>
              <a:t>2</a:t>
            </a:r>
            <a:r>
              <a:rPr sz="2200" spc="-5" dirty="0">
                <a:latin typeface="Trebuchet MS"/>
                <a:cs typeface="Trebuchet MS"/>
              </a:rPr>
              <a:t>HgI</a:t>
            </a:r>
            <a:r>
              <a:rPr sz="2175" spc="-7" baseline="-21072" dirty="0">
                <a:latin typeface="Trebuchet MS"/>
                <a:cs typeface="Trebuchet MS"/>
              </a:rPr>
              <a:t>4 </a:t>
            </a:r>
            <a:r>
              <a:rPr sz="2200" spc="-5" dirty="0">
                <a:latin typeface="Trebuchet MS"/>
                <a:cs typeface="Trebuchet MS"/>
              </a:rPr>
              <a:t>+ </a:t>
            </a:r>
            <a:r>
              <a:rPr sz="2200" dirty="0">
                <a:latin typeface="Trebuchet MS"/>
                <a:cs typeface="Trebuchet MS"/>
              </a:rPr>
              <a:t>NH</a:t>
            </a:r>
            <a:r>
              <a:rPr sz="2175" baseline="-21072" dirty="0">
                <a:latin typeface="Trebuchet MS"/>
                <a:cs typeface="Trebuchet MS"/>
              </a:rPr>
              <a:t>3 </a:t>
            </a:r>
            <a:r>
              <a:rPr sz="2200" spc="-5" dirty="0">
                <a:latin typeface="Trebuchet MS"/>
                <a:cs typeface="Trebuchet MS"/>
              </a:rPr>
              <a:t>+ </a:t>
            </a:r>
            <a:r>
              <a:rPr sz="2200" spc="-10" dirty="0">
                <a:latin typeface="Trebuchet MS"/>
                <a:cs typeface="Trebuchet MS"/>
              </a:rPr>
              <a:t>3KOH ——</a:t>
            </a:r>
            <a:r>
              <a:rPr sz="2200" spc="-10" dirty="0">
                <a:latin typeface="Arial"/>
                <a:cs typeface="Arial"/>
              </a:rPr>
              <a:t>→ </a:t>
            </a:r>
            <a:r>
              <a:rPr sz="2200" dirty="0">
                <a:latin typeface="Trebuchet MS"/>
                <a:cs typeface="Trebuchet MS"/>
              </a:rPr>
              <a:t>H</a:t>
            </a:r>
            <a:r>
              <a:rPr sz="2175" baseline="-21072" dirty="0">
                <a:latin typeface="Trebuchet MS"/>
                <a:cs typeface="Trebuchet MS"/>
              </a:rPr>
              <a:t>2</a:t>
            </a:r>
            <a:r>
              <a:rPr sz="2200" dirty="0">
                <a:latin typeface="Trebuchet MS"/>
                <a:cs typeface="Trebuchet MS"/>
              </a:rPr>
              <a:t>N </a:t>
            </a:r>
            <a:r>
              <a:rPr sz="2200" spc="-5" dirty="0">
                <a:latin typeface="Trebuchet MS"/>
                <a:cs typeface="Trebuchet MS"/>
              </a:rPr>
              <a:t>- Hg - O Hg - I </a:t>
            </a:r>
            <a:r>
              <a:rPr sz="2200" spc="-10" dirty="0">
                <a:latin typeface="Trebuchet MS"/>
                <a:cs typeface="Trebuchet MS"/>
              </a:rPr>
              <a:t>7KI</a:t>
            </a:r>
            <a:r>
              <a:rPr sz="2200" spc="-270" dirty="0">
                <a:latin typeface="Trebuchet MS"/>
                <a:cs typeface="Trebuchet MS"/>
              </a:rPr>
              <a:t> </a:t>
            </a:r>
            <a:r>
              <a:rPr sz="2200" spc="-5" dirty="0">
                <a:latin typeface="Trebuchet MS"/>
                <a:cs typeface="Trebuchet MS"/>
              </a:rPr>
              <a:t>+</a:t>
            </a:r>
            <a:endParaRPr sz="2200">
              <a:latin typeface="Trebuchet MS"/>
              <a:cs typeface="Trebuchet MS"/>
            </a:endParaRPr>
          </a:p>
          <a:p>
            <a:pPr marR="440055" algn="r">
              <a:lnSpc>
                <a:spcPct val="100000"/>
              </a:lnSpc>
              <a:spcBef>
                <a:spcPts val="75"/>
              </a:spcBef>
            </a:pPr>
            <a:r>
              <a:rPr sz="2200" spc="-5" dirty="0">
                <a:latin typeface="Trebuchet MS"/>
                <a:cs typeface="Trebuchet MS"/>
              </a:rPr>
              <a:t>2H</a:t>
            </a:r>
            <a:r>
              <a:rPr sz="2175" spc="7" baseline="-21072" dirty="0">
                <a:latin typeface="Trebuchet MS"/>
                <a:cs typeface="Trebuchet MS"/>
              </a:rPr>
              <a:t>2</a:t>
            </a:r>
            <a:r>
              <a:rPr sz="2200" spc="-5" dirty="0">
                <a:latin typeface="Trebuchet MS"/>
                <a:cs typeface="Trebuchet MS"/>
              </a:rPr>
              <a:t>O</a:t>
            </a:r>
            <a:endParaRPr sz="2200">
              <a:latin typeface="Trebuchet MS"/>
              <a:cs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1041577" cy="3573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12850"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4" name="object 4"/>
          <p:cNvSpPr/>
          <p:nvPr/>
        </p:nvSpPr>
        <p:spPr>
          <a:xfrm>
            <a:off x="538302" y="1006221"/>
            <a:ext cx="257175" cy="351790"/>
          </a:xfrm>
          <a:custGeom>
            <a:avLst/>
            <a:gdLst/>
            <a:ahLst/>
            <a:cxnLst/>
            <a:rect l="l" t="t" r="r" b="b"/>
            <a:pathLst>
              <a:path w="257175" h="351790">
                <a:moveTo>
                  <a:pt x="0" y="0"/>
                </a:moveTo>
                <a:lnTo>
                  <a:pt x="61328" y="0"/>
                </a:lnTo>
                <a:lnTo>
                  <a:pt x="61328" y="234187"/>
                </a:lnTo>
                <a:lnTo>
                  <a:pt x="62390" y="247451"/>
                </a:lnTo>
                <a:lnTo>
                  <a:pt x="87605" y="287174"/>
                </a:lnTo>
                <a:lnTo>
                  <a:pt x="125018" y="296925"/>
                </a:lnTo>
                <a:lnTo>
                  <a:pt x="140728" y="295856"/>
                </a:lnTo>
                <a:lnTo>
                  <a:pt x="176809" y="279907"/>
                </a:lnTo>
                <a:lnTo>
                  <a:pt x="195325" y="233044"/>
                </a:lnTo>
                <a:lnTo>
                  <a:pt x="195325" y="0"/>
                </a:lnTo>
                <a:lnTo>
                  <a:pt x="256654" y="0"/>
                </a:lnTo>
                <a:lnTo>
                  <a:pt x="256654" y="237743"/>
                </a:lnTo>
                <a:lnTo>
                  <a:pt x="254420" y="262963"/>
                </a:lnTo>
                <a:lnTo>
                  <a:pt x="236551" y="304734"/>
                </a:lnTo>
                <a:lnTo>
                  <a:pt x="201550" y="334478"/>
                </a:lnTo>
                <a:lnTo>
                  <a:pt x="153840" y="349527"/>
                </a:lnTo>
                <a:lnTo>
                  <a:pt x="125501" y="351408"/>
                </a:lnTo>
                <a:lnTo>
                  <a:pt x="97140" y="349573"/>
                </a:lnTo>
                <a:lnTo>
                  <a:pt x="50729" y="334853"/>
                </a:lnTo>
                <a:lnTo>
                  <a:pt x="18382" y="305605"/>
                </a:lnTo>
                <a:lnTo>
                  <a:pt x="2042" y="263401"/>
                </a:lnTo>
                <a:lnTo>
                  <a:pt x="0" y="237489"/>
                </a:lnTo>
                <a:lnTo>
                  <a:pt x="0"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370711"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6" name="object 6"/>
          <p:cNvSpPr/>
          <p:nvPr/>
        </p:nvSpPr>
        <p:spPr>
          <a:xfrm>
            <a:off x="849452" y="1000252"/>
            <a:ext cx="209550" cy="357505"/>
          </a:xfrm>
          <a:custGeom>
            <a:avLst/>
            <a:gdLst/>
            <a:ahLst/>
            <a:cxnLst/>
            <a:rect l="l" t="t" r="r" b="b"/>
            <a:pathLst>
              <a:path w="209550" h="357505">
                <a:moveTo>
                  <a:pt x="105448" y="0"/>
                </a:moveTo>
                <a:lnTo>
                  <a:pt x="133413" y="1404"/>
                </a:lnTo>
                <a:lnTo>
                  <a:pt x="157399" y="5619"/>
                </a:lnTo>
                <a:lnTo>
                  <a:pt x="177405" y="12644"/>
                </a:lnTo>
                <a:lnTo>
                  <a:pt x="193433" y="22478"/>
                </a:lnTo>
                <a:lnTo>
                  <a:pt x="174790" y="75311"/>
                </a:lnTo>
                <a:lnTo>
                  <a:pt x="158414" y="65216"/>
                </a:lnTo>
                <a:lnTo>
                  <a:pt x="141593" y="57991"/>
                </a:lnTo>
                <a:lnTo>
                  <a:pt x="124328" y="53647"/>
                </a:lnTo>
                <a:lnTo>
                  <a:pt x="106616" y="52197"/>
                </a:lnTo>
                <a:lnTo>
                  <a:pt x="96601" y="52889"/>
                </a:lnTo>
                <a:lnTo>
                  <a:pt x="64955" y="76263"/>
                </a:lnTo>
                <a:lnTo>
                  <a:pt x="62039" y="92583"/>
                </a:lnTo>
                <a:lnTo>
                  <a:pt x="66152" y="107584"/>
                </a:lnTo>
                <a:lnTo>
                  <a:pt x="78490" y="122872"/>
                </a:lnTo>
                <a:lnTo>
                  <a:pt x="99056" y="138445"/>
                </a:lnTo>
                <a:lnTo>
                  <a:pt x="127850" y="154305"/>
                </a:lnTo>
                <a:lnTo>
                  <a:pt x="143978" y="162615"/>
                </a:lnTo>
                <a:lnTo>
                  <a:pt x="157691" y="170592"/>
                </a:lnTo>
                <a:lnTo>
                  <a:pt x="191369" y="201041"/>
                </a:lnTo>
                <a:lnTo>
                  <a:pt x="207230" y="238934"/>
                </a:lnTo>
                <a:lnTo>
                  <a:pt x="209232" y="261238"/>
                </a:lnTo>
                <a:lnTo>
                  <a:pt x="207161" y="281267"/>
                </a:lnTo>
                <a:lnTo>
                  <a:pt x="190592" y="315799"/>
                </a:lnTo>
                <a:lnTo>
                  <a:pt x="158117" y="342161"/>
                </a:lnTo>
                <a:lnTo>
                  <a:pt x="113706" y="355687"/>
                </a:lnTo>
                <a:lnTo>
                  <a:pt x="87274" y="357377"/>
                </a:lnTo>
                <a:lnTo>
                  <a:pt x="63688" y="355828"/>
                </a:lnTo>
                <a:lnTo>
                  <a:pt x="41279" y="351170"/>
                </a:lnTo>
                <a:lnTo>
                  <a:pt x="20049" y="343394"/>
                </a:lnTo>
                <a:lnTo>
                  <a:pt x="0" y="332486"/>
                </a:lnTo>
                <a:lnTo>
                  <a:pt x="22644" y="277495"/>
                </a:lnTo>
                <a:lnTo>
                  <a:pt x="40734" y="288643"/>
                </a:lnTo>
                <a:lnTo>
                  <a:pt x="58677" y="296576"/>
                </a:lnTo>
                <a:lnTo>
                  <a:pt x="76472" y="301319"/>
                </a:lnTo>
                <a:lnTo>
                  <a:pt x="94119" y="302895"/>
                </a:lnTo>
                <a:lnTo>
                  <a:pt x="117755" y="300537"/>
                </a:lnTo>
                <a:lnTo>
                  <a:pt x="134639" y="293465"/>
                </a:lnTo>
                <a:lnTo>
                  <a:pt x="144768" y="281678"/>
                </a:lnTo>
                <a:lnTo>
                  <a:pt x="148145" y="265175"/>
                </a:lnTo>
                <a:lnTo>
                  <a:pt x="147348" y="256434"/>
                </a:lnTo>
                <a:lnTo>
                  <a:pt x="127347" y="223206"/>
                </a:lnTo>
                <a:lnTo>
                  <a:pt x="82918" y="195452"/>
                </a:lnTo>
                <a:lnTo>
                  <a:pt x="64663" y="185975"/>
                </a:lnTo>
                <a:lnTo>
                  <a:pt x="49653" y="177355"/>
                </a:lnTo>
                <a:lnTo>
                  <a:pt x="17160" y="148637"/>
                </a:lnTo>
                <a:lnTo>
                  <a:pt x="1175" y="103489"/>
                </a:lnTo>
                <a:lnTo>
                  <a:pt x="711" y="92963"/>
                </a:lnTo>
                <a:lnTo>
                  <a:pt x="2545" y="73796"/>
                </a:lnTo>
                <a:lnTo>
                  <a:pt x="30073" y="26415"/>
                </a:lnTo>
                <a:lnTo>
                  <a:pt x="63603" y="6635"/>
                </a:lnTo>
                <a:lnTo>
                  <a:pt x="83485" y="1662"/>
                </a:lnTo>
                <a:lnTo>
                  <a:pt x="105448" y="0"/>
                </a:lnTo>
                <a:close/>
              </a:path>
            </a:pathLst>
          </a:custGeom>
          <a:ln w="3175">
            <a:solidFill>
              <a:srgbClr val="58134A"/>
            </a:solidFill>
          </a:ln>
        </p:spPr>
        <p:txBody>
          <a:bodyPr wrap="square" lIns="0" tIns="0" rIns="0" bIns="0" rtlCol="0"/>
          <a:lstStyle/>
          <a:p>
            <a:endParaRPr/>
          </a:p>
        </p:txBody>
      </p:sp>
      <p:sp>
        <p:nvSpPr>
          <p:cNvPr id="7" name="object 7"/>
          <p:cNvSpPr txBox="1"/>
          <p:nvPr/>
        </p:nvSpPr>
        <p:spPr>
          <a:xfrm>
            <a:off x="535940" y="1556740"/>
            <a:ext cx="6522720" cy="2784475"/>
          </a:xfrm>
          <a:prstGeom prst="rect">
            <a:avLst/>
          </a:prstGeom>
        </p:spPr>
        <p:txBody>
          <a:bodyPr vert="horz" wrap="square" lIns="0" tIns="88900" rIns="0" bIns="0" rtlCol="0">
            <a:spAutoFit/>
          </a:bodyPr>
          <a:lstStyle/>
          <a:p>
            <a:pPr marL="287020" indent="-274320">
              <a:lnSpc>
                <a:spcPct val="100000"/>
              </a:lnSpc>
              <a:spcBef>
                <a:spcPts val="700"/>
              </a:spcBef>
              <a:buClr>
                <a:srgbClr val="B03E9A"/>
              </a:buClr>
              <a:buSzPct val="73076"/>
              <a:buFont typeface="Wingdings 2"/>
              <a:buChar char=""/>
              <a:tabLst>
                <a:tab pos="287020" algn="l"/>
              </a:tabLst>
            </a:pPr>
            <a:r>
              <a:rPr sz="2600" b="1" spc="-5" dirty="0">
                <a:latin typeface="Trebuchet MS"/>
                <a:cs typeface="Trebuchet MS"/>
              </a:rPr>
              <a:t>Uses </a:t>
            </a:r>
            <a:r>
              <a:rPr sz="2600" b="1" dirty="0">
                <a:latin typeface="Trebuchet MS"/>
                <a:cs typeface="Trebuchet MS"/>
              </a:rPr>
              <a:t>of</a:t>
            </a:r>
            <a:r>
              <a:rPr sz="2600" b="1" spc="15" dirty="0">
                <a:latin typeface="Trebuchet MS"/>
                <a:cs typeface="Trebuchet MS"/>
              </a:rPr>
              <a:t> </a:t>
            </a:r>
            <a:r>
              <a:rPr sz="2600" b="1" spc="-5" dirty="0">
                <a:latin typeface="Trebuchet MS"/>
                <a:cs typeface="Trebuchet MS"/>
              </a:rPr>
              <a:t>ammonia</a:t>
            </a:r>
            <a:endParaRPr sz="2600">
              <a:latin typeface="Trebuchet MS"/>
              <a:cs typeface="Trebuchet MS"/>
            </a:endParaRPr>
          </a:p>
          <a:p>
            <a:pPr marL="287020" indent="-274320">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It is used in the </a:t>
            </a:r>
            <a:r>
              <a:rPr sz="2600" dirty="0">
                <a:latin typeface="Trebuchet MS"/>
                <a:cs typeface="Trebuchet MS"/>
              </a:rPr>
              <a:t>manufacture of</a:t>
            </a:r>
            <a:r>
              <a:rPr sz="2600" spc="-50" dirty="0">
                <a:latin typeface="Trebuchet MS"/>
                <a:cs typeface="Trebuchet MS"/>
              </a:rPr>
              <a:t> </a:t>
            </a:r>
            <a:r>
              <a:rPr sz="2600" spc="-5" dirty="0">
                <a:latin typeface="Trebuchet MS"/>
                <a:cs typeface="Trebuchet MS"/>
              </a:rPr>
              <a:t>fertilizers</a:t>
            </a:r>
            <a:endParaRPr sz="2600">
              <a:latin typeface="Trebuchet MS"/>
              <a:cs typeface="Trebuchet MS"/>
            </a:endParaRPr>
          </a:p>
          <a:p>
            <a:pPr marL="286385">
              <a:lnSpc>
                <a:spcPct val="100000"/>
              </a:lnSpc>
            </a:pPr>
            <a:r>
              <a:rPr sz="2600" spc="-5" dirty="0">
                <a:latin typeface="Trebuchet MS"/>
                <a:cs typeface="Trebuchet MS"/>
              </a:rPr>
              <a:t>e.g. </a:t>
            </a:r>
            <a:r>
              <a:rPr sz="2600" dirty="0">
                <a:latin typeface="Trebuchet MS"/>
                <a:cs typeface="Trebuchet MS"/>
              </a:rPr>
              <a:t>Ammonium</a:t>
            </a:r>
            <a:r>
              <a:rPr sz="2600" spc="-160" dirty="0">
                <a:latin typeface="Trebuchet MS"/>
                <a:cs typeface="Trebuchet MS"/>
              </a:rPr>
              <a:t> </a:t>
            </a:r>
            <a:r>
              <a:rPr sz="2600" dirty="0">
                <a:latin typeface="Trebuchet MS"/>
                <a:cs typeface="Trebuchet MS"/>
              </a:rPr>
              <a:t>sulphate.</a:t>
            </a:r>
            <a:endParaRPr sz="2600">
              <a:latin typeface="Trebuchet MS"/>
              <a:cs typeface="Trebuchet MS"/>
            </a:endParaRPr>
          </a:p>
          <a:p>
            <a:pPr marL="287020" indent="-274320">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It is used </a:t>
            </a:r>
            <a:r>
              <a:rPr sz="2600" dirty="0">
                <a:latin typeface="Trebuchet MS"/>
                <a:cs typeface="Trebuchet MS"/>
              </a:rPr>
              <a:t>in </a:t>
            </a:r>
            <a:r>
              <a:rPr sz="2600" spc="-5" dirty="0">
                <a:latin typeface="Trebuchet MS"/>
                <a:cs typeface="Trebuchet MS"/>
              </a:rPr>
              <a:t>softening</a:t>
            </a:r>
            <a:r>
              <a:rPr sz="2600" spc="-40" dirty="0">
                <a:latin typeface="Trebuchet MS"/>
                <a:cs typeface="Trebuchet MS"/>
              </a:rPr>
              <a:t> </a:t>
            </a:r>
            <a:r>
              <a:rPr sz="2600" spc="-65" dirty="0">
                <a:latin typeface="Trebuchet MS"/>
                <a:cs typeface="Trebuchet MS"/>
              </a:rPr>
              <a:t>water.</a:t>
            </a:r>
            <a:endParaRPr sz="2600">
              <a:latin typeface="Trebuchet MS"/>
              <a:cs typeface="Trebuchet MS"/>
            </a:endParaRPr>
          </a:p>
          <a:p>
            <a:pPr marL="287020" indent="-274320">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It is used in making nitric</a:t>
            </a:r>
            <a:r>
              <a:rPr sz="2600" spc="-30" dirty="0">
                <a:latin typeface="Trebuchet MS"/>
                <a:cs typeface="Trebuchet MS"/>
              </a:rPr>
              <a:t> </a:t>
            </a:r>
            <a:r>
              <a:rPr sz="2600" spc="-5" dirty="0">
                <a:latin typeface="Trebuchet MS"/>
                <a:cs typeface="Trebuchet MS"/>
              </a:rPr>
              <a:t>acid.</a:t>
            </a:r>
            <a:endParaRPr sz="2600">
              <a:latin typeface="Trebuchet MS"/>
              <a:cs typeface="Trebuchet MS"/>
            </a:endParaRPr>
          </a:p>
          <a:p>
            <a:pPr marL="287020" indent="-274320">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It is used in making</a:t>
            </a:r>
            <a:r>
              <a:rPr sz="2600" spc="-15" dirty="0">
                <a:latin typeface="Trebuchet MS"/>
                <a:cs typeface="Trebuchet MS"/>
              </a:rPr>
              <a:t> </a:t>
            </a:r>
            <a:r>
              <a:rPr sz="2600" spc="-5" dirty="0">
                <a:latin typeface="Trebuchet MS"/>
                <a:cs typeface="Trebuchet MS"/>
              </a:rPr>
              <a:t>plastics.</a:t>
            </a:r>
            <a:endParaRPr sz="2600">
              <a:latin typeface="Trebuchet MS"/>
              <a:cs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2589453" cy="3573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10942"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932048" y="1057402"/>
            <a:ext cx="132841"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353947" y="1057275"/>
            <a:ext cx="101853" cy="1005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738627"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588008"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964831" y="1006221"/>
            <a:ext cx="286385" cy="346075"/>
          </a:xfrm>
          <a:custGeom>
            <a:avLst/>
            <a:gdLst/>
            <a:ahLst/>
            <a:cxnLst/>
            <a:rect l="l" t="t" r="r" b="b"/>
            <a:pathLst>
              <a:path w="286384" h="346075">
                <a:moveTo>
                  <a:pt x="0" y="0"/>
                </a:moveTo>
                <a:lnTo>
                  <a:pt x="286143" y="0"/>
                </a:lnTo>
                <a:lnTo>
                  <a:pt x="286143" y="54482"/>
                </a:lnTo>
                <a:lnTo>
                  <a:pt x="171259" y="54482"/>
                </a:lnTo>
                <a:lnTo>
                  <a:pt x="171259" y="345566"/>
                </a:lnTo>
                <a:lnTo>
                  <a:pt x="109931" y="345566"/>
                </a:lnTo>
                <a:lnTo>
                  <a:pt x="109931" y="54482"/>
                </a:lnTo>
                <a:lnTo>
                  <a:pt x="0" y="54482"/>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862571" y="1006221"/>
            <a:ext cx="61594" cy="346075"/>
          </a:xfrm>
          <a:custGeom>
            <a:avLst/>
            <a:gdLst/>
            <a:ahLst/>
            <a:cxnLst/>
            <a:rect l="l" t="t" r="r" b="b"/>
            <a:pathLst>
              <a:path w="61594" h="346075">
                <a:moveTo>
                  <a:pt x="0" y="0"/>
                </a:moveTo>
                <a:lnTo>
                  <a:pt x="61328" y="0"/>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38302" y="1006221"/>
            <a:ext cx="252095" cy="350520"/>
          </a:xfrm>
          <a:custGeom>
            <a:avLst/>
            <a:gdLst/>
            <a:ahLst/>
            <a:cxnLst/>
            <a:rect l="l" t="t" r="r" b="b"/>
            <a:pathLst>
              <a:path w="252095" h="350519">
                <a:moveTo>
                  <a:pt x="0" y="0"/>
                </a:moveTo>
                <a:lnTo>
                  <a:pt x="29489" y="0"/>
                </a:lnTo>
                <a:lnTo>
                  <a:pt x="192722" y="208533"/>
                </a:lnTo>
                <a:lnTo>
                  <a:pt x="192722" y="0"/>
                </a:lnTo>
                <a:lnTo>
                  <a:pt x="251701" y="0"/>
                </a:lnTo>
                <a:lnTo>
                  <a:pt x="251701" y="350265"/>
                </a:lnTo>
                <a:lnTo>
                  <a:pt x="226694" y="350265"/>
                </a:lnTo>
                <a:lnTo>
                  <a:pt x="58978" y="131571"/>
                </a:lnTo>
                <a:lnTo>
                  <a:pt x="58978" y="345820"/>
                </a:lnTo>
                <a:lnTo>
                  <a:pt x="0" y="345820"/>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871597" y="1003808"/>
            <a:ext cx="256540" cy="347980"/>
          </a:xfrm>
          <a:custGeom>
            <a:avLst/>
            <a:gdLst/>
            <a:ahLst/>
            <a:cxnLst/>
            <a:rect l="l" t="t" r="r" b="b"/>
            <a:pathLst>
              <a:path w="256539" h="347980">
                <a:moveTo>
                  <a:pt x="92201" y="0"/>
                </a:moveTo>
                <a:lnTo>
                  <a:pt x="159845" y="11064"/>
                </a:lnTo>
                <a:lnTo>
                  <a:pt x="211962" y="44322"/>
                </a:lnTo>
                <a:lnTo>
                  <a:pt x="245110" y="95758"/>
                </a:lnTo>
                <a:lnTo>
                  <a:pt x="256158" y="161670"/>
                </a:lnTo>
                <a:lnTo>
                  <a:pt x="251173" y="218598"/>
                </a:lnTo>
                <a:lnTo>
                  <a:pt x="236215" y="265175"/>
                </a:lnTo>
                <a:lnTo>
                  <a:pt x="211280" y="301402"/>
                </a:lnTo>
                <a:lnTo>
                  <a:pt x="176365" y="327279"/>
                </a:lnTo>
                <a:lnTo>
                  <a:pt x="131466" y="342804"/>
                </a:lnTo>
                <a:lnTo>
                  <a:pt x="76580"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291208" y="1002664"/>
            <a:ext cx="266065" cy="349250"/>
          </a:xfrm>
          <a:custGeom>
            <a:avLst/>
            <a:gdLst/>
            <a:ahLst/>
            <a:cxnLst/>
            <a:rect l="l" t="t" r="r" b="b"/>
            <a:pathLst>
              <a:path w="266065" h="349250">
                <a:moveTo>
                  <a:pt x="95757" y="0"/>
                </a:moveTo>
                <a:lnTo>
                  <a:pt x="153338" y="6359"/>
                </a:lnTo>
                <a:lnTo>
                  <a:pt x="194452" y="25447"/>
                </a:lnTo>
                <a:lnTo>
                  <a:pt x="219112" y="57275"/>
                </a:lnTo>
                <a:lnTo>
                  <a:pt x="227329" y="101854"/>
                </a:lnTo>
                <a:lnTo>
                  <a:pt x="226188" y="116855"/>
                </a:lnTo>
                <a:lnTo>
                  <a:pt x="209169" y="157861"/>
                </a:lnTo>
                <a:lnTo>
                  <a:pt x="176664" y="187328"/>
                </a:lnTo>
                <a:lnTo>
                  <a:pt x="163449" y="193421"/>
                </a:lnTo>
                <a:lnTo>
                  <a:pt x="265556" y="349123"/>
                </a:lnTo>
                <a:lnTo>
                  <a:pt x="194818" y="349123"/>
                </a:lnTo>
                <a:lnTo>
                  <a:pt x="102615"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101214" y="1001522"/>
            <a:ext cx="304165" cy="350520"/>
          </a:xfrm>
          <a:custGeom>
            <a:avLst/>
            <a:gdLst/>
            <a:ahLst/>
            <a:cxnLst/>
            <a:rect l="l" t="t" r="r" b="b"/>
            <a:pathLst>
              <a:path w="304164" h="350519">
                <a:moveTo>
                  <a:pt x="137795" y="0"/>
                </a:moveTo>
                <a:lnTo>
                  <a:pt x="164719" y="0"/>
                </a:lnTo>
                <a:lnTo>
                  <a:pt x="303657" y="350265"/>
                </a:lnTo>
                <a:lnTo>
                  <a:pt x="235966" y="350265"/>
                </a:lnTo>
                <a:lnTo>
                  <a:pt x="210693" y="280162"/>
                </a:lnTo>
                <a:lnTo>
                  <a:pt x="92329" y="280162"/>
                </a:lnTo>
                <a:lnTo>
                  <a:pt x="68199"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425319"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704467"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1"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548640" y="2191511"/>
            <a:ext cx="1089660" cy="0"/>
          </a:xfrm>
          <a:custGeom>
            <a:avLst/>
            <a:gdLst/>
            <a:ahLst/>
            <a:cxnLst/>
            <a:rect l="l" t="t" r="r" b="b"/>
            <a:pathLst>
              <a:path w="1089660">
                <a:moveTo>
                  <a:pt x="0" y="0"/>
                </a:moveTo>
                <a:lnTo>
                  <a:pt x="1089660" y="0"/>
                </a:lnTo>
              </a:path>
            </a:pathLst>
          </a:custGeom>
          <a:ln w="15239">
            <a:solidFill>
              <a:srgbClr val="FFDE66"/>
            </a:solidFill>
          </a:ln>
        </p:spPr>
        <p:txBody>
          <a:bodyPr wrap="square" lIns="0" tIns="0" rIns="0" bIns="0" rtlCol="0"/>
          <a:lstStyle/>
          <a:p>
            <a:endParaRPr/>
          </a:p>
        </p:txBody>
      </p:sp>
      <p:sp>
        <p:nvSpPr>
          <p:cNvPr id="17" name="object 17"/>
          <p:cNvSpPr txBox="1"/>
          <p:nvPr/>
        </p:nvSpPr>
        <p:spPr>
          <a:xfrm>
            <a:off x="510540" y="1564894"/>
            <a:ext cx="4537710" cy="1291590"/>
          </a:xfrm>
          <a:prstGeom prst="rect">
            <a:avLst/>
          </a:prstGeom>
        </p:spPr>
        <p:txBody>
          <a:bodyPr vert="horz" wrap="square" lIns="0" tIns="13335" rIns="0" bIns="0" rtlCol="0">
            <a:spAutoFit/>
          </a:bodyPr>
          <a:lstStyle/>
          <a:p>
            <a:pPr marL="312420" indent="-274320">
              <a:lnSpc>
                <a:spcPct val="100000"/>
              </a:lnSpc>
              <a:spcBef>
                <a:spcPts val="105"/>
              </a:spcBef>
              <a:buClr>
                <a:srgbClr val="B03E9A"/>
              </a:buClr>
              <a:buSzPct val="72500"/>
              <a:buFont typeface="Wingdings 2"/>
              <a:buChar char=""/>
              <a:tabLst>
                <a:tab pos="312420" algn="l"/>
              </a:tabLst>
            </a:pPr>
            <a:r>
              <a:rPr sz="2000" dirty="0">
                <a:solidFill>
                  <a:srgbClr val="FF0000"/>
                </a:solidFill>
                <a:latin typeface="Trebuchet MS"/>
                <a:cs typeface="Trebuchet MS"/>
              </a:rPr>
              <a:t>Lab</a:t>
            </a:r>
            <a:r>
              <a:rPr sz="2000" spc="-25" dirty="0">
                <a:solidFill>
                  <a:srgbClr val="FF0000"/>
                </a:solidFill>
                <a:latin typeface="Trebuchet MS"/>
                <a:cs typeface="Trebuchet MS"/>
              </a:rPr>
              <a:t> </a:t>
            </a:r>
            <a:r>
              <a:rPr sz="2000" spc="-5" dirty="0">
                <a:solidFill>
                  <a:srgbClr val="FF0000"/>
                </a:solidFill>
                <a:latin typeface="Trebuchet MS"/>
                <a:cs typeface="Trebuchet MS"/>
              </a:rPr>
              <a:t>method</a:t>
            </a:r>
            <a:endParaRPr sz="2000">
              <a:latin typeface="Trebuchet MS"/>
              <a:cs typeface="Trebuchet MS"/>
            </a:endParaRPr>
          </a:p>
          <a:p>
            <a:pPr marL="495300">
              <a:lnSpc>
                <a:spcPct val="100000"/>
              </a:lnSpc>
              <a:spcBef>
                <a:spcPts val="114"/>
              </a:spcBef>
            </a:pPr>
            <a:r>
              <a:rPr sz="2000" spc="5" dirty="0">
                <a:solidFill>
                  <a:srgbClr val="FFDE66"/>
                </a:solidFill>
                <a:latin typeface="Trebuchet MS"/>
                <a:cs typeface="Trebuchet MS"/>
                <a:hlinkClick r:id="rId5"/>
              </a:rPr>
              <a:t>NaNO</a:t>
            </a:r>
            <a:r>
              <a:rPr sz="1950" u="sng" spc="7" baseline="-21367" dirty="0">
                <a:solidFill>
                  <a:srgbClr val="FFDE66"/>
                </a:solidFill>
                <a:uFill>
                  <a:solidFill>
                    <a:srgbClr val="FFDE66"/>
                  </a:solidFill>
                </a:uFill>
                <a:latin typeface="Trebuchet MS"/>
                <a:cs typeface="Trebuchet MS"/>
                <a:hlinkClick r:id="rId5"/>
              </a:rPr>
              <a:t>3</a:t>
            </a:r>
            <a:r>
              <a:rPr sz="1950" spc="7" baseline="-21367" dirty="0">
                <a:solidFill>
                  <a:srgbClr val="FFDE66"/>
                </a:solidFill>
                <a:latin typeface="Trebuchet MS"/>
                <a:cs typeface="Trebuchet MS"/>
                <a:hlinkClick r:id="rId5"/>
              </a:rPr>
              <a:t> </a:t>
            </a:r>
            <a:r>
              <a:rPr sz="2000" dirty="0">
                <a:latin typeface="Trebuchet MS"/>
                <a:cs typeface="Trebuchet MS"/>
              </a:rPr>
              <a:t>+ </a:t>
            </a:r>
            <a:r>
              <a:rPr sz="2000" spc="5" dirty="0">
                <a:latin typeface="Trebuchet MS"/>
                <a:cs typeface="Trebuchet MS"/>
              </a:rPr>
              <a:t>H</a:t>
            </a:r>
            <a:r>
              <a:rPr sz="1950" spc="7" baseline="-21367" dirty="0">
                <a:latin typeface="Trebuchet MS"/>
                <a:cs typeface="Trebuchet MS"/>
              </a:rPr>
              <a:t>2</a:t>
            </a:r>
            <a:r>
              <a:rPr sz="2000" spc="5" dirty="0">
                <a:latin typeface="Trebuchet MS"/>
                <a:cs typeface="Trebuchet MS"/>
              </a:rPr>
              <a:t>SO</a:t>
            </a:r>
            <a:r>
              <a:rPr sz="1950" spc="7" baseline="-21367" dirty="0">
                <a:latin typeface="Trebuchet MS"/>
                <a:cs typeface="Trebuchet MS"/>
              </a:rPr>
              <a:t>4 </a:t>
            </a:r>
            <a:r>
              <a:rPr sz="2000" spc="5" dirty="0">
                <a:latin typeface="Arial"/>
                <a:cs typeface="Arial"/>
              </a:rPr>
              <a:t>→ </a:t>
            </a:r>
            <a:r>
              <a:rPr sz="2000" dirty="0">
                <a:latin typeface="Trebuchet MS"/>
                <a:cs typeface="Trebuchet MS"/>
              </a:rPr>
              <a:t>2 </a:t>
            </a:r>
            <a:r>
              <a:rPr sz="2000" spc="5" dirty="0">
                <a:latin typeface="Trebuchet MS"/>
                <a:cs typeface="Trebuchet MS"/>
              </a:rPr>
              <a:t>HNO</a:t>
            </a:r>
            <a:r>
              <a:rPr sz="1950" spc="7" baseline="-21367" dirty="0">
                <a:latin typeface="Trebuchet MS"/>
                <a:cs typeface="Trebuchet MS"/>
              </a:rPr>
              <a:t>3 </a:t>
            </a:r>
            <a:r>
              <a:rPr sz="2000" dirty="0">
                <a:latin typeface="Trebuchet MS"/>
                <a:cs typeface="Trebuchet MS"/>
              </a:rPr>
              <a:t>+</a:t>
            </a:r>
            <a:r>
              <a:rPr sz="2000" spc="-275" dirty="0">
                <a:latin typeface="Trebuchet MS"/>
                <a:cs typeface="Trebuchet MS"/>
              </a:rPr>
              <a:t> </a:t>
            </a:r>
            <a:r>
              <a:rPr sz="2000" u="heavy" dirty="0">
                <a:solidFill>
                  <a:srgbClr val="FFDE66"/>
                </a:solidFill>
                <a:uFill>
                  <a:solidFill>
                    <a:srgbClr val="FFDE66"/>
                  </a:solidFill>
                </a:uFill>
                <a:latin typeface="Trebuchet MS"/>
                <a:cs typeface="Trebuchet MS"/>
                <a:hlinkClick r:id="rId6"/>
              </a:rPr>
              <a:t>NaHSO</a:t>
            </a:r>
            <a:r>
              <a:rPr sz="1950" u="heavy" baseline="-21367" dirty="0">
                <a:solidFill>
                  <a:srgbClr val="FFDE66"/>
                </a:solidFill>
                <a:uFill>
                  <a:solidFill>
                    <a:srgbClr val="FFDE66"/>
                  </a:solidFill>
                </a:uFill>
                <a:latin typeface="Trebuchet MS"/>
                <a:cs typeface="Trebuchet MS"/>
                <a:hlinkClick r:id="rId6"/>
              </a:rPr>
              <a:t>4</a:t>
            </a:r>
            <a:endParaRPr sz="1950" baseline="-21367">
              <a:latin typeface="Trebuchet MS"/>
              <a:cs typeface="Trebuchet MS"/>
            </a:endParaRPr>
          </a:p>
          <a:p>
            <a:pPr>
              <a:lnSpc>
                <a:spcPct val="100000"/>
              </a:lnSpc>
            </a:pPr>
            <a:endParaRPr sz="2300">
              <a:latin typeface="Times New Roman"/>
              <a:cs typeface="Times New Roman"/>
            </a:endParaRPr>
          </a:p>
          <a:p>
            <a:pPr marL="312420" indent="-274320">
              <a:lnSpc>
                <a:spcPct val="100000"/>
              </a:lnSpc>
              <a:buClr>
                <a:srgbClr val="B03E9A"/>
              </a:buClr>
              <a:buSzPct val="72500"/>
              <a:buFont typeface="Wingdings 2"/>
              <a:buChar char=""/>
              <a:tabLst>
                <a:tab pos="312420" algn="l"/>
              </a:tabLst>
            </a:pPr>
            <a:r>
              <a:rPr sz="2000" dirty="0">
                <a:solidFill>
                  <a:srgbClr val="FF0000"/>
                </a:solidFill>
                <a:latin typeface="Trebuchet MS"/>
                <a:cs typeface="Trebuchet MS"/>
              </a:rPr>
              <a:t>Large</a:t>
            </a:r>
            <a:r>
              <a:rPr sz="2000" spc="-40" dirty="0">
                <a:solidFill>
                  <a:srgbClr val="FF0000"/>
                </a:solidFill>
                <a:latin typeface="Trebuchet MS"/>
                <a:cs typeface="Trebuchet MS"/>
              </a:rPr>
              <a:t> </a:t>
            </a:r>
            <a:r>
              <a:rPr sz="2000" spc="-5" dirty="0">
                <a:solidFill>
                  <a:srgbClr val="FF0000"/>
                </a:solidFill>
                <a:latin typeface="Trebuchet MS"/>
                <a:cs typeface="Trebuchet MS"/>
              </a:rPr>
              <a:t>scale</a:t>
            </a:r>
            <a:endParaRPr sz="2000">
              <a:latin typeface="Trebuchet MS"/>
              <a:cs typeface="Trebuchet MS"/>
            </a:endParaRPr>
          </a:p>
        </p:txBody>
      </p:sp>
      <p:sp>
        <p:nvSpPr>
          <p:cNvPr id="18" name="object 18"/>
          <p:cNvSpPr txBox="1"/>
          <p:nvPr/>
        </p:nvSpPr>
        <p:spPr>
          <a:xfrm>
            <a:off x="803148" y="2852927"/>
            <a:ext cx="5977255" cy="504825"/>
          </a:xfrm>
          <a:prstGeom prst="rect">
            <a:avLst/>
          </a:prstGeom>
          <a:ln w="39623">
            <a:solidFill>
              <a:srgbClr val="852A49"/>
            </a:solidFill>
          </a:ln>
        </p:spPr>
        <p:txBody>
          <a:bodyPr vert="horz" wrap="square" lIns="0" tIns="5715" rIns="0" bIns="0" rtlCol="0">
            <a:spAutoFit/>
          </a:bodyPr>
          <a:lstStyle/>
          <a:p>
            <a:pPr marL="126364">
              <a:lnSpc>
                <a:spcPct val="100000"/>
              </a:lnSpc>
              <a:spcBef>
                <a:spcPts val="45"/>
              </a:spcBef>
            </a:pPr>
            <a:r>
              <a:rPr sz="2000" dirty="0">
                <a:latin typeface="Trebuchet MS"/>
                <a:cs typeface="Trebuchet MS"/>
              </a:rPr>
              <a:t>4 </a:t>
            </a:r>
            <a:r>
              <a:rPr sz="2000" spc="5" dirty="0">
                <a:latin typeface="Trebuchet MS"/>
                <a:cs typeface="Trebuchet MS"/>
              </a:rPr>
              <a:t>NH</a:t>
            </a:r>
            <a:r>
              <a:rPr sz="1950" spc="7" baseline="-21367" dirty="0">
                <a:latin typeface="Trebuchet MS"/>
                <a:cs typeface="Trebuchet MS"/>
              </a:rPr>
              <a:t>3 </a:t>
            </a:r>
            <a:r>
              <a:rPr sz="2000" spc="-5" dirty="0">
                <a:latin typeface="Trebuchet MS"/>
                <a:cs typeface="Trebuchet MS"/>
              </a:rPr>
              <a:t>(g) </a:t>
            </a:r>
            <a:r>
              <a:rPr sz="2000" dirty="0">
                <a:latin typeface="Trebuchet MS"/>
                <a:cs typeface="Trebuchet MS"/>
              </a:rPr>
              <a:t>+ 5 </a:t>
            </a:r>
            <a:r>
              <a:rPr sz="2000" spc="10" dirty="0">
                <a:latin typeface="Trebuchet MS"/>
                <a:cs typeface="Trebuchet MS"/>
              </a:rPr>
              <a:t>O</a:t>
            </a:r>
            <a:r>
              <a:rPr sz="1950" spc="15" baseline="-21367" dirty="0">
                <a:latin typeface="Trebuchet MS"/>
                <a:cs typeface="Trebuchet MS"/>
              </a:rPr>
              <a:t>2 </a:t>
            </a:r>
            <a:r>
              <a:rPr sz="2000" spc="-5" dirty="0">
                <a:latin typeface="Trebuchet MS"/>
                <a:cs typeface="Trebuchet MS"/>
              </a:rPr>
              <a:t>(g) </a:t>
            </a:r>
            <a:r>
              <a:rPr sz="2000" dirty="0">
                <a:latin typeface="Arial"/>
                <a:cs typeface="Arial"/>
              </a:rPr>
              <a:t>→ </a:t>
            </a:r>
            <a:r>
              <a:rPr sz="2000" dirty="0">
                <a:latin typeface="Trebuchet MS"/>
                <a:cs typeface="Trebuchet MS"/>
              </a:rPr>
              <a:t>4 </a:t>
            </a:r>
            <a:r>
              <a:rPr sz="2000" spc="5" dirty="0">
                <a:latin typeface="Trebuchet MS"/>
                <a:cs typeface="Trebuchet MS"/>
              </a:rPr>
              <a:t>NO </a:t>
            </a:r>
            <a:r>
              <a:rPr sz="2000" spc="-5" dirty="0">
                <a:latin typeface="Trebuchet MS"/>
                <a:cs typeface="Trebuchet MS"/>
              </a:rPr>
              <a:t>(g) </a:t>
            </a:r>
            <a:r>
              <a:rPr sz="2000" dirty="0">
                <a:latin typeface="Trebuchet MS"/>
                <a:cs typeface="Trebuchet MS"/>
              </a:rPr>
              <a:t>+ 6 </a:t>
            </a:r>
            <a:r>
              <a:rPr sz="2000" spc="5" dirty="0">
                <a:latin typeface="Trebuchet MS"/>
                <a:cs typeface="Trebuchet MS"/>
              </a:rPr>
              <a:t>H</a:t>
            </a:r>
            <a:r>
              <a:rPr sz="1950" spc="7" baseline="-21367" dirty="0">
                <a:latin typeface="Trebuchet MS"/>
                <a:cs typeface="Trebuchet MS"/>
              </a:rPr>
              <a:t>2</a:t>
            </a:r>
            <a:r>
              <a:rPr sz="2000" spc="5" dirty="0">
                <a:latin typeface="Trebuchet MS"/>
                <a:cs typeface="Trebuchet MS"/>
              </a:rPr>
              <a:t>O</a:t>
            </a:r>
            <a:r>
              <a:rPr sz="2000" spc="330" dirty="0">
                <a:latin typeface="Trebuchet MS"/>
                <a:cs typeface="Trebuchet MS"/>
              </a:rPr>
              <a:t> </a:t>
            </a:r>
            <a:r>
              <a:rPr sz="2000" spc="-5" dirty="0">
                <a:latin typeface="Trebuchet MS"/>
                <a:cs typeface="Trebuchet MS"/>
              </a:rPr>
              <a:t>(g)</a:t>
            </a:r>
            <a:endParaRPr sz="2000">
              <a:latin typeface="Trebuchet MS"/>
              <a:cs typeface="Trebuchet MS"/>
            </a:endParaRPr>
          </a:p>
        </p:txBody>
      </p:sp>
      <p:sp>
        <p:nvSpPr>
          <p:cNvPr id="19" name="object 19"/>
          <p:cNvSpPr txBox="1"/>
          <p:nvPr/>
        </p:nvSpPr>
        <p:spPr>
          <a:xfrm>
            <a:off x="535940" y="3805809"/>
            <a:ext cx="6459855" cy="574675"/>
          </a:xfrm>
          <a:prstGeom prst="rect">
            <a:avLst/>
          </a:prstGeom>
        </p:spPr>
        <p:txBody>
          <a:bodyPr vert="horz" wrap="square" lIns="0" tIns="74295" rIns="0" bIns="0" rtlCol="0">
            <a:spAutoFit/>
          </a:bodyPr>
          <a:lstStyle/>
          <a:p>
            <a:pPr marL="286385" marR="5080" indent="-274320">
              <a:lnSpc>
                <a:spcPct val="80000"/>
              </a:lnSpc>
              <a:spcBef>
                <a:spcPts val="585"/>
              </a:spcBef>
              <a:buClr>
                <a:srgbClr val="B03E9A"/>
              </a:buClr>
              <a:buSzPct val="72500"/>
              <a:buFont typeface="Wingdings 2"/>
              <a:buChar char=""/>
              <a:tabLst>
                <a:tab pos="287020" algn="l"/>
              </a:tabLst>
            </a:pPr>
            <a:r>
              <a:rPr sz="2000" u="heavy" spc="-5" dirty="0">
                <a:solidFill>
                  <a:srgbClr val="FFDE66"/>
                </a:solidFill>
                <a:uFill>
                  <a:solidFill>
                    <a:srgbClr val="FFDE66"/>
                  </a:solidFill>
                </a:uFill>
                <a:latin typeface="Trebuchet MS"/>
                <a:cs typeface="Trebuchet MS"/>
                <a:hlinkClick r:id="rId7"/>
              </a:rPr>
              <a:t>Nitric </a:t>
            </a:r>
            <a:r>
              <a:rPr sz="2000" u="heavy" dirty="0">
                <a:solidFill>
                  <a:srgbClr val="FFDE66"/>
                </a:solidFill>
                <a:uFill>
                  <a:solidFill>
                    <a:srgbClr val="FFDE66"/>
                  </a:solidFill>
                </a:uFill>
                <a:latin typeface="Trebuchet MS"/>
                <a:cs typeface="Trebuchet MS"/>
                <a:hlinkClick r:id="rId7"/>
              </a:rPr>
              <a:t>oxide</a:t>
            </a:r>
            <a:r>
              <a:rPr sz="2000" dirty="0">
                <a:solidFill>
                  <a:srgbClr val="FFDE66"/>
                </a:solidFill>
                <a:latin typeface="Trebuchet MS"/>
                <a:cs typeface="Trebuchet MS"/>
                <a:hlinkClick r:id="rId7"/>
              </a:rPr>
              <a:t> </a:t>
            </a:r>
            <a:r>
              <a:rPr sz="2000" spc="-5" dirty="0">
                <a:latin typeface="Trebuchet MS"/>
                <a:cs typeface="Trebuchet MS"/>
              </a:rPr>
              <a:t>is then </a:t>
            </a:r>
            <a:r>
              <a:rPr sz="2000" dirty="0">
                <a:latin typeface="Trebuchet MS"/>
                <a:cs typeface="Trebuchet MS"/>
              </a:rPr>
              <a:t>reacted </a:t>
            </a:r>
            <a:r>
              <a:rPr sz="2000" spc="-5" dirty="0">
                <a:latin typeface="Trebuchet MS"/>
                <a:cs typeface="Trebuchet MS"/>
              </a:rPr>
              <a:t>with </a:t>
            </a:r>
            <a:r>
              <a:rPr sz="2000" dirty="0">
                <a:latin typeface="Trebuchet MS"/>
                <a:cs typeface="Trebuchet MS"/>
              </a:rPr>
              <a:t>oxygen </a:t>
            </a:r>
            <a:r>
              <a:rPr sz="2000" spc="-5" dirty="0">
                <a:latin typeface="Trebuchet MS"/>
                <a:cs typeface="Trebuchet MS"/>
              </a:rPr>
              <a:t>in </a:t>
            </a:r>
            <a:r>
              <a:rPr sz="2000" dirty="0">
                <a:latin typeface="Trebuchet MS"/>
                <a:cs typeface="Trebuchet MS"/>
              </a:rPr>
              <a:t>air </a:t>
            </a:r>
            <a:r>
              <a:rPr sz="2000" spc="-5" dirty="0">
                <a:latin typeface="Trebuchet MS"/>
                <a:cs typeface="Trebuchet MS"/>
              </a:rPr>
              <a:t>to</a:t>
            </a:r>
            <a:r>
              <a:rPr sz="2000" spc="-180" dirty="0">
                <a:latin typeface="Trebuchet MS"/>
                <a:cs typeface="Trebuchet MS"/>
              </a:rPr>
              <a:t> </a:t>
            </a:r>
            <a:r>
              <a:rPr sz="2000" dirty="0">
                <a:latin typeface="Trebuchet MS"/>
                <a:cs typeface="Trebuchet MS"/>
              </a:rPr>
              <a:t>form </a:t>
            </a:r>
            <a:r>
              <a:rPr sz="2000" u="heavy" dirty="0">
                <a:solidFill>
                  <a:srgbClr val="FFDE66"/>
                </a:solidFill>
                <a:uFill>
                  <a:solidFill>
                    <a:srgbClr val="FFDE66"/>
                  </a:solidFill>
                </a:uFill>
                <a:latin typeface="Trebuchet MS"/>
                <a:cs typeface="Trebuchet MS"/>
                <a:hlinkClick r:id="rId8"/>
              </a:rPr>
              <a:t> </a:t>
            </a:r>
            <a:r>
              <a:rPr sz="2000" u="heavy" spc="-5" dirty="0">
                <a:solidFill>
                  <a:srgbClr val="FFDE66"/>
                </a:solidFill>
                <a:uFill>
                  <a:solidFill>
                    <a:srgbClr val="FFDE66"/>
                  </a:solidFill>
                </a:uFill>
                <a:latin typeface="Trebuchet MS"/>
                <a:cs typeface="Trebuchet MS"/>
                <a:hlinkClick r:id="rId8"/>
              </a:rPr>
              <a:t>nitrogen</a:t>
            </a:r>
            <a:r>
              <a:rPr sz="2000" u="heavy" spc="-50" dirty="0">
                <a:solidFill>
                  <a:srgbClr val="FFDE66"/>
                </a:solidFill>
                <a:uFill>
                  <a:solidFill>
                    <a:srgbClr val="FFDE66"/>
                  </a:solidFill>
                </a:uFill>
                <a:latin typeface="Trebuchet MS"/>
                <a:cs typeface="Trebuchet MS"/>
                <a:hlinkClick r:id="rId8"/>
              </a:rPr>
              <a:t> </a:t>
            </a:r>
            <a:r>
              <a:rPr sz="2000" u="heavy" dirty="0">
                <a:solidFill>
                  <a:srgbClr val="FFDE66"/>
                </a:solidFill>
                <a:uFill>
                  <a:solidFill>
                    <a:srgbClr val="FFDE66"/>
                  </a:solidFill>
                </a:uFill>
                <a:latin typeface="Trebuchet MS"/>
                <a:cs typeface="Trebuchet MS"/>
                <a:hlinkClick r:id="rId8"/>
              </a:rPr>
              <a:t>dioxide</a:t>
            </a:r>
            <a:r>
              <a:rPr sz="2000" dirty="0">
                <a:latin typeface="Trebuchet MS"/>
                <a:cs typeface="Trebuchet MS"/>
              </a:rPr>
              <a:t>.</a:t>
            </a:r>
            <a:endParaRPr sz="2000">
              <a:latin typeface="Trebuchet MS"/>
              <a:cs typeface="Trebuchet MS"/>
            </a:endParaRPr>
          </a:p>
        </p:txBody>
      </p:sp>
      <p:sp>
        <p:nvSpPr>
          <p:cNvPr id="20" name="object 20"/>
          <p:cNvSpPr txBox="1"/>
          <p:nvPr/>
        </p:nvSpPr>
        <p:spPr>
          <a:xfrm>
            <a:off x="819911" y="4724400"/>
            <a:ext cx="6344920" cy="504825"/>
          </a:xfrm>
          <a:prstGeom prst="rect">
            <a:avLst/>
          </a:prstGeom>
          <a:ln w="39623">
            <a:solidFill>
              <a:srgbClr val="852A49"/>
            </a:solidFill>
          </a:ln>
        </p:spPr>
        <p:txBody>
          <a:bodyPr vert="horz" wrap="square" lIns="0" tIns="0" rIns="0" bIns="0" rtlCol="0">
            <a:spAutoFit/>
          </a:bodyPr>
          <a:lstStyle/>
          <a:p>
            <a:pPr marL="33020">
              <a:lnSpc>
                <a:spcPts val="2230"/>
              </a:lnSpc>
            </a:pPr>
            <a:r>
              <a:rPr sz="2000" dirty="0">
                <a:latin typeface="Trebuchet MS"/>
                <a:cs typeface="Trebuchet MS"/>
              </a:rPr>
              <a:t>2 </a:t>
            </a:r>
            <a:r>
              <a:rPr sz="2000" spc="5" dirty="0">
                <a:latin typeface="Trebuchet MS"/>
                <a:cs typeface="Trebuchet MS"/>
              </a:rPr>
              <a:t>NO </a:t>
            </a:r>
            <a:r>
              <a:rPr sz="2000" spc="-5" dirty="0">
                <a:latin typeface="Trebuchet MS"/>
                <a:cs typeface="Trebuchet MS"/>
              </a:rPr>
              <a:t>(g) </a:t>
            </a:r>
            <a:r>
              <a:rPr sz="2000" dirty="0">
                <a:latin typeface="Trebuchet MS"/>
                <a:cs typeface="Trebuchet MS"/>
              </a:rPr>
              <a:t>+ </a:t>
            </a:r>
            <a:r>
              <a:rPr sz="2000" spc="10" dirty="0">
                <a:latin typeface="Trebuchet MS"/>
                <a:cs typeface="Trebuchet MS"/>
              </a:rPr>
              <a:t>O</a:t>
            </a:r>
            <a:r>
              <a:rPr sz="1950" spc="15" baseline="-21367" dirty="0">
                <a:latin typeface="Trebuchet MS"/>
                <a:cs typeface="Trebuchet MS"/>
              </a:rPr>
              <a:t>2 </a:t>
            </a:r>
            <a:r>
              <a:rPr sz="2000" spc="-5" dirty="0">
                <a:latin typeface="Trebuchet MS"/>
                <a:cs typeface="Trebuchet MS"/>
              </a:rPr>
              <a:t>(g) </a:t>
            </a:r>
            <a:r>
              <a:rPr sz="2000" dirty="0">
                <a:latin typeface="Arial"/>
                <a:cs typeface="Arial"/>
              </a:rPr>
              <a:t>→ </a:t>
            </a:r>
            <a:r>
              <a:rPr sz="2000" dirty="0">
                <a:latin typeface="Trebuchet MS"/>
                <a:cs typeface="Trebuchet MS"/>
              </a:rPr>
              <a:t>2 </a:t>
            </a:r>
            <a:r>
              <a:rPr sz="2000" spc="5" dirty="0">
                <a:latin typeface="Trebuchet MS"/>
                <a:cs typeface="Trebuchet MS"/>
              </a:rPr>
              <a:t>NO</a:t>
            </a:r>
            <a:r>
              <a:rPr sz="1950" spc="7" baseline="-21367" dirty="0">
                <a:latin typeface="Trebuchet MS"/>
                <a:cs typeface="Trebuchet MS"/>
              </a:rPr>
              <a:t>2 </a:t>
            </a:r>
            <a:r>
              <a:rPr sz="2000" spc="-5" dirty="0">
                <a:latin typeface="Trebuchet MS"/>
                <a:cs typeface="Trebuchet MS"/>
              </a:rPr>
              <a:t>(g) (ΔH </a:t>
            </a:r>
            <a:r>
              <a:rPr sz="2000" dirty="0">
                <a:latin typeface="Trebuchet MS"/>
                <a:cs typeface="Trebuchet MS"/>
              </a:rPr>
              <a:t>= −114</a:t>
            </a:r>
            <a:r>
              <a:rPr sz="2000" spc="330" dirty="0">
                <a:latin typeface="Trebuchet MS"/>
                <a:cs typeface="Trebuchet MS"/>
              </a:rPr>
              <a:t> </a:t>
            </a:r>
            <a:r>
              <a:rPr sz="2000" dirty="0">
                <a:latin typeface="Trebuchet MS"/>
                <a:cs typeface="Trebuchet MS"/>
              </a:rPr>
              <a:t>kJ/mol)</a:t>
            </a:r>
            <a:endParaRPr sz="2000">
              <a:latin typeface="Trebuchet MS"/>
              <a:cs typeface="Trebuchet MS"/>
            </a:endParaRPr>
          </a:p>
        </p:txBody>
      </p:sp>
      <p:sp>
        <p:nvSpPr>
          <p:cNvPr id="21" name="object 21"/>
          <p:cNvSpPr txBox="1"/>
          <p:nvPr/>
        </p:nvSpPr>
        <p:spPr>
          <a:xfrm>
            <a:off x="523240" y="5330139"/>
            <a:ext cx="6891020" cy="894715"/>
          </a:xfrm>
          <a:prstGeom prst="rect">
            <a:avLst/>
          </a:prstGeom>
        </p:spPr>
        <p:txBody>
          <a:bodyPr vert="horz" wrap="square" lIns="0" tIns="73660" rIns="0" bIns="0" rtlCol="0">
            <a:spAutoFit/>
          </a:bodyPr>
          <a:lstStyle/>
          <a:p>
            <a:pPr marL="299085" marR="17780" indent="-274320">
              <a:lnSpc>
                <a:spcPct val="80000"/>
              </a:lnSpc>
              <a:spcBef>
                <a:spcPts val="580"/>
              </a:spcBef>
              <a:buClr>
                <a:srgbClr val="B03E9A"/>
              </a:buClr>
              <a:buSzPct val="72500"/>
              <a:buFont typeface="Wingdings 2"/>
              <a:buChar char=""/>
              <a:tabLst>
                <a:tab pos="299720" algn="l"/>
              </a:tabLst>
            </a:pPr>
            <a:r>
              <a:rPr sz="2000" dirty="0">
                <a:latin typeface="Trebuchet MS"/>
                <a:cs typeface="Trebuchet MS"/>
              </a:rPr>
              <a:t>This </a:t>
            </a:r>
            <a:r>
              <a:rPr sz="2000" spc="-5" dirty="0">
                <a:latin typeface="Trebuchet MS"/>
                <a:cs typeface="Trebuchet MS"/>
              </a:rPr>
              <a:t>is </a:t>
            </a:r>
            <a:r>
              <a:rPr sz="2000" dirty="0">
                <a:latin typeface="Trebuchet MS"/>
                <a:cs typeface="Trebuchet MS"/>
              </a:rPr>
              <a:t>subsequently absorbed </a:t>
            </a:r>
            <a:r>
              <a:rPr sz="2000" spc="-5" dirty="0">
                <a:latin typeface="Trebuchet MS"/>
                <a:cs typeface="Trebuchet MS"/>
              </a:rPr>
              <a:t>in water to </a:t>
            </a:r>
            <a:r>
              <a:rPr sz="2000" dirty="0">
                <a:latin typeface="Trebuchet MS"/>
                <a:cs typeface="Trebuchet MS"/>
              </a:rPr>
              <a:t>form </a:t>
            </a:r>
            <a:r>
              <a:rPr sz="2000" spc="-5" dirty="0">
                <a:latin typeface="Trebuchet MS"/>
                <a:cs typeface="Trebuchet MS"/>
              </a:rPr>
              <a:t>nitric</a:t>
            </a:r>
            <a:r>
              <a:rPr sz="2000" spc="-160" dirty="0">
                <a:latin typeface="Trebuchet MS"/>
                <a:cs typeface="Trebuchet MS"/>
              </a:rPr>
              <a:t> </a:t>
            </a:r>
            <a:r>
              <a:rPr sz="2000" spc="-5" dirty="0">
                <a:latin typeface="Trebuchet MS"/>
                <a:cs typeface="Trebuchet MS"/>
              </a:rPr>
              <a:t>acid  and nitric</a:t>
            </a:r>
            <a:r>
              <a:rPr sz="2000" spc="-40" dirty="0">
                <a:latin typeface="Trebuchet MS"/>
                <a:cs typeface="Trebuchet MS"/>
              </a:rPr>
              <a:t> </a:t>
            </a:r>
            <a:r>
              <a:rPr sz="2000" spc="-5" dirty="0">
                <a:latin typeface="Trebuchet MS"/>
                <a:cs typeface="Trebuchet MS"/>
              </a:rPr>
              <a:t>oxide.</a:t>
            </a:r>
            <a:endParaRPr sz="2000">
              <a:latin typeface="Trebuchet MS"/>
              <a:cs typeface="Trebuchet MS"/>
            </a:endParaRPr>
          </a:p>
          <a:p>
            <a:pPr marL="177800">
              <a:lnSpc>
                <a:spcPct val="100000"/>
              </a:lnSpc>
              <a:spcBef>
                <a:spcPts val="125"/>
              </a:spcBef>
            </a:pPr>
            <a:r>
              <a:rPr sz="2000" dirty="0">
                <a:latin typeface="Trebuchet MS"/>
                <a:cs typeface="Trebuchet MS"/>
              </a:rPr>
              <a:t>3 </a:t>
            </a:r>
            <a:r>
              <a:rPr sz="2000" spc="10" dirty="0">
                <a:latin typeface="Trebuchet MS"/>
                <a:cs typeface="Trebuchet MS"/>
              </a:rPr>
              <a:t>NO</a:t>
            </a:r>
            <a:r>
              <a:rPr sz="1950" spc="15" baseline="-21367" dirty="0">
                <a:latin typeface="Trebuchet MS"/>
                <a:cs typeface="Trebuchet MS"/>
              </a:rPr>
              <a:t>2 </a:t>
            </a:r>
            <a:r>
              <a:rPr sz="2000" spc="-5" dirty="0">
                <a:latin typeface="Trebuchet MS"/>
                <a:cs typeface="Trebuchet MS"/>
              </a:rPr>
              <a:t>(g) </a:t>
            </a:r>
            <a:r>
              <a:rPr sz="2000" dirty="0">
                <a:latin typeface="Trebuchet MS"/>
                <a:cs typeface="Trebuchet MS"/>
              </a:rPr>
              <a:t>+ H</a:t>
            </a:r>
            <a:r>
              <a:rPr sz="1950" baseline="-21367" dirty="0">
                <a:latin typeface="Trebuchet MS"/>
                <a:cs typeface="Trebuchet MS"/>
              </a:rPr>
              <a:t>2</a:t>
            </a:r>
            <a:r>
              <a:rPr sz="2000" dirty="0">
                <a:latin typeface="Trebuchet MS"/>
                <a:cs typeface="Trebuchet MS"/>
              </a:rPr>
              <a:t>O </a:t>
            </a:r>
            <a:r>
              <a:rPr sz="2000" spc="-5" dirty="0">
                <a:latin typeface="Trebuchet MS"/>
                <a:cs typeface="Trebuchet MS"/>
              </a:rPr>
              <a:t>(l) </a:t>
            </a:r>
            <a:r>
              <a:rPr sz="2000" dirty="0">
                <a:latin typeface="Arial"/>
                <a:cs typeface="Arial"/>
              </a:rPr>
              <a:t>→ </a:t>
            </a:r>
            <a:r>
              <a:rPr sz="2000" dirty="0">
                <a:latin typeface="Trebuchet MS"/>
                <a:cs typeface="Trebuchet MS"/>
              </a:rPr>
              <a:t>2 </a:t>
            </a:r>
            <a:r>
              <a:rPr sz="2000" spc="5" dirty="0">
                <a:latin typeface="Trebuchet MS"/>
                <a:cs typeface="Trebuchet MS"/>
              </a:rPr>
              <a:t>HNO</a:t>
            </a:r>
            <a:r>
              <a:rPr sz="1950" spc="7" baseline="-21367" dirty="0">
                <a:latin typeface="Trebuchet MS"/>
                <a:cs typeface="Trebuchet MS"/>
              </a:rPr>
              <a:t>3 </a:t>
            </a:r>
            <a:r>
              <a:rPr sz="2000" spc="-5" dirty="0">
                <a:latin typeface="Trebuchet MS"/>
                <a:cs typeface="Trebuchet MS"/>
              </a:rPr>
              <a:t>(aq) </a:t>
            </a:r>
            <a:r>
              <a:rPr sz="2000" dirty="0">
                <a:latin typeface="Trebuchet MS"/>
                <a:cs typeface="Trebuchet MS"/>
              </a:rPr>
              <a:t>+ </a:t>
            </a:r>
            <a:r>
              <a:rPr sz="2000" spc="5" dirty="0">
                <a:latin typeface="Trebuchet MS"/>
                <a:cs typeface="Trebuchet MS"/>
              </a:rPr>
              <a:t>NO</a:t>
            </a:r>
            <a:r>
              <a:rPr sz="2000" spc="345" dirty="0">
                <a:latin typeface="Trebuchet MS"/>
                <a:cs typeface="Trebuchet MS"/>
              </a:rPr>
              <a:t> </a:t>
            </a:r>
            <a:r>
              <a:rPr sz="2000" spc="-5" dirty="0">
                <a:latin typeface="Trebuchet MS"/>
                <a:cs typeface="Trebuchet MS"/>
              </a:rPr>
              <a:t>(g)</a:t>
            </a:r>
            <a:endParaRPr sz="2000">
              <a:latin typeface="Trebuchet MS"/>
              <a:cs typeface="Trebuchet MS"/>
            </a:endParaRPr>
          </a:p>
        </p:txBody>
      </p:sp>
      <p:sp>
        <p:nvSpPr>
          <p:cNvPr id="22" name="object 22"/>
          <p:cNvSpPr/>
          <p:nvPr/>
        </p:nvSpPr>
        <p:spPr>
          <a:xfrm>
            <a:off x="966216" y="1917192"/>
            <a:ext cx="5184775" cy="576580"/>
          </a:xfrm>
          <a:custGeom>
            <a:avLst/>
            <a:gdLst/>
            <a:ahLst/>
            <a:cxnLst/>
            <a:rect l="l" t="t" r="r" b="b"/>
            <a:pathLst>
              <a:path w="5184775" h="576580">
                <a:moveTo>
                  <a:pt x="0" y="576072"/>
                </a:moveTo>
                <a:lnTo>
                  <a:pt x="5184648" y="576072"/>
                </a:lnTo>
                <a:lnTo>
                  <a:pt x="5184648" y="0"/>
                </a:lnTo>
                <a:lnTo>
                  <a:pt x="0" y="0"/>
                </a:lnTo>
                <a:lnTo>
                  <a:pt x="0" y="576072"/>
                </a:lnTo>
                <a:close/>
              </a:path>
            </a:pathLst>
          </a:custGeom>
          <a:ln w="39624">
            <a:solidFill>
              <a:srgbClr val="852A49"/>
            </a:solidFill>
          </a:ln>
        </p:spPr>
        <p:txBody>
          <a:bodyPr wrap="square" lIns="0" tIns="0" rIns="0" bIns="0" rtlCol="0"/>
          <a:lstStyle/>
          <a:p>
            <a:endParaRPr/>
          </a:p>
        </p:txBody>
      </p:sp>
      <p:sp>
        <p:nvSpPr>
          <p:cNvPr id="23" name="object 23"/>
          <p:cNvSpPr/>
          <p:nvPr/>
        </p:nvSpPr>
        <p:spPr>
          <a:xfrm>
            <a:off x="569976" y="5876544"/>
            <a:ext cx="5977255" cy="576580"/>
          </a:xfrm>
          <a:custGeom>
            <a:avLst/>
            <a:gdLst/>
            <a:ahLst/>
            <a:cxnLst/>
            <a:rect l="l" t="t" r="r" b="b"/>
            <a:pathLst>
              <a:path w="5977255" h="576579">
                <a:moveTo>
                  <a:pt x="0" y="576071"/>
                </a:moveTo>
                <a:lnTo>
                  <a:pt x="5977128" y="576071"/>
                </a:lnTo>
                <a:lnTo>
                  <a:pt x="5977128" y="0"/>
                </a:lnTo>
                <a:lnTo>
                  <a:pt x="0" y="0"/>
                </a:lnTo>
                <a:lnTo>
                  <a:pt x="0" y="576071"/>
                </a:lnTo>
                <a:close/>
              </a:path>
            </a:pathLst>
          </a:custGeom>
          <a:ln w="39623">
            <a:solidFill>
              <a:srgbClr val="852A49"/>
            </a:solidFill>
          </a:ln>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298569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17623"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1715642"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452244" y="1057402"/>
            <a:ext cx="106933" cy="1153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98741" y="1057402"/>
            <a:ext cx="106997" cy="11531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009267" y="1057275"/>
            <a:ext cx="101853" cy="100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84567" y="1057275"/>
            <a:ext cx="101803" cy="10058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978785" y="1053719"/>
            <a:ext cx="176402" cy="25031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272409" y="1006221"/>
            <a:ext cx="252095" cy="350520"/>
          </a:xfrm>
          <a:custGeom>
            <a:avLst/>
            <a:gdLst/>
            <a:ahLst/>
            <a:cxnLst/>
            <a:rect l="l" t="t" r="r" b="b"/>
            <a:pathLst>
              <a:path w="252095"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799588"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472054" y="1006221"/>
            <a:ext cx="286385" cy="346075"/>
          </a:xfrm>
          <a:custGeom>
            <a:avLst/>
            <a:gdLst/>
            <a:ahLst/>
            <a:cxnLst/>
            <a:rect l="l" t="t" r="r" b="b"/>
            <a:pathLst>
              <a:path w="286385" h="346075">
                <a:moveTo>
                  <a:pt x="0" y="0"/>
                </a:moveTo>
                <a:lnTo>
                  <a:pt x="286131" y="0"/>
                </a:lnTo>
                <a:lnTo>
                  <a:pt x="286131"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117422"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391792" y="1003808"/>
            <a:ext cx="229235" cy="347980"/>
          </a:xfrm>
          <a:custGeom>
            <a:avLst/>
            <a:gdLst/>
            <a:ahLst/>
            <a:cxnLst/>
            <a:rect l="l" t="t" r="r" b="b"/>
            <a:pathLst>
              <a:path w="229234" h="347980">
                <a:moveTo>
                  <a:pt x="71628" y="0"/>
                </a:moveTo>
                <a:lnTo>
                  <a:pt x="109825" y="1571"/>
                </a:lnTo>
                <a:lnTo>
                  <a:pt x="169693" y="14144"/>
                </a:lnTo>
                <a:lnTo>
                  <a:pt x="207964" y="39481"/>
                </a:lnTo>
                <a:lnTo>
                  <a:pt x="226875" y="78724"/>
                </a:lnTo>
                <a:lnTo>
                  <a:pt x="229234"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538302" y="1003808"/>
            <a:ext cx="229870" cy="347980"/>
          </a:xfrm>
          <a:custGeom>
            <a:avLst/>
            <a:gdLst/>
            <a:ahLst/>
            <a:cxnLst/>
            <a:rect l="l" t="t" r="r" b="b"/>
            <a:pathLst>
              <a:path w="229870" h="347980">
                <a:moveTo>
                  <a:pt x="71716" y="0"/>
                </a:moveTo>
                <a:lnTo>
                  <a:pt x="109895" y="1571"/>
                </a:lnTo>
                <a:lnTo>
                  <a:pt x="169750" y="14144"/>
                </a:lnTo>
                <a:lnTo>
                  <a:pt x="207993" y="39481"/>
                </a:lnTo>
                <a:lnTo>
                  <a:pt x="226920" y="78724"/>
                </a:lnTo>
                <a:lnTo>
                  <a:pt x="229285" y="103631"/>
                </a:lnTo>
                <a:lnTo>
                  <a:pt x="223681" y="146425"/>
                </a:lnTo>
                <a:lnTo>
                  <a:pt x="206869" y="179710"/>
                </a:lnTo>
                <a:lnTo>
                  <a:pt x="178846" y="203484"/>
                </a:lnTo>
                <a:lnTo>
                  <a:pt x="139612" y="217749"/>
                </a:lnTo>
                <a:lnTo>
                  <a:pt x="89166" y="222503"/>
                </a:lnTo>
                <a:lnTo>
                  <a:pt x="83534" y="222406"/>
                </a:lnTo>
                <a:lnTo>
                  <a:pt x="77019" y="222107"/>
                </a:lnTo>
                <a:lnTo>
                  <a:pt x="69617" y="221593"/>
                </a:lnTo>
                <a:lnTo>
                  <a:pt x="61328" y="220852"/>
                </a:lnTo>
                <a:lnTo>
                  <a:pt x="61328" y="347979"/>
                </a:lnTo>
                <a:lnTo>
                  <a:pt x="0" y="347979"/>
                </a:lnTo>
                <a:lnTo>
                  <a:pt x="0" y="2666"/>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821766"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946529" y="1001522"/>
            <a:ext cx="565150" cy="350520"/>
          </a:xfrm>
          <a:custGeom>
            <a:avLst/>
            <a:gdLst/>
            <a:ahLst/>
            <a:cxnLst/>
            <a:rect l="l" t="t" r="r" b="b"/>
            <a:pathLst>
              <a:path w="565150" h="350519">
                <a:moveTo>
                  <a:pt x="399160" y="0"/>
                </a:moveTo>
                <a:lnTo>
                  <a:pt x="426084" y="0"/>
                </a:lnTo>
                <a:lnTo>
                  <a:pt x="565022" y="350265"/>
                </a:lnTo>
                <a:lnTo>
                  <a:pt x="497331" y="350265"/>
                </a:lnTo>
                <a:lnTo>
                  <a:pt x="472058" y="280162"/>
                </a:lnTo>
                <a:lnTo>
                  <a:pt x="353694" y="280162"/>
                </a:lnTo>
                <a:lnTo>
                  <a:pt x="329564" y="350265"/>
                </a:lnTo>
                <a:lnTo>
                  <a:pt x="265556" y="350265"/>
                </a:lnTo>
                <a:lnTo>
                  <a:pt x="261365" y="350265"/>
                </a:lnTo>
                <a:lnTo>
                  <a:pt x="194818" y="350265"/>
                </a:lnTo>
                <a:lnTo>
                  <a:pt x="102615" y="207517"/>
                </a:lnTo>
                <a:lnTo>
                  <a:pt x="94952" y="207349"/>
                </a:lnTo>
                <a:lnTo>
                  <a:pt x="85883" y="207025"/>
                </a:lnTo>
                <a:lnTo>
                  <a:pt x="75434" y="206535"/>
                </a:lnTo>
                <a:lnTo>
                  <a:pt x="63626" y="205866"/>
                </a:lnTo>
                <a:lnTo>
                  <a:pt x="63626" y="350265"/>
                </a:lnTo>
                <a:lnTo>
                  <a:pt x="0" y="350265"/>
                </a:lnTo>
                <a:lnTo>
                  <a:pt x="0" y="4699"/>
                </a:lnTo>
                <a:lnTo>
                  <a:pt x="4409" y="4581"/>
                </a:lnTo>
                <a:lnTo>
                  <a:pt x="12509" y="4238"/>
                </a:lnTo>
                <a:lnTo>
                  <a:pt x="24324" y="3681"/>
                </a:lnTo>
                <a:lnTo>
                  <a:pt x="39877" y="2920"/>
                </a:lnTo>
                <a:lnTo>
                  <a:pt x="56360" y="2160"/>
                </a:lnTo>
                <a:lnTo>
                  <a:pt x="71151" y="1603"/>
                </a:lnTo>
                <a:lnTo>
                  <a:pt x="84276" y="1260"/>
                </a:lnTo>
                <a:lnTo>
                  <a:pt x="95757" y="1142"/>
                </a:lnTo>
                <a:lnTo>
                  <a:pt x="153338" y="7502"/>
                </a:lnTo>
                <a:lnTo>
                  <a:pt x="194452" y="26590"/>
                </a:lnTo>
                <a:lnTo>
                  <a:pt x="219112" y="58418"/>
                </a:lnTo>
                <a:lnTo>
                  <a:pt x="227329" y="102997"/>
                </a:lnTo>
                <a:lnTo>
                  <a:pt x="226188" y="117998"/>
                </a:lnTo>
                <a:lnTo>
                  <a:pt x="209169" y="159003"/>
                </a:lnTo>
                <a:lnTo>
                  <a:pt x="176664" y="188471"/>
                </a:lnTo>
                <a:lnTo>
                  <a:pt x="163448" y="194563"/>
                </a:lnTo>
                <a:lnTo>
                  <a:pt x="263016" y="346328"/>
                </a:lnTo>
                <a:lnTo>
                  <a:pt x="39916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1605914" y="1001522"/>
            <a:ext cx="304165" cy="350520"/>
          </a:xfrm>
          <a:custGeom>
            <a:avLst/>
            <a:gdLst/>
            <a:ahLst/>
            <a:cxnLst/>
            <a:rect l="l" t="t" r="r" b="b"/>
            <a:pathLst>
              <a:path w="304164" h="350519">
                <a:moveTo>
                  <a:pt x="137795" y="0"/>
                </a:moveTo>
                <a:lnTo>
                  <a:pt x="164718" y="0"/>
                </a:lnTo>
                <a:lnTo>
                  <a:pt x="303657" y="350265"/>
                </a:lnTo>
                <a:lnTo>
                  <a:pt x="235965" y="350265"/>
                </a:lnTo>
                <a:lnTo>
                  <a:pt x="210692" y="280162"/>
                </a:lnTo>
                <a:lnTo>
                  <a:pt x="92328" y="280162"/>
                </a:lnTo>
                <a:lnTo>
                  <a:pt x="68198"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916047"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598675" y="1751076"/>
            <a:ext cx="5032248" cy="4575048"/>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1511808" y="6386829"/>
            <a:ext cx="5206365" cy="0"/>
          </a:xfrm>
          <a:custGeom>
            <a:avLst/>
            <a:gdLst/>
            <a:ahLst/>
            <a:cxnLst/>
            <a:rect l="l" t="t" r="r" b="b"/>
            <a:pathLst>
              <a:path w="5206365">
                <a:moveTo>
                  <a:pt x="0" y="0"/>
                </a:moveTo>
                <a:lnTo>
                  <a:pt x="5205984" y="0"/>
                </a:lnTo>
              </a:path>
            </a:pathLst>
          </a:custGeom>
          <a:ln w="53340">
            <a:solidFill>
              <a:srgbClr val="000000"/>
            </a:solidFill>
          </a:ln>
        </p:spPr>
        <p:txBody>
          <a:bodyPr wrap="square" lIns="0" tIns="0" rIns="0" bIns="0" rtlCol="0"/>
          <a:lstStyle/>
          <a:p>
            <a:endParaRPr/>
          </a:p>
        </p:txBody>
      </p:sp>
      <p:sp>
        <p:nvSpPr>
          <p:cNvPr id="22" name="object 22"/>
          <p:cNvSpPr/>
          <p:nvPr/>
        </p:nvSpPr>
        <p:spPr>
          <a:xfrm>
            <a:off x="1538350" y="1717039"/>
            <a:ext cx="0" cy="4643120"/>
          </a:xfrm>
          <a:custGeom>
            <a:avLst/>
            <a:gdLst/>
            <a:ahLst/>
            <a:cxnLst/>
            <a:rect l="l" t="t" r="r" b="b"/>
            <a:pathLst>
              <a:path h="4643120">
                <a:moveTo>
                  <a:pt x="0" y="0"/>
                </a:moveTo>
                <a:lnTo>
                  <a:pt x="0" y="4643120"/>
                </a:lnTo>
              </a:path>
            </a:pathLst>
          </a:custGeom>
          <a:ln w="53085">
            <a:solidFill>
              <a:srgbClr val="000000"/>
            </a:solidFill>
          </a:ln>
        </p:spPr>
        <p:txBody>
          <a:bodyPr wrap="square" lIns="0" tIns="0" rIns="0" bIns="0" rtlCol="0"/>
          <a:lstStyle/>
          <a:p>
            <a:endParaRPr/>
          </a:p>
        </p:txBody>
      </p:sp>
      <p:sp>
        <p:nvSpPr>
          <p:cNvPr id="23" name="object 23"/>
          <p:cNvSpPr/>
          <p:nvPr/>
        </p:nvSpPr>
        <p:spPr>
          <a:xfrm>
            <a:off x="1511808" y="1690370"/>
            <a:ext cx="5206365" cy="0"/>
          </a:xfrm>
          <a:custGeom>
            <a:avLst/>
            <a:gdLst/>
            <a:ahLst/>
            <a:cxnLst/>
            <a:rect l="l" t="t" r="r" b="b"/>
            <a:pathLst>
              <a:path w="5206365">
                <a:moveTo>
                  <a:pt x="0" y="0"/>
                </a:moveTo>
                <a:lnTo>
                  <a:pt x="5205984" y="0"/>
                </a:lnTo>
              </a:path>
            </a:pathLst>
          </a:custGeom>
          <a:ln w="53339">
            <a:solidFill>
              <a:srgbClr val="000000"/>
            </a:solidFill>
          </a:ln>
        </p:spPr>
        <p:txBody>
          <a:bodyPr wrap="square" lIns="0" tIns="0" rIns="0" bIns="0" rtlCol="0"/>
          <a:lstStyle/>
          <a:p>
            <a:endParaRPr/>
          </a:p>
        </p:txBody>
      </p:sp>
      <p:sp>
        <p:nvSpPr>
          <p:cNvPr id="24" name="object 24"/>
          <p:cNvSpPr/>
          <p:nvPr/>
        </p:nvSpPr>
        <p:spPr>
          <a:xfrm>
            <a:off x="6691248" y="1717294"/>
            <a:ext cx="0" cy="4643120"/>
          </a:xfrm>
          <a:custGeom>
            <a:avLst/>
            <a:gdLst/>
            <a:ahLst/>
            <a:cxnLst/>
            <a:rect l="l" t="t" r="r" b="b"/>
            <a:pathLst>
              <a:path h="4643120">
                <a:moveTo>
                  <a:pt x="0" y="0"/>
                </a:moveTo>
                <a:lnTo>
                  <a:pt x="0" y="4642662"/>
                </a:lnTo>
              </a:path>
            </a:pathLst>
          </a:custGeom>
          <a:ln w="53086">
            <a:solidFill>
              <a:srgbClr val="000000"/>
            </a:solidFill>
          </a:ln>
        </p:spPr>
        <p:txBody>
          <a:bodyPr wrap="square" lIns="0" tIns="0" rIns="0" bIns="0" rtlCol="0"/>
          <a:lstStyle/>
          <a:p>
            <a:endParaRPr/>
          </a:p>
        </p:txBody>
      </p:sp>
      <p:sp>
        <p:nvSpPr>
          <p:cNvPr id="25" name="object 25"/>
          <p:cNvSpPr/>
          <p:nvPr/>
        </p:nvSpPr>
        <p:spPr>
          <a:xfrm>
            <a:off x="1582547" y="6333490"/>
            <a:ext cx="5064760" cy="0"/>
          </a:xfrm>
          <a:custGeom>
            <a:avLst/>
            <a:gdLst/>
            <a:ahLst/>
            <a:cxnLst/>
            <a:rect l="l" t="t" r="r" b="b"/>
            <a:pathLst>
              <a:path w="5064759">
                <a:moveTo>
                  <a:pt x="0" y="0"/>
                </a:moveTo>
                <a:lnTo>
                  <a:pt x="5064506" y="0"/>
                </a:lnTo>
              </a:path>
            </a:pathLst>
          </a:custGeom>
          <a:ln w="17779">
            <a:solidFill>
              <a:srgbClr val="000000"/>
            </a:solidFill>
          </a:ln>
        </p:spPr>
        <p:txBody>
          <a:bodyPr wrap="square" lIns="0" tIns="0" rIns="0" bIns="0" rtlCol="0"/>
          <a:lstStyle/>
          <a:p>
            <a:endParaRPr/>
          </a:p>
        </p:txBody>
      </p:sp>
      <p:sp>
        <p:nvSpPr>
          <p:cNvPr id="26" name="object 26"/>
          <p:cNvSpPr/>
          <p:nvPr/>
        </p:nvSpPr>
        <p:spPr>
          <a:xfrm>
            <a:off x="1591373" y="1752600"/>
            <a:ext cx="0" cy="4572000"/>
          </a:xfrm>
          <a:custGeom>
            <a:avLst/>
            <a:gdLst/>
            <a:ahLst/>
            <a:cxnLst/>
            <a:rect l="l" t="t" r="r" b="b"/>
            <a:pathLst>
              <a:path h="4572000">
                <a:moveTo>
                  <a:pt x="0" y="0"/>
                </a:moveTo>
                <a:lnTo>
                  <a:pt x="0" y="4572000"/>
                </a:lnTo>
              </a:path>
            </a:pathLst>
          </a:custGeom>
          <a:ln w="17653">
            <a:solidFill>
              <a:srgbClr val="000000"/>
            </a:solidFill>
          </a:ln>
        </p:spPr>
        <p:txBody>
          <a:bodyPr wrap="square" lIns="0" tIns="0" rIns="0" bIns="0" rtlCol="0"/>
          <a:lstStyle/>
          <a:p>
            <a:endParaRPr/>
          </a:p>
        </p:txBody>
      </p:sp>
      <p:sp>
        <p:nvSpPr>
          <p:cNvPr id="27" name="object 27"/>
          <p:cNvSpPr/>
          <p:nvPr/>
        </p:nvSpPr>
        <p:spPr>
          <a:xfrm>
            <a:off x="1582547" y="1743710"/>
            <a:ext cx="5064760" cy="0"/>
          </a:xfrm>
          <a:custGeom>
            <a:avLst/>
            <a:gdLst/>
            <a:ahLst/>
            <a:cxnLst/>
            <a:rect l="l" t="t" r="r" b="b"/>
            <a:pathLst>
              <a:path w="5064759">
                <a:moveTo>
                  <a:pt x="0" y="0"/>
                </a:moveTo>
                <a:lnTo>
                  <a:pt x="5064506" y="0"/>
                </a:lnTo>
              </a:path>
            </a:pathLst>
          </a:custGeom>
          <a:ln w="17780">
            <a:solidFill>
              <a:srgbClr val="000000"/>
            </a:solidFill>
          </a:ln>
        </p:spPr>
        <p:txBody>
          <a:bodyPr wrap="square" lIns="0" tIns="0" rIns="0" bIns="0" rtlCol="0"/>
          <a:lstStyle/>
          <a:p>
            <a:endParaRPr/>
          </a:p>
        </p:txBody>
      </p:sp>
      <p:sp>
        <p:nvSpPr>
          <p:cNvPr id="28" name="object 28"/>
          <p:cNvSpPr/>
          <p:nvPr/>
        </p:nvSpPr>
        <p:spPr>
          <a:xfrm>
            <a:off x="6638226" y="1752600"/>
            <a:ext cx="0" cy="4572000"/>
          </a:xfrm>
          <a:custGeom>
            <a:avLst/>
            <a:gdLst/>
            <a:ahLst/>
            <a:cxnLst/>
            <a:rect l="l" t="t" r="r" b="b"/>
            <a:pathLst>
              <a:path h="4572000">
                <a:moveTo>
                  <a:pt x="0" y="0"/>
                </a:moveTo>
                <a:lnTo>
                  <a:pt x="0" y="4572000"/>
                </a:lnTo>
              </a:path>
            </a:pathLst>
          </a:custGeom>
          <a:ln w="17652">
            <a:solidFill>
              <a:srgbClr val="000000"/>
            </a:solidFill>
          </a:ln>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4520361"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685923" y="1057275"/>
            <a:ext cx="101853" cy="10058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43647" y="1057275"/>
            <a:ext cx="101803" cy="10058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803013" y="1053719"/>
            <a:ext cx="176402" cy="25031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381121" y="1053719"/>
            <a:ext cx="176402" cy="25031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433696" y="1006221"/>
            <a:ext cx="252095" cy="350520"/>
          </a:xfrm>
          <a:custGeom>
            <a:avLst/>
            <a:gdLst/>
            <a:ahLst/>
            <a:cxnLst/>
            <a:rect l="l" t="t" r="r" b="b"/>
            <a:pathLst>
              <a:path w="252095"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4102989" y="1006221"/>
            <a:ext cx="259715" cy="346075"/>
          </a:xfrm>
          <a:custGeom>
            <a:avLst/>
            <a:gdLst/>
            <a:ahLst/>
            <a:cxnLst/>
            <a:rect l="l" t="t" r="r" b="b"/>
            <a:pathLst>
              <a:path w="259714" h="346075">
                <a:moveTo>
                  <a:pt x="0" y="0"/>
                </a:moveTo>
                <a:lnTo>
                  <a:pt x="61340" y="0"/>
                </a:lnTo>
                <a:lnTo>
                  <a:pt x="61340" y="135381"/>
                </a:lnTo>
                <a:lnTo>
                  <a:pt x="198755" y="135381"/>
                </a:lnTo>
                <a:lnTo>
                  <a:pt x="198755" y="0"/>
                </a:lnTo>
                <a:lnTo>
                  <a:pt x="259461" y="0"/>
                </a:lnTo>
                <a:lnTo>
                  <a:pt x="259461" y="345566"/>
                </a:lnTo>
                <a:lnTo>
                  <a:pt x="198755" y="345566"/>
                </a:lnTo>
                <a:lnTo>
                  <a:pt x="198755" y="189864"/>
                </a:lnTo>
                <a:lnTo>
                  <a:pt x="61340" y="189864"/>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3674745" y="1006221"/>
            <a:ext cx="227965" cy="346075"/>
          </a:xfrm>
          <a:custGeom>
            <a:avLst/>
            <a:gdLst/>
            <a:ahLst/>
            <a:cxnLst/>
            <a:rect l="l" t="t" r="r" b="b"/>
            <a:pathLst>
              <a:path w="227964" h="346075">
                <a:moveTo>
                  <a:pt x="0" y="0"/>
                </a:moveTo>
                <a:lnTo>
                  <a:pt x="227583" y="0"/>
                </a:lnTo>
                <a:lnTo>
                  <a:pt x="227583" y="54482"/>
                </a:lnTo>
                <a:lnTo>
                  <a:pt x="61340" y="54482"/>
                </a:lnTo>
                <a:lnTo>
                  <a:pt x="61340" y="135381"/>
                </a:lnTo>
                <a:lnTo>
                  <a:pt x="182752" y="135381"/>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2918841" y="1006221"/>
            <a:ext cx="220979" cy="346075"/>
          </a:xfrm>
          <a:custGeom>
            <a:avLst/>
            <a:gdLst/>
            <a:ahLst/>
            <a:cxnLst/>
            <a:rect l="l" t="t" r="r" b="b"/>
            <a:pathLst>
              <a:path w="220980"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295525" y="1006221"/>
            <a:ext cx="256540" cy="351790"/>
          </a:xfrm>
          <a:custGeom>
            <a:avLst/>
            <a:gdLst/>
            <a:ahLst/>
            <a:cxnLst/>
            <a:rect l="l" t="t" r="r" b="b"/>
            <a:pathLst>
              <a:path w="256539" h="351790">
                <a:moveTo>
                  <a:pt x="0" y="0"/>
                </a:moveTo>
                <a:lnTo>
                  <a:pt x="61341" y="0"/>
                </a:lnTo>
                <a:lnTo>
                  <a:pt x="61341" y="234187"/>
                </a:lnTo>
                <a:lnTo>
                  <a:pt x="62390" y="247451"/>
                </a:lnTo>
                <a:lnTo>
                  <a:pt x="87516" y="287174"/>
                </a:lnTo>
                <a:lnTo>
                  <a:pt x="124968" y="296925"/>
                </a:lnTo>
                <a:lnTo>
                  <a:pt x="140708" y="295856"/>
                </a:lnTo>
                <a:lnTo>
                  <a:pt x="176783"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969135" y="1006221"/>
            <a:ext cx="286385" cy="346075"/>
          </a:xfrm>
          <a:custGeom>
            <a:avLst/>
            <a:gdLst/>
            <a:ahLst/>
            <a:cxnLst/>
            <a:rect l="l" t="t" r="r" b="b"/>
            <a:pathLst>
              <a:path w="286385" h="346075">
                <a:moveTo>
                  <a:pt x="0" y="0"/>
                </a:moveTo>
                <a:lnTo>
                  <a:pt x="286131" y="0"/>
                </a:lnTo>
                <a:lnTo>
                  <a:pt x="286131"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376552"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8" y="296925"/>
                </a:lnTo>
                <a:lnTo>
                  <a:pt x="140708" y="295856"/>
                </a:lnTo>
                <a:lnTo>
                  <a:pt x="176784" y="279907"/>
                </a:lnTo>
                <a:lnTo>
                  <a:pt x="195325" y="233044"/>
                </a:lnTo>
                <a:lnTo>
                  <a:pt x="195325" y="0"/>
                </a:lnTo>
                <a:lnTo>
                  <a:pt x="256540" y="0"/>
                </a:lnTo>
                <a:lnTo>
                  <a:pt x="256540"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754519" y="1006221"/>
            <a:ext cx="286385" cy="346075"/>
          </a:xfrm>
          <a:custGeom>
            <a:avLst/>
            <a:gdLst/>
            <a:ahLst/>
            <a:cxnLst/>
            <a:rect l="l" t="t" r="r" b="b"/>
            <a:pathLst>
              <a:path w="286384" h="346075">
                <a:moveTo>
                  <a:pt x="0" y="0"/>
                </a:moveTo>
                <a:lnTo>
                  <a:pt x="286143" y="0"/>
                </a:lnTo>
                <a:lnTo>
                  <a:pt x="286143" y="54482"/>
                </a:lnTo>
                <a:lnTo>
                  <a:pt x="171259" y="54482"/>
                </a:lnTo>
                <a:lnTo>
                  <a:pt x="171259" y="345566"/>
                </a:lnTo>
                <a:lnTo>
                  <a:pt x="109931" y="345566"/>
                </a:lnTo>
                <a:lnTo>
                  <a:pt x="109931" y="54482"/>
                </a:lnTo>
                <a:lnTo>
                  <a:pt x="0" y="54482"/>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623185"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9" y="157861"/>
                </a:lnTo>
                <a:lnTo>
                  <a:pt x="176664" y="187328"/>
                </a:lnTo>
                <a:lnTo>
                  <a:pt x="163448"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080846" y="1002664"/>
            <a:ext cx="266065" cy="349250"/>
          </a:xfrm>
          <a:custGeom>
            <a:avLst/>
            <a:gdLst/>
            <a:ahLst/>
            <a:cxnLst/>
            <a:rect l="l" t="t" r="r" b="b"/>
            <a:pathLst>
              <a:path w="266065" h="349250">
                <a:moveTo>
                  <a:pt x="95770" y="0"/>
                </a:moveTo>
                <a:lnTo>
                  <a:pt x="153357" y="6359"/>
                </a:lnTo>
                <a:lnTo>
                  <a:pt x="194484" y="25447"/>
                </a:lnTo>
                <a:lnTo>
                  <a:pt x="219157" y="57275"/>
                </a:lnTo>
                <a:lnTo>
                  <a:pt x="227380" y="101854"/>
                </a:lnTo>
                <a:lnTo>
                  <a:pt x="226239" y="116855"/>
                </a:lnTo>
                <a:lnTo>
                  <a:pt x="209219" y="157861"/>
                </a:lnTo>
                <a:lnTo>
                  <a:pt x="176688" y="187328"/>
                </a:lnTo>
                <a:lnTo>
                  <a:pt x="163474" y="193421"/>
                </a:lnTo>
                <a:lnTo>
                  <a:pt x="265607" y="349123"/>
                </a:lnTo>
                <a:lnTo>
                  <a:pt x="194868" y="349123"/>
                </a:lnTo>
                <a:lnTo>
                  <a:pt x="102616"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687702" y="1000252"/>
            <a:ext cx="262890" cy="357505"/>
          </a:xfrm>
          <a:custGeom>
            <a:avLst/>
            <a:gdLst/>
            <a:ahLst/>
            <a:cxnLst/>
            <a:rect l="l" t="t" r="r" b="b"/>
            <a:pathLst>
              <a:path w="262889" h="357505">
                <a:moveTo>
                  <a:pt x="158242" y="0"/>
                </a:moveTo>
                <a:lnTo>
                  <a:pt x="186461" y="1524"/>
                </a:lnTo>
                <a:lnTo>
                  <a:pt x="211693" y="6096"/>
                </a:lnTo>
                <a:lnTo>
                  <a:pt x="233947" y="13716"/>
                </a:lnTo>
                <a:lnTo>
                  <a:pt x="253238" y="24384"/>
                </a:lnTo>
                <a:lnTo>
                  <a:pt x="228092" y="75057"/>
                </a:lnTo>
                <a:lnTo>
                  <a:pt x="216255" y="66075"/>
                </a:lnTo>
                <a:lnTo>
                  <a:pt x="201310" y="59689"/>
                </a:lnTo>
                <a:lnTo>
                  <a:pt x="183247" y="55876"/>
                </a:lnTo>
                <a:lnTo>
                  <a:pt x="162052" y="54610"/>
                </a:lnTo>
                <a:lnTo>
                  <a:pt x="141406" y="56872"/>
                </a:lnTo>
                <a:lnTo>
                  <a:pt x="105973" y="74969"/>
                </a:lnTo>
                <a:lnTo>
                  <a:pt x="79164" y="110095"/>
                </a:lnTo>
                <a:lnTo>
                  <a:pt x="65361" y="155866"/>
                </a:lnTo>
                <a:lnTo>
                  <a:pt x="63627"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7"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521792" y="1000252"/>
            <a:ext cx="209550" cy="357505"/>
          </a:xfrm>
          <a:custGeom>
            <a:avLst/>
            <a:gdLst/>
            <a:ahLst/>
            <a:cxnLst/>
            <a:rect l="l" t="t" r="r" b="b"/>
            <a:pathLst>
              <a:path w="209550" h="357505">
                <a:moveTo>
                  <a:pt x="105448" y="0"/>
                </a:moveTo>
                <a:lnTo>
                  <a:pt x="133413" y="1404"/>
                </a:lnTo>
                <a:lnTo>
                  <a:pt x="157399" y="5619"/>
                </a:lnTo>
                <a:lnTo>
                  <a:pt x="177405" y="12644"/>
                </a:lnTo>
                <a:lnTo>
                  <a:pt x="193433" y="22478"/>
                </a:lnTo>
                <a:lnTo>
                  <a:pt x="174790" y="75311"/>
                </a:lnTo>
                <a:lnTo>
                  <a:pt x="158414" y="65216"/>
                </a:lnTo>
                <a:lnTo>
                  <a:pt x="141593" y="57991"/>
                </a:lnTo>
                <a:lnTo>
                  <a:pt x="124328" y="53647"/>
                </a:lnTo>
                <a:lnTo>
                  <a:pt x="106616" y="52197"/>
                </a:lnTo>
                <a:lnTo>
                  <a:pt x="96601" y="52889"/>
                </a:lnTo>
                <a:lnTo>
                  <a:pt x="64955" y="76263"/>
                </a:lnTo>
                <a:lnTo>
                  <a:pt x="62039" y="92583"/>
                </a:lnTo>
                <a:lnTo>
                  <a:pt x="66152" y="107584"/>
                </a:lnTo>
                <a:lnTo>
                  <a:pt x="78490" y="122872"/>
                </a:lnTo>
                <a:lnTo>
                  <a:pt x="99056" y="138445"/>
                </a:lnTo>
                <a:lnTo>
                  <a:pt x="127850" y="154305"/>
                </a:lnTo>
                <a:lnTo>
                  <a:pt x="143978" y="162615"/>
                </a:lnTo>
                <a:lnTo>
                  <a:pt x="157691" y="170592"/>
                </a:lnTo>
                <a:lnTo>
                  <a:pt x="191369" y="201041"/>
                </a:lnTo>
                <a:lnTo>
                  <a:pt x="207230" y="238934"/>
                </a:lnTo>
                <a:lnTo>
                  <a:pt x="209232" y="261238"/>
                </a:lnTo>
                <a:lnTo>
                  <a:pt x="207161" y="281267"/>
                </a:lnTo>
                <a:lnTo>
                  <a:pt x="190592" y="315799"/>
                </a:lnTo>
                <a:lnTo>
                  <a:pt x="158117" y="342161"/>
                </a:lnTo>
                <a:lnTo>
                  <a:pt x="113706" y="355687"/>
                </a:lnTo>
                <a:lnTo>
                  <a:pt x="87274" y="357377"/>
                </a:lnTo>
                <a:lnTo>
                  <a:pt x="63688" y="355828"/>
                </a:lnTo>
                <a:lnTo>
                  <a:pt x="41279" y="351170"/>
                </a:lnTo>
                <a:lnTo>
                  <a:pt x="20049" y="343394"/>
                </a:lnTo>
                <a:lnTo>
                  <a:pt x="0" y="332486"/>
                </a:lnTo>
                <a:lnTo>
                  <a:pt x="22644" y="277495"/>
                </a:lnTo>
                <a:lnTo>
                  <a:pt x="40734" y="288643"/>
                </a:lnTo>
                <a:lnTo>
                  <a:pt x="58677" y="296576"/>
                </a:lnTo>
                <a:lnTo>
                  <a:pt x="76472" y="301319"/>
                </a:lnTo>
                <a:lnTo>
                  <a:pt x="94119" y="302895"/>
                </a:lnTo>
                <a:lnTo>
                  <a:pt x="117755" y="300537"/>
                </a:lnTo>
                <a:lnTo>
                  <a:pt x="134639" y="293465"/>
                </a:lnTo>
                <a:lnTo>
                  <a:pt x="144768" y="281678"/>
                </a:lnTo>
                <a:lnTo>
                  <a:pt x="148145" y="265175"/>
                </a:lnTo>
                <a:lnTo>
                  <a:pt x="147348" y="256434"/>
                </a:lnTo>
                <a:lnTo>
                  <a:pt x="127347" y="223206"/>
                </a:lnTo>
                <a:lnTo>
                  <a:pt x="82918" y="195452"/>
                </a:lnTo>
                <a:lnTo>
                  <a:pt x="64663" y="185975"/>
                </a:lnTo>
                <a:lnTo>
                  <a:pt x="49653" y="177355"/>
                </a:lnTo>
                <a:lnTo>
                  <a:pt x="17160" y="148637"/>
                </a:lnTo>
                <a:lnTo>
                  <a:pt x="1175" y="103489"/>
                </a:lnTo>
                <a:lnTo>
                  <a:pt x="711" y="92963"/>
                </a:lnTo>
                <a:lnTo>
                  <a:pt x="2545" y="73796"/>
                </a:lnTo>
                <a:lnTo>
                  <a:pt x="30073" y="26415"/>
                </a:lnTo>
                <a:lnTo>
                  <a:pt x="63603" y="6635"/>
                </a:lnTo>
                <a:lnTo>
                  <a:pt x="83485" y="1662"/>
                </a:lnTo>
                <a:lnTo>
                  <a:pt x="105448"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4740275"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3318383"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5083683" y="1236599"/>
            <a:ext cx="141224" cy="237236"/>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5082794" y="1235710"/>
            <a:ext cx="143001" cy="239013"/>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457200" y="2650235"/>
            <a:ext cx="3520440" cy="2426208"/>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4331455" y="2769551"/>
            <a:ext cx="3215144" cy="2187576"/>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9772" y="531876"/>
            <a:ext cx="6661061"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10613" y="627380"/>
            <a:ext cx="74295" cy="114300"/>
          </a:xfrm>
          <a:custGeom>
            <a:avLst/>
            <a:gdLst/>
            <a:ahLst/>
            <a:cxnLst/>
            <a:rect l="l" t="t" r="r" b="b"/>
            <a:pathLst>
              <a:path w="74294"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4" name="object 4"/>
          <p:cNvSpPr/>
          <p:nvPr/>
        </p:nvSpPr>
        <p:spPr>
          <a:xfrm>
            <a:off x="3544951" y="582930"/>
            <a:ext cx="95630" cy="10312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725039" y="582930"/>
            <a:ext cx="95631" cy="10312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045330" y="582802"/>
            <a:ext cx="91185" cy="8991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633082" y="582802"/>
            <a:ext cx="91186" cy="8991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980054" y="582802"/>
            <a:ext cx="91185" cy="89915"/>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228975" y="579627"/>
            <a:ext cx="157606" cy="223647"/>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260466" y="579627"/>
            <a:ext cx="157607" cy="223647"/>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6841870" y="537337"/>
            <a:ext cx="55244" cy="308610"/>
          </a:xfrm>
          <a:custGeom>
            <a:avLst/>
            <a:gdLst/>
            <a:ahLst/>
            <a:cxnLst/>
            <a:rect l="l" t="t" r="r" b="b"/>
            <a:pathLst>
              <a:path w="55245" h="308609">
                <a:moveTo>
                  <a:pt x="0" y="0"/>
                </a:moveTo>
                <a:lnTo>
                  <a:pt x="54736" y="0"/>
                </a:lnTo>
                <a:lnTo>
                  <a:pt x="54736" y="308483"/>
                </a:lnTo>
                <a:lnTo>
                  <a:pt x="0" y="308483"/>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6286119" y="537337"/>
            <a:ext cx="255904" cy="308610"/>
          </a:xfrm>
          <a:custGeom>
            <a:avLst/>
            <a:gdLst/>
            <a:ahLst/>
            <a:cxnLst/>
            <a:rect l="l" t="t" r="r" b="b"/>
            <a:pathLst>
              <a:path w="255904" h="308609">
                <a:moveTo>
                  <a:pt x="0" y="0"/>
                </a:moveTo>
                <a:lnTo>
                  <a:pt x="255524" y="0"/>
                </a:lnTo>
                <a:lnTo>
                  <a:pt x="255524" y="48640"/>
                </a:lnTo>
                <a:lnTo>
                  <a:pt x="152907" y="48640"/>
                </a:lnTo>
                <a:lnTo>
                  <a:pt x="152907" y="308483"/>
                </a:lnTo>
                <a:lnTo>
                  <a:pt x="98170" y="308483"/>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6194171"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5905119" y="537337"/>
            <a:ext cx="224790" cy="313055"/>
          </a:xfrm>
          <a:custGeom>
            <a:avLst/>
            <a:gdLst/>
            <a:ahLst/>
            <a:cxnLst/>
            <a:rect l="l" t="t" r="r" b="b"/>
            <a:pathLst>
              <a:path w="224789" h="313055">
                <a:moveTo>
                  <a:pt x="0" y="0"/>
                </a:moveTo>
                <a:lnTo>
                  <a:pt x="26288" y="0"/>
                </a:lnTo>
                <a:lnTo>
                  <a:pt x="171957" y="186182"/>
                </a:lnTo>
                <a:lnTo>
                  <a:pt x="171957" y="0"/>
                </a:lnTo>
                <a:lnTo>
                  <a:pt x="224662" y="0"/>
                </a:lnTo>
                <a:lnTo>
                  <a:pt x="224662" y="312674"/>
                </a:lnTo>
                <a:lnTo>
                  <a:pt x="202310"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5522595" y="537337"/>
            <a:ext cx="203200" cy="308610"/>
          </a:xfrm>
          <a:custGeom>
            <a:avLst/>
            <a:gdLst/>
            <a:ahLst/>
            <a:cxnLst/>
            <a:rect l="l" t="t" r="r" b="b"/>
            <a:pathLst>
              <a:path w="203200" h="308609">
                <a:moveTo>
                  <a:pt x="0" y="0"/>
                </a:moveTo>
                <a:lnTo>
                  <a:pt x="203200" y="0"/>
                </a:lnTo>
                <a:lnTo>
                  <a:pt x="203200" y="48640"/>
                </a:lnTo>
                <a:lnTo>
                  <a:pt x="54737" y="48640"/>
                </a:lnTo>
                <a:lnTo>
                  <a:pt x="54737" y="120903"/>
                </a:lnTo>
                <a:lnTo>
                  <a:pt x="163194" y="120903"/>
                </a:lnTo>
                <a:lnTo>
                  <a:pt x="163194" y="167386"/>
                </a:lnTo>
                <a:lnTo>
                  <a:pt x="54737" y="167386"/>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4620386"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4501007"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4208907" y="537337"/>
            <a:ext cx="255904" cy="308610"/>
          </a:xfrm>
          <a:custGeom>
            <a:avLst/>
            <a:gdLst/>
            <a:ahLst/>
            <a:cxnLst/>
            <a:rect l="l" t="t" r="r" b="b"/>
            <a:pathLst>
              <a:path w="255904" h="308609">
                <a:moveTo>
                  <a:pt x="0" y="0"/>
                </a:moveTo>
                <a:lnTo>
                  <a:pt x="255523" y="0"/>
                </a:lnTo>
                <a:lnTo>
                  <a:pt x="255523" y="48640"/>
                </a:lnTo>
                <a:lnTo>
                  <a:pt x="152907" y="48640"/>
                </a:lnTo>
                <a:lnTo>
                  <a:pt x="152907" y="308483"/>
                </a:lnTo>
                <a:lnTo>
                  <a:pt x="98170" y="308483"/>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3744086"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2316098" y="537337"/>
            <a:ext cx="194310" cy="308610"/>
          </a:xfrm>
          <a:custGeom>
            <a:avLst/>
            <a:gdLst/>
            <a:ahLst/>
            <a:cxnLst/>
            <a:rect l="l" t="t" r="r" b="b"/>
            <a:pathLst>
              <a:path w="194310" h="308609">
                <a:moveTo>
                  <a:pt x="0" y="0"/>
                </a:moveTo>
                <a:lnTo>
                  <a:pt x="54737" y="0"/>
                </a:lnTo>
                <a:lnTo>
                  <a:pt x="54737" y="259841"/>
                </a:lnTo>
                <a:lnTo>
                  <a:pt x="194182" y="259841"/>
                </a:lnTo>
                <a:lnTo>
                  <a:pt x="194182" y="308483"/>
                </a:lnTo>
                <a:lnTo>
                  <a:pt x="0" y="308483"/>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1660270" y="537337"/>
            <a:ext cx="55244" cy="308610"/>
          </a:xfrm>
          <a:custGeom>
            <a:avLst/>
            <a:gdLst/>
            <a:ahLst/>
            <a:cxnLst/>
            <a:rect l="l" t="t" r="r" b="b"/>
            <a:pathLst>
              <a:path w="55244"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1310258" y="537337"/>
            <a:ext cx="315595" cy="313055"/>
          </a:xfrm>
          <a:custGeom>
            <a:avLst/>
            <a:gdLst/>
            <a:ahLst/>
            <a:cxnLst/>
            <a:rect l="l" t="t" r="r" b="b"/>
            <a:pathLst>
              <a:path w="315594" h="313055">
                <a:moveTo>
                  <a:pt x="62103" y="0"/>
                </a:moveTo>
                <a:lnTo>
                  <a:pt x="91185" y="0"/>
                </a:lnTo>
                <a:lnTo>
                  <a:pt x="157987" y="207772"/>
                </a:lnTo>
                <a:lnTo>
                  <a:pt x="223265" y="0"/>
                </a:lnTo>
                <a:lnTo>
                  <a:pt x="252094" y="0"/>
                </a:lnTo>
                <a:lnTo>
                  <a:pt x="315087" y="308737"/>
                </a:lnTo>
                <a:lnTo>
                  <a:pt x="262000" y="308737"/>
                </a:lnTo>
                <a:lnTo>
                  <a:pt x="229997" y="142366"/>
                </a:lnTo>
                <a:lnTo>
                  <a:pt x="167894" y="312674"/>
                </a:lnTo>
                <a:lnTo>
                  <a:pt x="148335" y="312674"/>
                </a:lnTo>
                <a:lnTo>
                  <a:pt x="86106" y="142366"/>
                </a:lnTo>
                <a:lnTo>
                  <a:pt x="52831" y="308737"/>
                </a:lnTo>
                <a:lnTo>
                  <a:pt x="0" y="308737"/>
                </a:lnTo>
                <a:lnTo>
                  <a:pt x="62103"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1092288" y="537337"/>
            <a:ext cx="197485" cy="308610"/>
          </a:xfrm>
          <a:custGeom>
            <a:avLst/>
            <a:gdLst/>
            <a:ahLst/>
            <a:cxnLst/>
            <a:rect l="l" t="t" r="r" b="b"/>
            <a:pathLst>
              <a:path w="197484" h="308609">
                <a:moveTo>
                  <a:pt x="0" y="0"/>
                </a:moveTo>
                <a:lnTo>
                  <a:pt x="196888" y="0"/>
                </a:lnTo>
                <a:lnTo>
                  <a:pt x="196888" y="48640"/>
                </a:lnTo>
                <a:lnTo>
                  <a:pt x="54762" y="48640"/>
                </a:lnTo>
                <a:lnTo>
                  <a:pt x="54762" y="120903"/>
                </a:lnTo>
                <a:lnTo>
                  <a:pt x="156679" y="120903"/>
                </a:lnTo>
                <a:lnTo>
                  <a:pt x="156679" y="167386"/>
                </a:lnTo>
                <a:lnTo>
                  <a:pt x="54762" y="167386"/>
                </a:lnTo>
                <a:lnTo>
                  <a:pt x="54762" y="259841"/>
                </a:lnTo>
                <a:lnTo>
                  <a:pt x="194602" y="259841"/>
                </a:lnTo>
                <a:lnTo>
                  <a:pt x="194602" y="308483"/>
                </a:lnTo>
                <a:lnTo>
                  <a:pt x="0" y="308483"/>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798156" y="537337"/>
            <a:ext cx="231775" cy="308610"/>
          </a:xfrm>
          <a:custGeom>
            <a:avLst/>
            <a:gdLst/>
            <a:ahLst/>
            <a:cxnLst/>
            <a:rect l="l" t="t" r="r" b="b"/>
            <a:pathLst>
              <a:path w="231775" h="308609">
                <a:moveTo>
                  <a:pt x="0" y="0"/>
                </a:moveTo>
                <a:lnTo>
                  <a:pt x="54762" y="0"/>
                </a:lnTo>
                <a:lnTo>
                  <a:pt x="54762" y="120903"/>
                </a:lnTo>
                <a:lnTo>
                  <a:pt x="177533" y="120903"/>
                </a:lnTo>
                <a:lnTo>
                  <a:pt x="177533" y="0"/>
                </a:lnTo>
                <a:lnTo>
                  <a:pt x="231660" y="0"/>
                </a:lnTo>
                <a:lnTo>
                  <a:pt x="231660" y="308483"/>
                </a:lnTo>
                <a:lnTo>
                  <a:pt x="177533" y="308483"/>
                </a:lnTo>
                <a:lnTo>
                  <a:pt x="177533" y="169545"/>
                </a:lnTo>
                <a:lnTo>
                  <a:pt x="54762" y="169545"/>
                </a:lnTo>
                <a:lnTo>
                  <a:pt x="54762" y="308483"/>
                </a:lnTo>
                <a:lnTo>
                  <a:pt x="0" y="308483"/>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3491103" y="535177"/>
            <a:ext cx="205104" cy="311150"/>
          </a:xfrm>
          <a:custGeom>
            <a:avLst/>
            <a:gdLst/>
            <a:ahLst/>
            <a:cxnLst/>
            <a:rect l="l" t="t" r="r" b="b"/>
            <a:pathLst>
              <a:path w="205104" h="311150">
                <a:moveTo>
                  <a:pt x="64008" y="0"/>
                </a:moveTo>
                <a:lnTo>
                  <a:pt x="127222" y="5619"/>
                </a:lnTo>
                <a:lnTo>
                  <a:pt x="170814" y="22479"/>
                </a:lnTo>
                <a:lnTo>
                  <a:pt x="196246" y="51133"/>
                </a:lnTo>
                <a:lnTo>
                  <a:pt x="204724" y="92456"/>
                </a:lnTo>
                <a:lnTo>
                  <a:pt x="196893" y="138888"/>
                </a:lnTo>
                <a:lnTo>
                  <a:pt x="173418" y="172069"/>
                </a:lnTo>
                <a:lnTo>
                  <a:pt x="134322" y="191986"/>
                </a:lnTo>
                <a:lnTo>
                  <a:pt x="79629" y="198627"/>
                </a:lnTo>
                <a:lnTo>
                  <a:pt x="73406" y="198627"/>
                </a:lnTo>
                <a:lnTo>
                  <a:pt x="65150" y="198120"/>
                </a:lnTo>
                <a:lnTo>
                  <a:pt x="54737" y="197104"/>
                </a:lnTo>
                <a:lnTo>
                  <a:pt x="54737" y="310642"/>
                </a:lnTo>
                <a:lnTo>
                  <a:pt x="0" y="310642"/>
                </a:lnTo>
                <a:lnTo>
                  <a:pt x="0" y="2286"/>
                </a:lnTo>
                <a:lnTo>
                  <a:pt x="24503" y="1285"/>
                </a:lnTo>
                <a:lnTo>
                  <a:pt x="43338" y="571"/>
                </a:lnTo>
                <a:lnTo>
                  <a:pt x="56507" y="142"/>
                </a:lnTo>
                <a:lnTo>
                  <a:pt x="64008"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2671191" y="535177"/>
            <a:ext cx="205104" cy="311150"/>
          </a:xfrm>
          <a:custGeom>
            <a:avLst/>
            <a:gdLst/>
            <a:ahLst/>
            <a:cxnLst/>
            <a:rect l="l" t="t" r="r" b="b"/>
            <a:pathLst>
              <a:path w="205105" h="311150">
                <a:moveTo>
                  <a:pt x="64007" y="0"/>
                </a:moveTo>
                <a:lnTo>
                  <a:pt x="127222" y="5619"/>
                </a:lnTo>
                <a:lnTo>
                  <a:pt x="170814" y="22479"/>
                </a:lnTo>
                <a:lnTo>
                  <a:pt x="196246" y="51133"/>
                </a:lnTo>
                <a:lnTo>
                  <a:pt x="204723" y="92456"/>
                </a:lnTo>
                <a:lnTo>
                  <a:pt x="196893" y="138888"/>
                </a:lnTo>
                <a:lnTo>
                  <a:pt x="173418" y="172069"/>
                </a:lnTo>
                <a:lnTo>
                  <a:pt x="134322" y="191986"/>
                </a:lnTo>
                <a:lnTo>
                  <a:pt x="79628" y="198627"/>
                </a:lnTo>
                <a:lnTo>
                  <a:pt x="73406" y="198627"/>
                </a:lnTo>
                <a:lnTo>
                  <a:pt x="65150" y="198120"/>
                </a:lnTo>
                <a:lnTo>
                  <a:pt x="54736" y="197104"/>
                </a:lnTo>
                <a:lnTo>
                  <a:pt x="54736" y="310642"/>
                </a:lnTo>
                <a:lnTo>
                  <a:pt x="0" y="310642"/>
                </a:lnTo>
                <a:lnTo>
                  <a:pt x="0" y="2286"/>
                </a:lnTo>
                <a:lnTo>
                  <a:pt x="24503" y="1285"/>
                </a:lnTo>
                <a:lnTo>
                  <a:pt x="43338" y="571"/>
                </a:lnTo>
                <a:lnTo>
                  <a:pt x="56507" y="142"/>
                </a:lnTo>
                <a:lnTo>
                  <a:pt x="64007"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6577203" y="534162"/>
            <a:ext cx="237490" cy="311785"/>
          </a:xfrm>
          <a:custGeom>
            <a:avLst/>
            <a:gdLst/>
            <a:ahLst/>
            <a:cxnLst/>
            <a:rect l="l" t="t" r="r" b="b"/>
            <a:pathLst>
              <a:path w="237490" h="311784">
                <a:moveTo>
                  <a:pt x="85471" y="0"/>
                </a:moveTo>
                <a:lnTo>
                  <a:pt x="136884" y="5689"/>
                </a:lnTo>
                <a:lnTo>
                  <a:pt x="173593" y="22748"/>
                </a:lnTo>
                <a:lnTo>
                  <a:pt x="195609" y="51167"/>
                </a:lnTo>
                <a:lnTo>
                  <a:pt x="202946" y="90932"/>
                </a:lnTo>
                <a:lnTo>
                  <a:pt x="201943" y="104338"/>
                </a:lnTo>
                <a:lnTo>
                  <a:pt x="186817" y="140842"/>
                </a:lnTo>
                <a:lnTo>
                  <a:pt x="157688" y="167221"/>
                </a:lnTo>
                <a:lnTo>
                  <a:pt x="145923" y="172720"/>
                </a:lnTo>
                <a:lnTo>
                  <a:pt x="237108" y="311658"/>
                </a:lnTo>
                <a:lnTo>
                  <a:pt x="173863" y="311658"/>
                </a:lnTo>
                <a:lnTo>
                  <a:pt x="91567" y="184276"/>
                </a:lnTo>
                <a:lnTo>
                  <a:pt x="84754" y="184110"/>
                </a:lnTo>
                <a:lnTo>
                  <a:pt x="76692" y="183800"/>
                </a:lnTo>
                <a:lnTo>
                  <a:pt x="67367" y="183348"/>
                </a:lnTo>
                <a:lnTo>
                  <a:pt x="56769" y="182752"/>
                </a:lnTo>
                <a:lnTo>
                  <a:pt x="56769" y="311658"/>
                </a:lnTo>
                <a:lnTo>
                  <a:pt x="0" y="311658"/>
                </a:lnTo>
                <a:lnTo>
                  <a:pt x="0" y="3175"/>
                </a:lnTo>
                <a:lnTo>
                  <a:pt x="3931" y="3077"/>
                </a:lnTo>
                <a:lnTo>
                  <a:pt x="11160" y="2778"/>
                </a:lnTo>
                <a:lnTo>
                  <a:pt x="21699" y="2264"/>
                </a:lnTo>
                <a:lnTo>
                  <a:pt x="35560" y="1524"/>
                </a:lnTo>
                <a:lnTo>
                  <a:pt x="50252" y="857"/>
                </a:lnTo>
                <a:lnTo>
                  <a:pt x="63468" y="380"/>
                </a:lnTo>
                <a:lnTo>
                  <a:pt x="75207" y="95"/>
                </a:lnTo>
                <a:lnTo>
                  <a:pt x="85471"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3989451" y="534162"/>
            <a:ext cx="237490" cy="311785"/>
          </a:xfrm>
          <a:custGeom>
            <a:avLst/>
            <a:gdLst/>
            <a:ahLst/>
            <a:cxnLst/>
            <a:rect l="l" t="t" r="r" b="b"/>
            <a:pathLst>
              <a:path w="237489" h="311784">
                <a:moveTo>
                  <a:pt x="85471" y="0"/>
                </a:moveTo>
                <a:lnTo>
                  <a:pt x="136884" y="5689"/>
                </a:lnTo>
                <a:lnTo>
                  <a:pt x="173593" y="22748"/>
                </a:lnTo>
                <a:lnTo>
                  <a:pt x="195609" y="51167"/>
                </a:lnTo>
                <a:lnTo>
                  <a:pt x="202946" y="90932"/>
                </a:lnTo>
                <a:lnTo>
                  <a:pt x="201943" y="104338"/>
                </a:lnTo>
                <a:lnTo>
                  <a:pt x="186816" y="140842"/>
                </a:lnTo>
                <a:lnTo>
                  <a:pt x="157688" y="167221"/>
                </a:lnTo>
                <a:lnTo>
                  <a:pt x="145923" y="172720"/>
                </a:lnTo>
                <a:lnTo>
                  <a:pt x="237109" y="311658"/>
                </a:lnTo>
                <a:lnTo>
                  <a:pt x="173862" y="311658"/>
                </a:lnTo>
                <a:lnTo>
                  <a:pt x="91566" y="184276"/>
                </a:lnTo>
                <a:lnTo>
                  <a:pt x="84754" y="184110"/>
                </a:lnTo>
                <a:lnTo>
                  <a:pt x="76692" y="183800"/>
                </a:lnTo>
                <a:lnTo>
                  <a:pt x="67367" y="183348"/>
                </a:lnTo>
                <a:lnTo>
                  <a:pt x="56769" y="182752"/>
                </a:lnTo>
                <a:lnTo>
                  <a:pt x="56769" y="311658"/>
                </a:lnTo>
                <a:lnTo>
                  <a:pt x="0" y="311658"/>
                </a:lnTo>
                <a:lnTo>
                  <a:pt x="0" y="3175"/>
                </a:lnTo>
                <a:lnTo>
                  <a:pt x="3931" y="3077"/>
                </a:lnTo>
                <a:lnTo>
                  <a:pt x="11160" y="2778"/>
                </a:lnTo>
                <a:lnTo>
                  <a:pt x="21699" y="2264"/>
                </a:lnTo>
                <a:lnTo>
                  <a:pt x="35560" y="1524"/>
                </a:lnTo>
                <a:lnTo>
                  <a:pt x="50252" y="857"/>
                </a:lnTo>
                <a:lnTo>
                  <a:pt x="63468" y="380"/>
                </a:lnTo>
                <a:lnTo>
                  <a:pt x="75207" y="95"/>
                </a:lnTo>
                <a:lnTo>
                  <a:pt x="85471"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2924175" y="534162"/>
            <a:ext cx="237490" cy="311785"/>
          </a:xfrm>
          <a:custGeom>
            <a:avLst/>
            <a:gdLst/>
            <a:ahLst/>
            <a:cxnLst/>
            <a:rect l="l" t="t" r="r" b="b"/>
            <a:pathLst>
              <a:path w="237489" h="311784">
                <a:moveTo>
                  <a:pt x="85470" y="0"/>
                </a:moveTo>
                <a:lnTo>
                  <a:pt x="136884" y="5689"/>
                </a:lnTo>
                <a:lnTo>
                  <a:pt x="173593" y="22748"/>
                </a:lnTo>
                <a:lnTo>
                  <a:pt x="195609" y="51167"/>
                </a:lnTo>
                <a:lnTo>
                  <a:pt x="202945" y="90932"/>
                </a:lnTo>
                <a:lnTo>
                  <a:pt x="201943" y="104338"/>
                </a:lnTo>
                <a:lnTo>
                  <a:pt x="186817" y="140842"/>
                </a:lnTo>
                <a:lnTo>
                  <a:pt x="157688" y="167221"/>
                </a:lnTo>
                <a:lnTo>
                  <a:pt x="145923" y="172720"/>
                </a:lnTo>
                <a:lnTo>
                  <a:pt x="237108" y="311658"/>
                </a:lnTo>
                <a:lnTo>
                  <a:pt x="173862" y="311658"/>
                </a:lnTo>
                <a:lnTo>
                  <a:pt x="91567"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60"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2012695" y="533145"/>
            <a:ext cx="271145" cy="313055"/>
          </a:xfrm>
          <a:custGeom>
            <a:avLst/>
            <a:gdLst/>
            <a:ahLst/>
            <a:cxnLst/>
            <a:rect l="l" t="t" r="r" b="b"/>
            <a:pathLst>
              <a:path w="271144" h="313055">
                <a:moveTo>
                  <a:pt x="123062" y="0"/>
                </a:moveTo>
                <a:lnTo>
                  <a:pt x="147066" y="0"/>
                </a:lnTo>
                <a:lnTo>
                  <a:pt x="271018" y="312674"/>
                </a:lnTo>
                <a:lnTo>
                  <a:pt x="210566"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6946518" y="532002"/>
            <a:ext cx="234315" cy="319405"/>
          </a:xfrm>
          <a:custGeom>
            <a:avLst/>
            <a:gdLst/>
            <a:ahLst/>
            <a:cxnLst/>
            <a:rect l="l" t="t" r="r" b="b"/>
            <a:pathLst>
              <a:path w="234315" h="319405">
                <a:moveTo>
                  <a:pt x="141224" y="0"/>
                </a:moveTo>
                <a:lnTo>
                  <a:pt x="166465" y="1357"/>
                </a:lnTo>
                <a:lnTo>
                  <a:pt x="189039" y="5429"/>
                </a:lnTo>
                <a:lnTo>
                  <a:pt x="208946" y="12215"/>
                </a:lnTo>
                <a:lnTo>
                  <a:pt x="226186" y="21717"/>
                </a:lnTo>
                <a:lnTo>
                  <a:pt x="203580" y="67056"/>
                </a:lnTo>
                <a:lnTo>
                  <a:pt x="193034" y="58981"/>
                </a:lnTo>
                <a:lnTo>
                  <a:pt x="179689" y="53228"/>
                </a:lnTo>
                <a:lnTo>
                  <a:pt x="163558" y="49785"/>
                </a:lnTo>
                <a:lnTo>
                  <a:pt x="144652" y="48641"/>
                </a:lnTo>
                <a:lnTo>
                  <a:pt x="126269" y="50665"/>
                </a:lnTo>
                <a:lnTo>
                  <a:pt x="81406" y="81025"/>
                </a:lnTo>
                <a:lnTo>
                  <a:pt x="62944" y="117633"/>
                </a:lnTo>
                <a:lnTo>
                  <a:pt x="56769" y="162813"/>
                </a:lnTo>
                <a:lnTo>
                  <a:pt x="58197" y="186295"/>
                </a:lnTo>
                <a:lnTo>
                  <a:pt x="69627" y="225589"/>
                </a:lnTo>
                <a:lnTo>
                  <a:pt x="106299" y="263144"/>
                </a:lnTo>
                <a:lnTo>
                  <a:pt x="140588" y="270383"/>
                </a:lnTo>
                <a:lnTo>
                  <a:pt x="161212" y="268450"/>
                </a:lnTo>
                <a:lnTo>
                  <a:pt x="179466" y="262636"/>
                </a:lnTo>
                <a:lnTo>
                  <a:pt x="195363" y="252916"/>
                </a:lnTo>
                <a:lnTo>
                  <a:pt x="208914" y="239268"/>
                </a:lnTo>
                <a:lnTo>
                  <a:pt x="234314" y="283463"/>
                </a:lnTo>
                <a:lnTo>
                  <a:pt x="215620" y="299039"/>
                </a:lnTo>
                <a:lnTo>
                  <a:pt x="193055" y="310149"/>
                </a:lnTo>
                <a:lnTo>
                  <a:pt x="166610" y="316807"/>
                </a:lnTo>
                <a:lnTo>
                  <a:pt x="136271"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4851019" y="532002"/>
            <a:ext cx="186690" cy="319405"/>
          </a:xfrm>
          <a:custGeom>
            <a:avLst/>
            <a:gdLst/>
            <a:ahLst/>
            <a:cxnLst/>
            <a:rect l="l" t="t" r="r" b="b"/>
            <a:pathLst>
              <a:path w="186689" h="319405">
                <a:moveTo>
                  <a:pt x="94106" y="0"/>
                </a:moveTo>
                <a:lnTo>
                  <a:pt x="119086" y="1260"/>
                </a:lnTo>
                <a:lnTo>
                  <a:pt x="140493" y="5032"/>
                </a:lnTo>
                <a:lnTo>
                  <a:pt x="158329" y="11304"/>
                </a:lnTo>
                <a:lnTo>
                  <a:pt x="172592" y="20066"/>
                </a:lnTo>
                <a:lnTo>
                  <a:pt x="155955" y="67183"/>
                </a:lnTo>
                <a:lnTo>
                  <a:pt x="141360" y="58181"/>
                </a:lnTo>
                <a:lnTo>
                  <a:pt x="126349" y="51752"/>
                </a:lnTo>
                <a:lnTo>
                  <a:pt x="110932" y="47894"/>
                </a:lnTo>
                <a:lnTo>
                  <a:pt x="95122" y="46609"/>
                </a:lnTo>
                <a:lnTo>
                  <a:pt x="86217" y="47230"/>
                </a:lnTo>
                <a:lnTo>
                  <a:pt x="56016" y="74930"/>
                </a:lnTo>
                <a:lnTo>
                  <a:pt x="55371" y="82550"/>
                </a:lnTo>
                <a:lnTo>
                  <a:pt x="59039" y="95986"/>
                </a:lnTo>
                <a:lnTo>
                  <a:pt x="70040" y="109648"/>
                </a:lnTo>
                <a:lnTo>
                  <a:pt x="88376" y="123572"/>
                </a:lnTo>
                <a:lnTo>
                  <a:pt x="114045" y="137795"/>
                </a:lnTo>
                <a:lnTo>
                  <a:pt x="128478" y="145194"/>
                </a:lnTo>
                <a:lnTo>
                  <a:pt x="140731" y="152320"/>
                </a:lnTo>
                <a:lnTo>
                  <a:pt x="170830" y="179419"/>
                </a:lnTo>
                <a:lnTo>
                  <a:pt x="186257" y="222954"/>
                </a:lnTo>
                <a:lnTo>
                  <a:pt x="186689" y="233172"/>
                </a:lnTo>
                <a:lnTo>
                  <a:pt x="184854" y="251102"/>
                </a:lnTo>
                <a:lnTo>
                  <a:pt x="157225" y="294894"/>
                </a:lnTo>
                <a:lnTo>
                  <a:pt x="122539" y="313007"/>
                </a:lnTo>
                <a:lnTo>
                  <a:pt x="77850" y="319024"/>
                </a:lnTo>
                <a:lnTo>
                  <a:pt x="56828" y="317640"/>
                </a:lnTo>
                <a:lnTo>
                  <a:pt x="36829" y="313483"/>
                </a:lnTo>
                <a:lnTo>
                  <a:pt x="17879" y="306540"/>
                </a:lnTo>
                <a:lnTo>
                  <a:pt x="0" y="296799"/>
                </a:lnTo>
                <a:lnTo>
                  <a:pt x="20192" y="247650"/>
                </a:lnTo>
                <a:lnTo>
                  <a:pt x="36333" y="257631"/>
                </a:lnTo>
                <a:lnTo>
                  <a:pt x="52355" y="264731"/>
                </a:lnTo>
                <a:lnTo>
                  <a:pt x="68234" y="268974"/>
                </a:lnTo>
                <a:lnTo>
                  <a:pt x="83946"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4" y="83058"/>
                </a:lnTo>
                <a:lnTo>
                  <a:pt x="2258" y="65912"/>
                </a:lnTo>
                <a:lnTo>
                  <a:pt x="26796"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1764919" y="532002"/>
            <a:ext cx="234315" cy="319405"/>
          </a:xfrm>
          <a:custGeom>
            <a:avLst/>
            <a:gdLst/>
            <a:ahLst/>
            <a:cxnLst/>
            <a:rect l="l" t="t" r="r" b="b"/>
            <a:pathLst>
              <a:path w="234314" h="319405">
                <a:moveTo>
                  <a:pt x="141224" y="0"/>
                </a:moveTo>
                <a:lnTo>
                  <a:pt x="166465" y="1357"/>
                </a:lnTo>
                <a:lnTo>
                  <a:pt x="189039" y="5429"/>
                </a:lnTo>
                <a:lnTo>
                  <a:pt x="208946" y="12215"/>
                </a:lnTo>
                <a:lnTo>
                  <a:pt x="226187" y="21717"/>
                </a:lnTo>
                <a:lnTo>
                  <a:pt x="203581" y="67056"/>
                </a:lnTo>
                <a:lnTo>
                  <a:pt x="193034" y="58981"/>
                </a:lnTo>
                <a:lnTo>
                  <a:pt x="179689" y="53228"/>
                </a:lnTo>
                <a:lnTo>
                  <a:pt x="163558" y="49785"/>
                </a:lnTo>
                <a:lnTo>
                  <a:pt x="144653" y="48641"/>
                </a:lnTo>
                <a:lnTo>
                  <a:pt x="126269" y="50665"/>
                </a:lnTo>
                <a:lnTo>
                  <a:pt x="81406" y="81025"/>
                </a:lnTo>
                <a:lnTo>
                  <a:pt x="62944" y="117633"/>
                </a:lnTo>
                <a:lnTo>
                  <a:pt x="56768" y="162813"/>
                </a:lnTo>
                <a:lnTo>
                  <a:pt x="58197" y="186295"/>
                </a:lnTo>
                <a:lnTo>
                  <a:pt x="69627" y="225589"/>
                </a:lnTo>
                <a:lnTo>
                  <a:pt x="106299" y="263144"/>
                </a:lnTo>
                <a:lnTo>
                  <a:pt x="140588" y="270383"/>
                </a:lnTo>
                <a:lnTo>
                  <a:pt x="161212" y="268450"/>
                </a:lnTo>
                <a:lnTo>
                  <a:pt x="179466" y="262636"/>
                </a:lnTo>
                <a:lnTo>
                  <a:pt x="195363" y="252916"/>
                </a:lnTo>
                <a:lnTo>
                  <a:pt x="208914" y="239268"/>
                </a:lnTo>
                <a:lnTo>
                  <a:pt x="234314" y="283463"/>
                </a:lnTo>
                <a:lnTo>
                  <a:pt x="215620" y="299039"/>
                </a:lnTo>
                <a:lnTo>
                  <a:pt x="193055" y="310149"/>
                </a:lnTo>
                <a:lnTo>
                  <a:pt x="166610" y="316807"/>
                </a:lnTo>
                <a:lnTo>
                  <a:pt x="136270"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519772" y="532002"/>
            <a:ext cx="234950" cy="319405"/>
          </a:xfrm>
          <a:custGeom>
            <a:avLst/>
            <a:gdLst/>
            <a:ahLst/>
            <a:cxnLst/>
            <a:rect l="l" t="t" r="r" b="b"/>
            <a:pathLst>
              <a:path w="234950" h="319405">
                <a:moveTo>
                  <a:pt x="141300" y="0"/>
                </a:moveTo>
                <a:lnTo>
                  <a:pt x="166506" y="1357"/>
                </a:lnTo>
                <a:lnTo>
                  <a:pt x="189052" y="5429"/>
                </a:lnTo>
                <a:lnTo>
                  <a:pt x="208940" y="12215"/>
                </a:lnTo>
                <a:lnTo>
                  <a:pt x="226174" y="21717"/>
                </a:lnTo>
                <a:lnTo>
                  <a:pt x="203631" y="67056"/>
                </a:lnTo>
                <a:lnTo>
                  <a:pt x="193080" y="58981"/>
                </a:lnTo>
                <a:lnTo>
                  <a:pt x="179735" y="53228"/>
                </a:lnTo>
                <a:lnTo>
                  <a:pt x="163596" y="49785"/>
                </a:lnTo>
                <a:lnTo>
                  <a:pt x="144665" y="48641"/>
                </a:lnTo>
                <a:lnTo>
                  <a:pt x="126265" y="50665"/>
                </a:lnTo>
                <a:lnTo>
                  <a:pt x="81495" y="81025"/>
                </a:lnTo>
                <a:lnTo>
                  <a:pt x="63014" y="117633"/>
                </a:lnTo>
                <a:lnTo>
                  <a:pt x="56857" y="162813"/>
                </a:lnTo>
                <a:lnTo>
                  <a:pt x="58284" y="186295"/>
                </a:lnTo>
                <a:lnTo>
                  <a:pt x="69705" y="225589"/>
                </a:lnTo>
                <a:lnTo>
                  <a:pt x="106365" y="263144"/>
                </a:lnTo>
                <a:lnTo>
                  <a:pt x="140665" y="270383"/>
                </a:lnTo>
                <a:lnTo>
                  <a:pt x="161282" y="268450"/>
                </a:lnTo>
                <a:lnTo>
                  <a:pt x="179527" y="262636"/>
                </a:lnTo>
                <a:lnTo>
                  <a:pt x="195400" y="252916"/>
                </a:lnTo>
                <a:lnTo>
                  <a:pt x="208902" y="239268"/>
                </a:lnTo>
                <a:lnTo>
                  <a:pt x="234378" y="283463"/>
                </a:lnTo>
                <a:lnTo>
                  <a:pt x="215693" y="299039"/>
                </a:lnTo>
                <a:lnTo>
                  <a:pt x="193108" y="310149"/>
                </a:lnTo>
                <a:lnTo>
                  <a:pt x="166625" y="316807"/>
                </a:lnTo>
                <a:lnTo>
                  <a:pt x="136245" y="319024"/>
                </a:lnTo>
                <a:lnTo>
                  <a:pt x="105722" y="316376"/>
                </a:lnTo>
                <a:lnTo>
                  <a:pt x="55501" y="295128"/>
                </a:lnTo>
                <a:lnTo>
                  <a:pt x="20134" y="253307"/>
                </a:lnTo>
                <a:lnTo>
                  <a:pt x="2236" y="195343"/>
                </a:lnTo>
                <a:lnTo>
                  <a:pt x="0" y="160527"/>
                </a:lnTo>
                <a:lnTo>
                  <a:pt x="2479" y="127718"/>
                </a:lnTo>
                <a:lnTo>
                  <a:pt x="22320" y="70481"/>
                </a:lnTo>
                <a:lnTo>
                  <a:pt x="60925" y="25931"/>
                </a:lnTo>
                <a:lnTo>
                  <a:pt x="111732" y="2881"/>
                </a:lnTo>
                <a:lnTo>
                  <a:pt x="141300"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5204586" y="531876"/>
            <a:ext cx="269875" cy="319405"/>
          </a:xfrm>
          <a:custGeom>
            <a:avLst/>
            <a:gdLst/>
            <a:ahLst/>
            <a:cxnLst/>
            <a:rect l="l" t="t" r="r" b="b"/>
            <a:pathLst>
              <a:path w="269875" h="319405">
                <a:moveTo>
                  <a:pt x="132587" y="0"/>
                </a:moveTo>
                <a:lnTo>
                  <a:pt x="191357" y="10302"/>
                </a:lnTo>
                <a:lnTo>
                  <a:pt x="234314" y="41275"/>
                </a:lnTo>
                <a:lnTo>
                  <a:pt x="260715" y="90805"/>
                </a:lnTo>
                <a:lnTo>
                  <a:pt x="269493"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6" name="object 36"/>
          <p:cNvSpPr/>
          <p:nvPr/>
        </p:nvSpPr>
        <p:spPr>
          <a:xfrm>
            <a:off x="3173095" y="531876"/>
            <a:ext cx="269875" cy="319405"/>
          </a:xfrm>
          <a:custGeom>
            <a:avLst/>
            <a:gdLst/>
            <a:ahLst/>
            <a:cxnLst/>
            <a:rect l="l" t="t" r="r" b="b"/>
            <a:pathLst>
              <a:path w="269875" h="319405">
                <a:moveTo>
                  <a:pt x="132588" y="0"/>
                </a:moveTo>
                <a:lnTo>
                  <a:pt x="191357" y="10302"/>
                </a:lnTo>
                <a:lnTo>
                  <a:pt x="234315" y="41275"/>
                </a:lnTo>
                <a:lnTo>
                  <a:pt x="260715" y="90805"/>
                </a:lnTo>
                <a:lnTo>
                  <a:pt x="269494"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8" y="0"/>
                </a:lnTo>
                <a:close/>
              </a:path>
            </a:pathLst>
          </a:custGeom>
          <a:ln w="3175">
            <a:solidFill>
              <a:srgbClr val="58134A"/>
            </a:solidFill>
          </a:ln>
        </p:spPr>
        <p:txBody>
          <a:bodyPr wrap="square" lIns="0" tIns="0" rIns="0" bIns="0" rtlCol="0"/>
          <a:lstStyle/>
          <a:p>
            <a:endParaRPr/>
          </a:p>
        </p:txBody>
      </p:sp>
      <p:sp>
        <p:nvSpPr>
          <p:cNvPr id="37" name="object 37"/>
          <p:cNvSpPr/>
          <p:nvPr/>
        </p:nvSpPr>
        <p:spPr>
          <a:xfrm>
            <a:off x="503974" y="1050163"/>
            <a:ext cx="916139" cy="319024"/>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601903" y="1145539"/>
            <a:ext cx="74295" cy="114300"/>
          </a:xfrm>
          <a:custGeom>
            <a:avLst/>
            <a:gdLst/>
            <a:ahLst/>
            <a:cxnLst/>
            <a:rect l="l" t="t" r="r" b="b"/>
            <a:pathLst>
              <a:path w="74295" h="114300">
                <a:moveTo>
                  <a:pt x="37058" y="0"/>
                </a:moveTo>
                <a:lnTo>
                  <a:pt x="0" y="114046"/>
                </a:lnTo>
                <a:lnTo>
                  <a:pt x="74117" y="114046"/>
                </a:lnTo>
                <a:lnTo>
                  <a:pt x="37058" y="0"/>
                </a:lnTo>
                <a:close/>
              </a:path>
            </a:pathLst>
          </a:custGeom>
          <a:ln w="3175">
            <a:solidFill>
              <a:srgbClr val="58134A"/>
            </a:solidFill>
          </a:ln>
        </p:spPr>
        <p:txBody>
          <a:bodyPr wrap="square" lIns="0" tIns="0" rIns="0" bIns="0" rtlCol="0"/>
          <a:lstStyle/>
          <a:p>
            <a:endParaRPr/>
          </a:p>
        </p:txBody>
      </p:sp>
      <p:sp>
        <p:nvSpPr>
          <p:cNvPr id="39" name="object 39"/>
          <p:cNvSpPr/>
          <p:nvPr/>
        </p:nvSpPr>
        <p:spPr>
          <a:xfrm>
            <a:off x="1245222" y="1101089"/>
            <a:ext cx="118884" cy="215137"/>
          </a:xfrm>
          <a:prstGeom prst="rect">
            <a:avLst/>
          </a:prstGeom>
          <a:blipFill>
            <a:blip r:embed="rId8" cstate="print"/>
            <a:stretch>
              <a:fillRect/>
            </a:stretch>
          </a:blipFill>
        </p:spPr>
        <p:txBody>
          <a:bodyPr wrap="square" lIns="0" tIns="0" rIns="0" bIns="0" rtlCol="0"/>
          <a:lstStyle/>
          <a:p>
            <a:endParaRPr/>
          </a:p>
        </p:txBody>
      </p:sp>
      <p:sp>
        <p:nvSpPr>
          <p:cNvPr id="40" name="object 40"/>
          <p:cNvSpPr/>
          <p:nvPr/>
        </p:nvSpPr>
        <p:spPr>
          <a:xfrm>
            <a:off x="1072007" y="1055497"/>
            <a:ext cx="55244" cy="308610"/>
          </a:xfrm>
          <a:custGeom>
            <a:avLst/>
            <a:gdLst/>
            <a:ahLst/>
            <a:cxnLst/>
            <a:rect l="l" t="t" r="r" b="b"/>
            <a:pathLst>
              <a:path w="55244" h="308609">
                <a:moveTo>
                  <a:pt x="0" y="0"/>
                </a:moveTo>
                <a:lnTo>
                  <a:pt x="54762" y="0"/>
                </a:lnTo>
                <a:lnTo>
                  <a:pt x="54762" y="308482"/>
                </a:lnTo>
                <a:lnTo>
                  <a:pt x="0" y="308482"/>
                </a:lnTo>
                <a:lnTo>
                  <a:pt x="0" y="0"/>
                </a:lnTo>
                <a:close/>
              </a:path>
            </a:pathLst>
          </a:custGeom>
          <a:ln w="3175">
            <a:solidFill>
              <a:srgbClr val="58134A"/>
            </a:solidFill>
          </a:ln>
        </p:spPr>
        <p:txBody>
          <a:bodyPr wrap="square" lIns="0" tIns="0" rIns="0" bIns="0" rtlCol="0"/>
          <a:lstStyle/>
          <a:p>
            <a:endParaRPr/>
          </a:p>
        </p:txBody>
      </p:sp>
      <p:sp>
        <p:nvSpPr>
          <p:cNvPr id="41" name="object 41"/>
          <p:cNvSpPr/>
          <p:nvPr/>
        </p:nvSpPr>
        <p:spPr>
          <a:xfrm>
            <a:off x="1191348" y="1053338"/>
            <a:ext cx="229235" cy="311150"/>
          </a:xfrm>
          <a:custGeom>
            <a:avLst/>
            <a:gdLst/>
            <a:ahLst/>
            <a:cxnLst/>
            <a:rect l="l" t="t" r="r" b="b"/>
            <a:pathLst>
              <a:path w="229234" h="311150">
                <a:moveTo>
                  <a:pt x="82334" y="0"/>
                </a:moveTo>
                <a:lnTo>
                  <a:pt x="142754" y="9890"/>
                </a:lnTo>
                <a:lnTo>
                  <a:pt x="189268" y="39497"/>
                </a:lnTo>
                <a:lnTo>
                  <a:pt x="218874" y="85407"/>
                </a:lnTo>
                <a:lnTo>
                  <a:pt x="228765" y="144272"/>
                </a:lnTo>
                <a:lnTo>
                  <a:pt x="224309" y="195092"/>
                </a:lnTo>
                <a:lnTo>
                  <a:pt x="210945" y="236680"/>
                </a:lnTo>
                <a:lnTo>
                  <a:pt x="188674" y="269033"/>
                </a:lnTo>
                <a:lnTo>
                  <a:pt x="157498" y="292147"/>
                </a:lnTo>
                <a:lnTo>
                  <a:pt x="117419" y="306017"/>
                </a:lnTo>
                <a:lnTo>
                  <a:pt x="68440" y="310641"/>
                </a:lnTo>
                <a:lnTo>
                  <a:pt x="0" y="310641"/>
                </a:lnTo>
                <a:lnTo>
                  <a:pt x="0" y="2286"/>
                </a:lnTo>
                <a:lnTo>
                  <a:pt x="29706" y="1285"/>
                </a:lnTo>
                <a:lnTo>
                  <a:pt x="53330" y="571"/>
                </a:lnTo>
                <a:lnTo>
                  <a:pt x="70873" y="142"/>
                </a:lnTo>
                <a:lnTo>
                  <a:pt x="82334" y="0"/>
                </a:lnTo>
                <a:close/>
              </a:path>
            </a:pathLst>
          </a:custGeom>
          <a:ln w="3175">
            <a:solidFill>
              <a:srgbClr val="58134A"/>
            </a:solidFill>
          </a:ln>
        </p:spPr>
        <p:txBody>
          <a:bodyPr wrap="square" lIns="0" tIns="0" rIns="0" bIns="0" rtlCol="0"/>
          <a:lstStyle/>
          <a:p>
            <a:endParaRPr/>
          </a:p>
        </p:txBody>
      </p:sp>
      <p:sp>
        <p:nvSpPr>
          <p:cNvPr id="42" name="object 42"/>
          <p:cNvSpPr/>
          <p:nvPr/>
        </p:nvSpPr>
        <p:spPr>
          <a:xfrm>
            <a:off x="503974" y="1051305"/>
            <a:ext cx="271145" cy="313055"/>
          </a:xfrm>
          <a:custGeom>
            <a:avLst/>
            <a:gdLst/>
            <a:ahLst/>
            <a:cxnLst/>
            <a:rect l="l" t="t" r="r" b="b"/>
            <a:pathLst>
              <a:path w="271145" h="313055">
                <a:moveTo>
                  <a:pt x="122986" y="0"/>
                </a:moveTo>
                <a:lnTo>
                  <a:pt x="146989" y="0"/>
                </a:lnTo>
                <a:lnTo>
                  <a:pt x="271030" y="312674"/>
                </a:lnTo>
                <a:lnTo>
                  <a:pt x="210591" y="312674"/>
                </a:lnTo>
                <a:lnTo>
                  <a:pt x="188061" y="250190"/>
                </a:lnTo>
                <a:lnTo>
                  <a:pt x="82334" y="250190"/>
                </a:lnTo>
                <a:lnTo>
                  <a:pt x="60858" y="312674"/>
                </a:lnTo>
                <a:lnTo>
                  <a:pt x="0" y="312674"/>
                </a:lnTo>
                <a:lnTo>
                  <a:pt x="122986" y="0"/>
                </a:lnTo>
                <a:close/>
              </a:path>
            </a:pathLst>
          </a:custGeom>
          <a:ln w="3175">
            <a:solidFill>
              <a:srgbClr val="58134A"/>
            </a:solidFill>
          </a:ln>
        </p:spPr>
        <p:txBody>
          <a:bodyPr wrap="square" lIns="0" tIns="0" rIns="0" bIns="0" rtlCol="0"/>
          <a:lstStyle/>
          <a:p>
            <a:endParaRPr/>
          </a:p>
        </p:txBody>
      </p:sp>
      <p:sp>
        <p:nvSpPr>
          <p:cNvPr id="43" name="object 43"/>
          <p:cNvSpPr/>
          <p:nvPr/>
        </p:nvSpPr>
        <p:spPr>
          <a:xfrm>
            <a:off x="792568" y="1050163"/>
            <a:ext cx="234950" cy="319405"/>
          </a:xfrm>
          <a:custGeom>
            <a:avLst/>
            <a:gdLst/>
            <a:ahLst/>
            <a:cxnLst/>
            <a:rect l="l" t="t" r="r" b="b"/>
            <a:pathLst>
              <a:path w="234950" h="319405">
                <a:moveTo>
                  <a:pt x="141300" y="0"/>
                </a:moveTo>
                <a:lnTo>
                  <a:pt x="166506" y="1357"/>
                </a:lnTo>
                <a:lnTo>
                  <a:pt x="189052" y="5429"/>
                </a:lnTo>
                <a:lnTo>
                  <a:pt x="208940" y="12215"/>
                </a:lnTo>
                <a:lnTo>
                  <a:pt x="226174" y="21716"/>
                </a:lnTo>
                <a:lnTo>
                  <a:pt x="203631" y="67056"/>
                </a:lnTo>
                <a:lnTo>
                  <a:pt x="193080" y="58981"/>
                </a:lnTo>
                <a:lnTo>
                  <a:pt x="179735" y="53228"/>
                </a:lnTo>
                <a:lnTo>
                  <a:pt x="163596" y="49785"/>
                </a:lnTo>
                <a:lnTo>
                  <a:pt x="144665" y="48640"/>
                </a:lnTo>
                <a:lnTo>
                  <a:pt x="126265" y="50665"/>
                </a:lnTo>
                <a:lnTo>
                  <a:pt x="81495" y="81025"/>
                </a:lnTo>
                <a:lnTo>
                  <a:pt x="63014" y="117633"/>
                </a:lnTo>
                <a:lnTo>
                  <a:pt x="56857" y="162813"/>
                </a:lnTo>
                <a:lnTo>
                  <a:pt x="58284" y="186295"/>
                </a:lnTo>
                <a:lnTo>
                  <a:pt x="69705" y="225589"/>
                </a:lnTo>
                <a:lnTo>
                  <a:pt x="106365" y="263144"/>
                </a:lnTo>
                <a:lnTo>
                  <a:pt x="140665" y="270383"/>
                </a:lnTo>
                <a:lnTo>
                  <a:pt x="161282" y="268450"/>
                </a:lnTo>
                <a:lnTo>
                  <a:pt x="179527" y="262636"/>
                </a:lnTo>
                <a:lnTo>
                  <a:pt x="195400" y="252916"/>
                </a:lnTo>
                <a:lnTo>
                  <a:pt x="208902" y="239267"/>
                </a:lnTo>
                <a:lnTo>
                  <a:pt x="234378" y="283463"/>
                </a:lnTo>
                <a:lnTo>
                  <a:pt x="215693" y="299039"/>
                </a:lnTo>
                <a:lnTo>
                  <a:pt x="193108" y="310149"/>
                </a:lnTo>
                <a:lnTo>
                  <a:pt x="166625" y="316807"/>
                </a:lnTo>
                <a:lnTo>
                  <a:pt x="136245" y="319024"/>
                </a:lnTo>
                <a:lnTo>
                  <a:pt x="105722" y="316376"/>
                </a:lnTo>
                <a:lnTo>
                  <a:pt x="55501" y="295128"/>
                </a:lnTo>
                <a:lnTo>
                  <a:pt x="20134" y="253307"/>
                </a:lnTo>
                <a:lnTo>
                  <a:pt x="2236" y="195343"/>
                </a:lnTo>
                <a:lnTo>
                  <a:pt x="0" y="160527"/>
                </a:lnTo>
                <a:lnTo>
                  <a:pt x="2479" y="127718"/>
                </a:lnTo>
                <a:lnTo>
                  <a:pt x="22320" y="70481"/>
                </a:lnTo>
                <a:lnTo>
                  <a:pt x="60925" y="25931"/>
                </a:lnTo>
                <a:lnTo>
                  <a:pt x="111732" y="2881"/>
                </a:lnTo>
                <a:lnTo>
                  <a:pt x="141300" y="0"/>
                </a:lnTo>
                <a:close/>
              </a:path>
            </a:pathLst>
          </a:custGeom>
          <a:ln w="3175">
            <a:solidFill>
              <a:srgbClr val="58134A"/>
            </a:solidFill>
          </a:ln>
        </p:spPr>
        <p:txBody>
          <a:bodyPr wrap="square" lIns="0" tIns="0" rIns="0" bIns="0" rtlCol="0"/>
          <a:lstStyle/>
          <a:p>
            <a:endParaRPr/>
          </a:p>
        </p:txBody>
      </p:sp>
      <p:sp>
        <p:nvSpPr>
          <p:cNvPr id="44" name="object 44"/>
          <p:cNvSpPr txBox="1">
            <a:spLocks noGrp="1"/>
          </p:cNvSpPr>
          <p:nvPr>
            <p:ph type="title"/>
          </p:nvPr>
        </p:nvSpPr>
        <p:spPr>
          <a:xfrm>
            <a:off x="510540" y="1548661"/>
            <a:ext cx="6384925" cy="949325"/>
          </a:xfrm>
          <a:prstGeom prst="rect">
            <a:avLst/>
          </a:prstGeom>
        </p:spPr>
        <p:txBody>
          <a:bodyPr vert="horz" wrap="square" lIns="0" tIns="96520" rIns="0" bIns="0" rtlCol="0">
            <a:spAutoFit/>
          </a:bodyPr>
          <a:lstStyle/>
          <a:p>
            <a:pPr marL="38100">
              <a:lnSpc>
                <a:spcPct val="100000"/>
              </a:lnSpc>
              <a:spcBef>
                <a:spcPts val="760"/>
              </a:spcBef>
              <a:tabLst>
                <a:tab pos="506730" algn="l"/>
              </a:tabLst>
            </a:pPr>
            <a:r>
              <a:rPr sz="2600" dirty="0"/>
              <a:t>1</a:t>
            </a:r>
            <a:r>
              <a:rPr sz="2400" dirty="0"/>
              <a:t>]	</a:t>
            </a:r>
            <a:r>
              <a:rPr sz="2400" spc="-5" dirty="0"/>
              <a:t>dilute</a:t>
            </a:r>
            <a:endParaRPr sz="2400"/>
          </a:p>
          <a:p>
            <a:pPr marL="313690">
              <a:lnSpc>
                <a:spcPct val="100000"/>
              </a:lnSpc>
              <a:spcBef>
                <a:spcPts val="610"/>
              </a:spcBef>
            </a:pPr>
            <a:r>
              <a:rPr sz="2400" dirty="0"/>
              <a:t>3 </a:t>
            </a:r>
            <a:r>
              <a:rPr sz="2400" spc="-5" dirty="0"/>
              <a:t>Cu </a:t>
            </a:r>
            <a:r>
              <a:rPr sz="2400" dirty="0"/>
              <a:t>+ 8 HNO</a:t>
            </a:r>
            <a:r>
              <a:rPr sz="2400" baseline="-20833" dirty="0"/>
              <a:t>3 </a:t>
            </a:r>
            <a:r>
              <a:rPr sz="2400" dirty="0">
                <a:latin typeface="Arial"/>
                <a:cs typeface="Arial"/>
              </a:rPr>
              <a:t>→ </a:t>
            </a:r>
            <a:r>
              <a:rPr sz="2400" dirty="0"/>
              <a:t>3 </a:t>
            </a:r>
            <a:r>
              <a:rPr sz="2400" spc="-5" dirty="0"/>
              <a:t>Cu (NO</a:t>
            </a:r>
            <a:r>
              <a:rPr sz="2400" spc="-7" baseline="-20833" dirty="0"/>
              <a:t>3</a:t>
            </a:r>
            <a:r>
              <a:rPr sz="2400" spc="-5" dirty="0"/>
              <a:t>)</a:t>
            </a:r>
            <a:r>
              <a:rPr sz="2400" spc="-7" baseline="-20833" dirty="0"/>
              <a:t>2 </a:t>
            </a:r>
            <a:r>
              <a:rPr sz="2400" dirty="0"/>
              <a:t>+ 2 </a:t>
            </a:r>
            <a:r>
              <a:rPr sz="2400" spc="-5" dirty="0"/>
              <a:t>NO </a:t>
            </a:r>
            <a:r>
              <a:rPr sz="2400" dirty="0"/>
              <a:t>+ 4</a:t>
            </a:r>
            <a:r>
              <a:rPr sz="2400" spc="-430" dirty="0"/>
              <a:t> </a:t>
            </a:r>
            <a:r>
              <a:rPr sz="2400" dirty="0"/>
              <a:t>H</a:t>
            </a:r>
            <a:r>
              <a:rPr sz="2400" baseline="-20833" dirty="0"/>
              <a:t>2</a:t>
            </a:r>
            <a:r>
              <a:rPr sz="2400" dirty="0"/>
              <a:t>O</a:t>
            </a:r>
            <a:endParaRPr sz="2400">
              <a:latin typeface="Arial"/>
              <a:cs typeface="Arial"/>
            </a:endParaRPr>
          </a:p>
        </p:txBody>
      </p:sp>
      <p:sp>
        <p:nvSpPr>
          <p:cNvPr id="45" name="object 45"/>
          <p:cNvSpPr txBox="1"/>
          <p:nvPr/>
        </p:nvSpPr>
        <p:spPr>
          <a:xfrm>
            <a:off x="447040" y="2913440"/>
            <a:ext cx="6257290" cy="3883025"/>
          </a:xfrm>
          <a:prstGeom prst="rect">
            <a:avLst/>
          </a:prstGeom>
        </p:spPr>
        <p:txBody>
          <a:bodyPr vert="horz" wrap="square" lIns="0" tIns="89535" rIns="0" bIns="0" rtlCol="0">
            <a:spAutoFit/>
          </a:bodyPr>
          <a:lstStyle/>
          <a:p>
            <a:pPr marL="101600">
              <a:lnSpc>
                <a:spcPct val="100000"/>
              </a:lnSpc>
              <a:spcBef>
                <a:spcPts val="705"/>
              </a:spcBef>
            </a:pPr>
            <a:r>
              <a:rPr sz="2400" spc="-5" dirty="0">
                <a:latin typeface="Trebuchet MS"/>
                <a:cs typeface="Trebuchet MS"/>
              </a:rPr>
              <a:t>2]</a:t>
            </a:r>
            <a:r>
              <a:rPr sz="2400" spc="5" dirty="0">
                <a:latin typeface="Trebuchet MS"/>
                <a:cs typeface="Trebuchet MS"/>
              </a:rPr>
              <a:t> </a:t>
            </a:r>
            <a:r>
              <a:rPr sz="2400" spc="-10" dirty="0">
                <a:latin typeface="Trebuchet MS"/>
                <a:cs typeface="Trebuchet MS"/>
              </a:rPr>
              <a:t>concentrated</a:t>
            </a:r>
            <a:endParaRPr sz="2400">
              <a:latin typeface="Trebuchet MS"/>
              <a:cs typeface="Trebuchet MS"/>
            </a:endParaRPr>
          </a:p>
          <a:p>
            <a:pPr marL="192405">
              <a:lnSpc>
                <a:spcPct val="100000"/>
              </a:lnSpc>
              <a:spcBef>
                <a:spcPts val="600"/>
              </a:spcBef>
              <a:tabLst>
                <a:tab pos="2426970" algn="l"/>
              </a:tabLst>
            </a:pPr>
            <a:r>
              <a:rPr sz="2400" spc="-5" dirty="0">
                <a:latin typeface="Trebuchet MS"/>
                <a:cs typeface="Trebuchet MS"/>
              </a:rPr>
              <a:t>Cu </a:t>
            </a:r>
            <a:r>
              <a:rPr sz="2400" dirty="0">
                <a:latin typeface="Trebuchet MS"/>
                <a:cs typeface="Trebuchet MS"/>
              </a:rPr>
              <a:t>+ 4</a:t>
            </a:r>
            <a:r>
              <a:rPr sz="2400" spc="10" dirty="0">
                <a:latin typeface="Trebuchet MS"/>
                <a:cs typeface="Trebuchet MS"/>
              </a:rPr>
              <a:t> </a:t>
            </a:r>
            <a:r>
              <a:rPr sz="2400" dirty="0">
                <a:latin typeface="Trebuchet MS"/>
                <a:cs typeface="Trebuchet MS"/>
              </a:rPr>
              <a:t>HNO</a:t>
            </a:r>
            <a:r>
              <a:rPr sz="2400" baseline="-20833" dirty="0">
                <a:latin typeface="Trebuchet MS"/>
                <a:cs typeface="Trebuchet MS"/>
              </a:rPr>
              <a:t>3</a:t>
            </a:r>
            <a:r>
              <a:rPr sz="2400" spc="367" baseline="-20833" dirty="0">
                <a:latin typeface="Trebuchet MS"/>
                <a:cs typeface="Trebuchet MS"/>
              </a:rPr>
              <a:t> </a:t>
            </a:r>
            <a:r>
              <a:rPr sz="2400" dirty="0">
                <a:latin typeface="Arial"/>
                <a:cs typeface="Arial"/>
              </a:rPr>
              <a:t>→	</a:t>
            </a:r>
            <a:r>
              <a:rPr sz="2400" spc="-5" dirty="0">
                <a:latin typeface="Trebuchet MS"/>
                <a:cs typeface="Trebuchet MS"/>
              </a:rPr>
              <a:t>Cu (NO</a:t>
            </a:r>
            <a:r>
              <a:rPr sz="2400" spc="-7" baseline="-20833" dirty="0">
                <a:latin typeface="Trebuchet MS"/>
                <a:cs typeface="Trebuchet MS"/>
              </a:rPr>
              <a:t>3</a:t>
            </a:r>
            <a:r>
              <a:rPr sz="2400" spc="-5" dirty="0">
                <a:latin typeface="Trebuchet MS"/>
                <a:cs typeface="Trebuchet MS"/>
              </a:rPr>
              <a:t>)</a:t>
            </a:r>
            <a:r>
              <a:rPr sz="2400" spc="-7" baseline="-20833" dirty="0">
                <a:latin typeface="Trebuchet MS"/>
                <a:cs typeface="Trebuchet MS"/>
              </a:rPr>
              <a:t>2 </a:t>
            </a:r>
            <a:r>
              <a:rPr sz="2400" dirty="0">
                <a:latin typeface="Trebuchet MS"/>
                <a:cs typeface="Trebuchet MS"/>
              </a:rPr>
              <a:t>+ 2 NO</a:t>
            </a:r>
            <a:r>
              <a:rPr sz="2400" baseline="-20833" dirty="0">
                <a:latin typeface="Trebuchet MS"/>
                <a:cs typeface="Trebuchet MS"/>
              </a:rPr>
              <a:t>2 </a:t>
            </a:r>
            <a:r>
              <a:rPr sz="2400" dirty="0">
                <a:latin typeface="Trebuchet MS"/>
                <a:cs typeface="Trebuchet MS"/>
              </a:rPr>
              <a:t>+ 2</a:t>
            </a:r>
            <a:r>
              <a:rPr sz="2400" spc="-505" dirty="0">
                <a:latin typeface="Trebuchet MS"/>
                <a:cs typeface="Trebuchet MS"/>
              </a:rPr>
              <a:t> </a:t>
            </a:r>
            <a:r>
              <a:rPr sz="2400" dirty="0">
                <a:latin typeface="Trebuchet MS"/>
                <a:cs typeface="Trebuchet MS"/>
              </a:rPr>
              <a:t>H</a:t>
            </a:r>
            <a:r>
              <a:rPr sz="2400" baseline="-20833" dirty="0">
                <a:latin typeface="Trebuchet MS"/>
                <a:cs typeface="Trebuchet MS"/>
              </a:rPr>
              <a:t>2</a:t>
            </a:r>
            <a:r>
              <a:rPr sz="2400" dirty="0">
                <a:latin typeface="Trebuchet MS"/>
                <a:cs typeface="Trebuchet MS"/>
              </a:rPr>
              <a:t>O</a:t>
            </a:r>
            <a:endParaRPr sz="2400">
              <a:latin typeface="Trebuchet MS"/>
              <a:cs typeface="Trebuchet MS"/>
            </a:endParaRPr>
          </a:p>
          <a:p>
            <a:pPr>
              <a:lnSpc>
                <a:spcPct val="100000"/>
              </a:lnSpc>
              <a:spcBef>
                <a:spcPts val="55"/>
              </a:spcBef>
            </a:pPr>
            <a:endParaRPr sz="3500">
              <a:latin typeface="Times New Roman"/>
              <a:cs typeface="Times New Roman"/>
            </a:endParaRPr>
          </a:p>
          <a:p>
            <a:pPr marL="101600">
              <a:lnSpc>
                <a:spcPct val="100000"/>
              </a:lnSpc>
            </a:pPr>
            <a:r>
              <a:rPr sz="2400" spc="-10" dirty="0">
                <a:latin typeface="Trebuchet MS"/>
                <a:cs typeface="Trebuchet MS"/>
              </a:rPr>
              <a:t>3]non </a:t>
            </a:r>
            <a:r>
              <a:rPr sz="2400" dirty="0">
                <a:latin typeface="Trebuchet MS"/>
                <a:cs typeface="Trebuchet MS"/>
              </a:rPr>
              <a:t>–</a:t>
            </a:r>
            <a:r>
              <a:rPr sz="2400" spc="35" dirty="0">
                <a:latin typeface="Trebuchet MS"/>
                <a:cs typeface="Trebuchet MS"/>
              </a:rPr>
              <a:t> </a:t>
            </a:r>
            <a:r>
              <a:rPr sz="2400" spc="-5" dirty="0">
                <a:latin typeface="Trebuchet MS"/>
                <a:cs typeface="Trebuchet MS"/>
              </a:rPr>
              <a:t>metals</a:t>
            </a:r>
            <a:endParaRPr sz="2400">
              <a:latin typeface="Trebuchet MS"/>
              <a:cs typeface="Trebuchet MS"/>
            </a:endParaRPr>
          </a:p>
          <a:p>
            <a:pPr marL="101600">
              <a:lnSpc>
                <a:spcPct val="100000"/>
              </a:lnSpc>
              <a:spcBef>
                <a:spcPts val="605"/>
              </a:spcBef>
              <a:tabLst>
                <a:tab pos="1678939" algn="l"/>
              </a:tabLst>
            </a:pPr>
            <a:r>
              <a:rPr sz="2400" dirty="0">
                <a:latin typeface="Trebuchet MS"/>
                <a:cs typeface="Trebuchet MS"/>
              </a:rPr>
              <a:t>C</a:t>
            </a:r>
            <a:r>
              <a:rPr sz="2400" spc="-5" dirty="0">
                <a:latin typeface="Trebuchet MS"/>
                <a:cs typeface="Trebuchet MS"/>
              </a:rPr>
              <a:t> </a:t>
            </a:r>
            <a:r>
              <a:rPr sz="2400" dirty="0">
                <a:latin typeface="Trebuchet MS"/>
                <a:cs typeface="Trebuchet MS"/>
              </a:rPr>
              <a:t>+</a:t>
            </a:r>
            <a:r>
              <a:rPr sz="2400" spc="5" dirty="0">
                <a:latin typeface="Trebuchet MS"/>
                <a:cs typeface="Trebuchet MS"/>
              </a:rPr>
              <a:t> </a:t>
            </a:r>
            <a:r>
              <a:rPr sz="2400" dirty="0">
                <a:latin typeface="Trebuchet MS"/>
                <a:cs typeface="Trebuchet MS"/>
              </a:rPr>
              <a:t>4HNO</a:t>
            </a:r>
            <a:r>
              <a:rPr sz="2400" baseline="-20833" dirty="0">
                <a:latin typeface="Trebuchet MS"/>
                <a:cs typeface="Trebuchet MS"/>
              </a:rPr>
              <a:t>3	</a:t>
            </a:r>
            <a:r>
              <a:rPr sz="2400" dirty="0">
                <a:latin typeface="Arial"/>
                <a:cs typeface="Arial"/>
              </a:rPr>
              <a:t>→ </a:t>
            </a:r>
            <a:r>
              <a:rPr sz="2400" spc="-5" dirty="0">
                <a:latin typeface="Trebuchet MS"/>
                <a:cs typeface="Trebuchet MS"/>
              </a:rPr>
              <a:t>CO</a:t>
            </a:r>
            <a:r>
              <a:rPr sz="2400" spc="-7" baseline="-20833" dirty="0">
                <a:latin typeface="Trebuchet MS"/>
                <a:cs typeface="Trebuchet MS"/>
              </a:rPr>
              <a:t>2 </a:t>
            </a:r>
            <a:r>
              <a:rPr sz="2400" dirty="0">
                <a:latin typeface="Trebuchet MS"/>
                <a:cs typeface="Trebuchet MS"/>
              </a:rPr>
              <a:t>+ H</a:t>
            </a:r>
            <a:r>
              <a:rPr sz="2400" baseline="-20833" dirty="0">
                <a:latin typeface="Trebuchet MS"/>
                <a:cs typeface="Trebuchet MS"/>
              </a:rPr>
              <a:t>2</a:t>
            </a:r>
            <a:r>
              <a:rPr sz="2400" dirty="0">
                <a:latin typeface="Trebuchet MS"/>
                <a:cs typeface="Trebuchet MS"/>
              </a:rPr>
              <a:t>O</a:t>
            </a:r>
            <a:r>
              <a:rPr sz="2400" spc="-185" dirty="0">
                <a:latin typeface="Trebuchet MS"/>
                <a:cs typeface="Trebuchet MS"/>
              </a:rPr>
              <a:t> </a:t>
            </a:r>
            <a:r>
              <a:rPr sz="2400" spc="-5" dirty="0">
                <a:latin typeface="Trebuchet MS"/>
                <a:cs typeface="Trebuchet MS"/>
              </a:rPr>
              <a:t>+4NO</a:t>
            </a:r>
            <a:r>
              <a:rPr sz="2400" spc="-7" baseline="-20833" dirty="0">
                <a:latin typeface="Trebuchet MS"/>
                <a:cs typeface="Trebuchet MS"/>
              </a:rPr>
              <a:t>2</a:t>
            </a:r>
            <a:endParaRPr sz="2400" baseline="-20833">
              <a:latin typeface="Trebuchet MS"/>
              <a:cs typeface="Trebuchet MS"/>
            </a:endParaRPr>
          </a:p>
          <a:p>
            <a:pPr>
              <a:lnSpc>
                <a:spcPct val="100000"/>
              </a:lnSpc>
              <a:spcBef>
                <a:spcPts val="10"/>
              </a:spcBef>
            </a:pPr>
            <a:endParaRPr sz="2700">
              <a:latin typeface="Times New Roman"/>
              <a:cs typeface="Times New Roman"/>
            </a:endParaRPr>
          </a:p>
          <a:p>
            <a:pPr marL="101600">
              <a:lnSpc>
                <a:spcPct val="100000"/>
              </a:lnSpc>
              <a:spcBef>
                <a:spcPts val="5"/>
              </a:spcBef>
            </a:pPr>
            <a:r>
              <a:rPr sz="2400" spc="-5" dirty="0">
                <a:latin typeface="Trebuchet MS"/>
                <a:cs typeface="Trebuchet MS"/>
              </a:rPr>
              <a:t>4]</a:t>
            </a:r>
            <a:r>
              <a:rPr sz="2400" spc="5" dirty="0">
                <a:latin typeface="Trebuchet MS"/>
                <a:cs typeface="Trebuchet MS"/>
              </a:rPr>
              <a:t> </a:t>
            </a:r>
            <a:r>
              <a:rPr sz="2400" spc="-5" dirty="0">
                <a:latin typeface="Trebuchet MS"/>
                <a:cs typeface="Trebuchet MS"/>
              </a:rPr>
              <a:t>metals</a:t>
            </a:r>
            <a:endParaRPr sz="2400">
              <a:latin typeface="Trebuchet MS"/>
              <a:cs typeface="Trebuchet MS"/>
            </a:endParaRPr>
          </a:p>
          <a:p>
            <a:pPr marL="175895">
              <a:lnSpc>
                <a:spcPct val="100000"/>
              </a:lnSpc>
              <a:spcBef>
                <a:spcPts val="600"/>
              </a:spcBef>
              <a:tabLst>
                <a:tab pos="958850" algn="l"/>
                <a:tab pos="4503420" algn="l"/>
              </a:tabLst>
            </a:pPr>
            <a:r>
              <a:rPr sz="2400" dirty="0">
                <a:latin typeface="Trebuchet MS"/>
                <a:cs typeface="Trebuchet MS"/>
              </a:rPr>
              <a:t>Au +	HNO</a:t>
            </a:r>
            <a:r>
              <a:rPr sz="2400" baseline="-20833" dirty="0">
                <a:latin typeface="Trebuchet MS"/>
                <a:cs typeface="Trebuchet MS"/>
              </a:rPr>
              <a:t>3  </a:t>
            </a:r>
            <a:r>
              <a:rPr sz="2400" dirty="0">
                <a:latin typeface="Trebuchet MS"/>
                <a:cs typeface="Trebuchet MS"/>
              </a:rPr>
              <a:t>+ </a:t>
            </a:r>
            <a:r>
              <a:rPr sz="2400" spc="-5" dirty="0">
                <a:latin typeface="Trebuchet MS"/>
                <a:cs typeface="Trebuchet MS"/>
              </a:rPr>
              <a:t>3</a:t>
            </a:r>
            <a:r>
              <a:rPr sz="2400" i="1" spc="-5" dirty="0">
                <a:latin typeface="Trebuchet MS"/>
                <a:cs typeface="Trebuchet MS"/>
              </a:rPr>
              <a:t>HCl </a:t>
            </a:r>
            <a:r>
              <a:rPr sz="2400" dirty="0">
                <a:latin typeface="Arial"/>
                <a:cs typeface="Arial"/>
              </a:rPr>
              <a:t>→</a:t>
            </a:r>
            <a:r>
              <a:rPr sz="2400" spc="-155" dirty="0">
                <a:latin typeface="Arial"/>
                <a:cs typeface="Arial"/>
              </a:rPr>
              <a:t> </a:t>
            </a:r>
            <a:r>
              <a:rPr sz="2400" spc="-5" dirty="0">
                <a:latin typeface="Trebuchet MS"/>
                <a:cs typeface="Trebuchet MS"/>
              </a:rPr>
              <a:t>HAuCl</a:t>
            </a:r>
            <a:r>
              <a:rPr sz="2400" spc="-7" baseline="-20833" dirty="0">
                <a:latin typeface="Trebuchet MS"/>
                <a:cs typeface="Trebuchet MS"/>
              </a:rPr>
              <a:t>4</a:t>
            </a:r>
            <a:r>
              <a:rPr sz="2400" spc="382" baseline="-20833" dirty="0">
                <a:latin typeface="Trebuchet MS"/>
                <a:cs typeface="Trebuchet MS"/>
              </a:rPr>
              <a:t> </a:t>
            </a:r>
            <a:r>
              <a:rPr sz="2400" dirty="0">
                <a:latin typeface="Trebuchet MS"/>
                <a:cs typeface="Trebuchet MS"/>
              </a:rPr>
              <a:t>+	NOCl+ 2</a:t>
            </a:r>
            <a:r>
              <a:rPr sz="2400" spc="-70" dirty="0">
                <a:latin typeface="Trebuchet MS"/>
                <a:cs typeface="Trebuchet MS"/>
              </a:rPr>
              <a:t> </a:t>
            </a:r>
            <a:r>
              <a:rPr sz="2400" dirty="0">
                <a:latin typeface="Trebuchet MS"/>
                <a:cs typeface="Trebuchet MS"/>
              </a:rPr>
              <a:t>H</a:t>
            </a:r>
            <a:r>
              <a:rPr sz="2400" baseline="-20833" dirty="0">
                <a:latin typeface="Trebuchet MS"/>
                <a:cs typeface="Trebuchet MS"/>
              </a:rPr>
              <a:t>2</a:t>
            </a:r>
            <a:r>
              <a:rPr sz="2400" dirty="0">
                <a:latin typeface="Trebuchet MS"/>
                <a:cs typeface="Trebuchet MS"/>
              </a:rPr>
              <a:t>O</a:t>
            </a:r>
            <a:endParaRPr sz="2400">
              <a:latin typeface="Trebuchet MS"/>
              <a:cs typeface="Trebuchet MS"/>
            </a:endParaRPr>
          </a:p>
          <a:p>
            <a:pPr marL="86995" algn="ctr">
              <a:lnSpc>
                <a:spcPct val="100000"/>
              </a:lnSpc>
              <a:spcBef>
                <a:spcPts val="600"/>
              </a:spcBef>
              <a:tabLst>
                <a:tab pos="2371725" algn="l"/>
              </a:tabLst>
            </a:pPr>
            <a:r>
              <a:rPr sz="2400" spc="-5" dirty="0">
                <a:latin typeface="Trebuchet MS"/>
                <a:cs typeface="Trebuchet MS"/>
              </a:rPr>
              <a:t>aqua</a:t>
            </a:r>
            <a:r>
              <a:rPr sz="2400" spc="5" dirty="0">
                <a:latin typeface="Trebuchet MS"/>
                <a:cs typeface="Trebuchet MS"/>
              </a:rPr>
              <a:t> </a:t>
            </a:r>
            <a:r>
              <a:rPr sz="2400" dirty="0">
                <a:latin typeface="Trebuchet MS"/>
                <a:cs typeface="Trebuchet MS"/>
              </a:rPr>
              <a:t>-</a:t>
            </a:r>
            <a:r>
              <a:rPr sz="2400" spc="15" dirty="0">
                <a:latin typeface="Trebuchet MS"/>
                <a:cs typeface="Trebuchet MS"/>
              </a:rPr>
              <a:t> </a:t>
            </a:r>
            <a:r>
              <a:rPr sz="2400" dirty="0">
                <a:latin typeface="Trebuchet MS"/>
                <a:cs typeface="Trebuchet MS"/>
              </a:rPr>
              <a:t>regia	</a:t>
            </a:r>
            <a:r>
              <a:rPr sz="2400" spc="-5" dirty="0">
                <a:latin typeface="Trebuchet MS"/>
                <a:cs typeface="Trebuchet MS"/>
              </a:rPr>
              <a:t>aurochloric</a:t>
            </a:r>
            <a:r>
              <a:rPr sz="2400" spc="25" dirty="0">
                <a:latin typeface="Trebuchet MS"/>
                <a:cs typeface="Trebuchet MS"/>
              </a:rPr>
              <a:t> </a:t>
            </a:r>
            <a:r>
              <a:rPr sz="2400" spc="-5" dirty="0">
                <a:latin typeface="Trebuchet MS"/>
                <a:cs typeface="Trebuchet MS"/>
              </a:rPr>
              <a:t>acid</a:t>
            </a:r>
            <a:endParaRPr sz="2400">
              <a:latin typeface="Trebuchet MS"/>
              <a:cs typeface="Trebuchet MS"/>
            </a:endParaRPr>
          </a:p>
        </p:txBody>
      </p:sp>
      <p:sp>
        <p:nvSpPr>
          <p:cNvPr id="46" name="object 46"/>
          <p:cNvSpPr/>
          <p:nvPr/>
        </p:nvSpPr>
        <p:spPr>
          <a:xfrm>
            <a:off x="1295400" y="5943600"/>
            <a:ext cx="1940560" cy="424180"/>
          </a:xfrm>
          <a:custGeom>
            <a:avLst/>
            <a:gdLst/>
            <a:ahLst/>
            <a:cxnLst/>
            <a:rect l="l" t="t" r="r" b="b"/>
            <a:pathLst>
              <a:path w="1940560" h="424179">
                <a:moveTo>
                  <a:pt x="0" y="423672"/>
                </a:moveTo>
                <a:lnTo>
                  <a:pt x="1940052" y="423672"/>
                </a:lnTo>
                <a:lnTo>
                  <a:pt x="1940052" y="0"/>
                </a:lnTo>
                <a:lnTo>
                  <a:pt x="0" y="0"/>
                </a:lnTo>
                <a:lnTo>
                  <a:pt x="0" y="423672"/>
                </a:lnTo>
                <a:close/>
              </a:path>
            </a:pathLst>
          </a:custGeom>
          <a:ln w="39624">
            <a:solidFill>
              <a:srgbClr val="852A49"/>
            </a:solidFill>
          </a:ln>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4101" y="1000125"/>
            <a:ext cx="5128094"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49013" y="1184655"/>
            <a:ext cx="109981" cy="11823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962019"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5" name="object 5"/>
          <p:cNvSpPr/>
          <p:nvPr/>
        </p:nvSpPr>
        <p:spPr>
          <a:xfrm>
            <a:off x="2704973" y="1057402"/>
            <a:ext cx="132841" cy="24079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018154" y="1057275"/>
            <a:ext cx="101853" cy="10058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255642" y="1057275"/>
            <a:ext cx="101853" cy="100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822825" y="1053719"/>
            <a:ext cx="176402" cy="25031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297301" y="1053719"/>
            <a:ext cx="176402" cy="250316"/>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549013" y="1053464"/>
            <a:ext cx="91312" cy="86613"/>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116448"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5"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314575" y="1006221"/>
            <a:ext cx="294005" cy="346075"/>
          </a:xfrm>
          <a:custGeom>
            <a:avLst/>
            <a:gdLst/>
            <a:ahLst/>
            <a:cxnLst/>
            <a:rect l="l" t="t" r="r" b="b"/>
            <a:pathLst>
              <a:path w="294005" h="346075">
                <a:moveTo>
                  <a:pt x="0" y="0"/>
                </a:moveTo>
                <a:lnTo>
                  <a:pt x="65150" y="0"/>
                </a:lnTo>
                <a:lnTo>
                  <a:pt x="146938" y="147446"/>
                </a:lnTo>
                <a:lnTo>
                  <a:pt x="229107" y="0"/>
                </a:lnTo>
                <a:lnTo>
                  <a:pt x="294005" y="0"/>
                </a:lnTo>
                <a:lnTo>
                  <a:pt x="177926" y="203834"/>
                </a:lnTo>
                <a:lnTo>
                  <a:pt x="177926" y="345566"/>
                </a:lnTo>
                <a:lnTo>
                  <a:pt x="116586" y="345566"/>
                </a:lnTo>
                <a:lnTo>
                  <a:pt x="116586" y="203834"/>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018157" y="1006221"/>
            <a:ext cx="259715" cy="346075"/>
          </a:xfrm>
          <a:custGeom>
            <a:avLst/>
            <a:gdLst/>
            <a:ahLst/>
            <a:cxnLst/>
            <a:rect l="l" t="t" r="r" b="b"/>
            <a:pathLst>
              <a:path w="259714" h="346075">
                <a:moveTo>
                  <a:pt x="0" y="0"/>
                </a:moveTo>
                <a:lnTo>
                  <a:pt x="61341" y="0"/>
                </a:lnTo>
                <a:lnTo>
                  <a:pt x="61341" y="135381"/>
                </a:lnTo>
                <a:lnTo>
                  <a:pt x="198755" y="135381"/>
                </a:lnTo>
                <a:lnTo>
                  <a:pt x="198755" y="0"/>
                </a:lnTo>
                <a:lnTo>
                  <a:pt x="259461" y="0"/>
                </a:lnTo>
                <a:lnTo>
                  <a:pt x="259461" y="345566"/>
                </a:lnTo>
                <a:lnTo>
                  <a:pt x="198755" y="345566"/>
                </a:lnTo>
                <a:lnTo>
                  <a:pt x="198755" y="189864"/>
                </a:lnTo>
                <a:lnTo>
                  <a:pt x="61341" y="189864"/>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394841" y="1006221"/>
            <a:ext cx="259715" cy="346075"/>
          </a:xfrm>
          <a:custGeom>
            <a:avLst/>
            <a:gdLst/>
            <a:ahLst/>
            <a:cxnLst/>
            <a:rect l="l" t="t" r="r" b="b"/>
            <a:pathLst>
              <a:path w="259714" h="346075">
                <a:moveTo>
                  <a:pt x="0" y="0"/>
                </a:moveTo>
                <a:lnTo>
                  <a:pt x="61340" y="0"/>
                </a:lnTo>
                <a:lnTo>
                  <a:pt x="61340" y="135381"/>
                </a:lnTo>
                <a:lnTo>
                  <a:pt x="198755" y="135381"/>
                </a:lnTo>
                <a:lnTo>
                  <a:pt x="198755" y="0"/>
                </a:lnTo>
                <a:lnTo>
                  <a:pt x="259460" y="0"/>
                </a:lnTo>
                <a:lnTo>
                  <a:pt x="259460" y="345566"/>
                </a:lnTo>
                <a:lnTo>
                  <a:pt x="198755" y="345566"/>
                </a:lnTo>
                <a:lnTo>
                  <a:pt x="198755" y="189864"/>
                </a:lnTo>
                <a:lnTo>
                  <a:pt x="61340" y="189864"/>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068463" y="1006221"/>
            <a:ext cx="286385" cy="346075"/>
          </a:xfrm>
          <a:custGeom>
            <a:avLst/>
            <a:gdLst/>
            <a:ahLst/>
            <a:cxnLst/>
            <a:rect l="l" t="t" r="r" b="b"/>
            <a:pathLst>
              <a:path w="286384" h="346075">
                <a:moveTo>
                  <a:pt x="0" y="0"/>
                </a:moveTo>
                <a:lnTo>
                  <a:pt x="286118" y="0"/>
                </a:lnTo>
                <a:lnTo>
                  <a:pt x="286118" y="54482"/>
                </a:lnTo>
                <a:lnTo>
                  <a:pt x="171259" y="54482"/>
                </a:lnTo>
                <a:lnTo>
                  <a:pt x="171259" y="345566"/>
                </a:lnTo>
                <a:lnTo>
                  <a:pt x="109931" y="345566"/>
                </a:lnTo>
                <a:lnTo>
                  <a:pt x="109931" y="54482"/>
                </a:lnTo>
                <a:lnTo>
                  <a:pt x="0" y="54482"/>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966203" y="1006221"/>
            <a:ext cx="61594" cy="346075"/>
          </a:xfrm>
          <a:custGeom>
            <a:avLst/>
            <a:gdLst/>
            <a:ahLst/>
            <a:cxnLst/>
            <a:rect l="l" t="t" r="r" b="b"/>
            <a:pathLst>
              <a:path w="61594" h="346075">
                <a:moveTo>
                  <a:pt x="0" y="0"/>
                </a:moveTo>
                <a:lnTo>
                  <a:pt x="61328" y="0"/>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504101" y="1006221"/>
            <a:ext cx="424815" cy="350520"/>
          </a:xfrm>
          <a:custGeom>
            <a:avLst/>
            <a:gdLst/>
            <a:ahLst/>
            <a:cxnLst/>
            <a:rect l="l" t="t" r="r" b="b"/>
            <a:pathLst>
              <a:path w="424815" h="350519">
                <a:moveTo>
                  <a:pt x="0" y="0"/>
                </a:moveTo>
                <a:lnTo>
                  <a:pt x="63919" y="0"/>
                </a:lnTo>
                <a:lnTo>
                  <a:pt x="128790" y="208533"/>
                </a:lnTo>
                <a:lnTo>
                  <a:pt x="198856" y="0"/>
                </a:lnTo>
                <a:lnTo>
                  <a:pt x="225742" y="0"/>
                </a:lnTo>
                <a:lnTo>
                  <a:pt x="296049" y="208533"/>
                </a:lnTo>
                <a:lnTo>
                  <a:pt x="360680" y="0"/>
                </a:lnTo>
                <a:lnTo>
                  <a:pt x="424599" y="0"/>
                </a:lnTo>
                <a:lnTo>
                  <a:pt x="312788" y="350265"/>
                </a:lnTo>
                <a:lnTo>
                  <a:pt x="287553" y="350265"/>
                </a:lnTo>
                <a:lnTo>
                  <a:pt x="212064" y="132333"/>
                </a:lnTo>
                <a:lnTo>
                  <a:pt x="138709" y="350265"/>
                </a:lnTo>
                <a:lnTo>
                  <a:pt x="113461" y="350265"/>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2644520" y="1003808"/>
            <a:ext cx="256540" cy="347980"/>
          </a:xfrm>
          <a:custGeom>
            <a:avLst/>
            <a:gdLst/>
            <a:ahLst/>
            <a:cxnLst/>
            <a:rect l="l" t="t" r="r" b="b"/>
            <a:pathLst>
              <a:path w="256539" h="347980">
                <a:moveTo>
                  <a:pt x="92202" y="0"/>
                </a:moveTo>
                <a:lnTo>
                  <a:pt x="159845" y="11064"/>
                </a:lnTo>
                <a:lnTo>
                  <a:pt x="211962" y="44322"/>
                </a:lnTo>
                <a:lnTo>
                  <a:pt x="245110" y="95758"/>
                </a:lnTo>
                <a:lnTo>
                  <a:pt x="256159"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2"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4488560" y="1003172"/>
            <a:ext cx="233679" cy="348615"/>
          </a:xfrm>
          <a:custGeom>
            <a:avLst/>
            <a:gdLst/>
            <a:ahLst/>
            <a:cxnLst/>
            <a:rect l="l" t="t" r="r" b="b"/>
            <a:pathLst>
              <a:path w="233679" h="348615">
                <a:moveTo>
                  <a:pt x="97789" y="0"/>
                </a:moveTo>
                <a:lnTo>
                  <a:pt x="145748" y="5730"/>
                </a:lnTo>
                <a:lnTo>
                  <a:pt x="181990" y="22987"/>
                </a:lnTo>
                <a:lnTo>
                  <a:pt x="210333" y="68546"/>
                </a:lnTo>
                <a:lnTo>
                  <a:pt x="212216" y="88646"/>
                </a:lnTo>
                <a:lnTo>
                  <a:pt x="209504" y="108126"/>
                </a:lnTo>
                <a:lnTo>
                  <a:pt x="201374" y="125428"/>
                </a:lnTo>
                <a:lnTo>
                  <a:pt x="187838" y="140563"/>
                </a:lnTo>
                <a:lnTo>
                  <a:pt x="168910" y="153542"/>
                </a:lnTo>
                <a:lnTo>
                  <a:pt x="197080" y="167739"/>
                </a:lnTo>
                <a:lnTo>
                  <a:pt x="217201" y="187864"/>
                </a:lnTo>
                <a:lnTo>
                  <a:pt x="229274" y="213943"/>
                </a:lnTo>
                <a:lnTo>
                  <a:pt x="233299" y="245999"/>
                </a:lnTo>
                <a:lnTo>
                  <a:pt x="231062" y="268386"/>
                </a:lnTo>
                <a:lnTo>
                  <a:pt x="213207" y="305827"/>
                </a:lnTo>
                <a:lnTo>
                  <a:pt x="178512" y="333023"/>
                </a:lnTo>
                <a:lnTo>
                  <a:pt x="132550" y="346878"/>
                </a:lnTo>
                <a:lnTo>
                  <a:pt x="105663" y="348614"/>
                </a:lnTo>
                <a:lnTo>
                  <a:pt x="0" y="348614"/>
                </a:lnTo>
                <a:lnTo>
                  <a:pt x="0" y="3301"/>
                </a:lnTo>
                <a:lnTo>
                  <a:pt x="32263" y="1821"/>
                </a:lnTo>
                <a:lnTo>
                  <a:pt x="59324" y="793"/>
                </a:lnTo>
                <a:lnTo>
                  <a:pt x="81170" y="194"/>
                </a:lnTo>
                <a:lnTo>
                  <a:pt x="97789"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4192904"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2955417" y="1002664"/>
            <a:ext cx="266065" cy="349250"/>
          </a:xfrm>
          <a:custGeom>
            <a:avLst/>
            <a:gdLst/>
            <a:ahLst/>
            <a:cxnLst/>
            <a:rect l="l" t="t" r="r" b="b"/>
            <a:pathLst>
              <a:path w="266064" h="349250">
                <a:moveTo>
                  <a:pt x="95757"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6" y="349123"/>
                </a:lnTo>
                <a:lnTo>
                  <a:pt x="194818"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3852290" y="1001522"/>
            <a:ext cx="304165" cy="350520"/>
          </a:xfrm>
          <a:custGeom>
            <a:avLst/>
            <a:gdLst/>
            <a:ahLst/>
            <a:cxnLst/>
            <a:rect l="l" t="t" r="r" b="b"/>
            <a:pathLst>
              <a:path w="304164" h="350519">
                <a:moveTo>
                  <a:pt x="137795" y="0"/>
                </a:moveTo>
                <a:lnTo>
                  <a:pt x="164719" y="0"/>
                </a:lnTo>
                <a:lnTo>
                  <a:pt x="303657" y="350265"/>
                </a:lnTo>
                <a:lnTo>
                  <a:pt x="235966" y="350265"/>
                </a:lnTo>
                <a:lnTo>
                  <a:pt x="210693" y="280162"/>
                </a:lnTo>
                <a:lnTo>
                  <a:pt x="92329" y="280162"/>
                </a:lnTo>
                <a:lnTo>
                  <a:pt x="68199"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423027"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3574415"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4760086"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234563"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7" name="object 27"/>
          <p:cNvSpPr txBox="1"/>
          <p:nvPr/>
        </p:nvSpPr>
        <p:spPr>
          <a:xfrm>
            <a:off x="535940" y="1610308"/>
            <a:ext cx="1860550" cy="285750"/>
          </a:xfrm>
          <a:prstGeom prst="rect">
            <a:avLst/>
          </a:prstGeom>
        </p:spPr>
        <p:txBody>
          <a:bodyPr vert="horz" wrap="square" lIns="0" tIns="13335" rIns="0" bIns="0" rtlCol="0">
            <a:spAutoFit/>
          </a:bodyPr>
          <a:lstStyle/>
          <a:p>
            <a:pPr marL="287020" indent="-274320">
              <a:lnSpc>
                <a:spcPct val="100000"/>
              </a:lnSpc>
              <a:spcBef>
                <a:spcPts val="105"/>
              </a:spcBef>
              <a:buClr>
                <a:srgbClr val="B03E9A"/>
              </a:buClr>
              <a:buSzPct val="70588"/>
              <a:buFont typeface="Wingdings 2"/>
              <a:buChar char=""/>
              <a:tabLst>
                <a:tab pos="286385" algn="l"/>
                <a:tab pos="287020" algn="l"/>
              </a:tabLst>
            </a:pPr>
            <a:r>
              <a:rPr sz="1700" spc="-5" dirty="0">
                <a:latin typeface="Trebuchet MS"/>
                <a:cs typeface="Trebuchet MS"/>
              </a:rPr>
              <a:t>1. with</a:t>
            </a:r>
            <a:r>
              <a:rPr sz="1700" spc="-60" dirty="0">
                <a:latin typeface="Trebuchet MS"/>
                <a:cs typeface="Trebuchet MS"/>
              </a:rPr>
              <a:t> </a:t>
            </a:r>
            <a:r>
              <a:rPr sz="1700" spc="-5" dirty="0">
                <a:latin typeface="Trebuchet MS"/>
                <a:cs typeface="Trebuchet MS"/>
              </a:rPr>
              <a:t>benzene</a:t>
            </a:r>
            <a:endParaRPr sz="1700">
              <a:latin typeface="Trebuchet MS"/>
              <a:cs typeface="Trebuchet MS"/>
            </a:endParaRPr>
          </a:p>
        </p:txBody>
      </p:sp>
      <p:sp>
        <p:nvSpPr>
          <p:cNvPr id="28" name="object 28"/>
          <p:cNvSpPr txBox="1"/>
          <p:nvPr/>
        </p:nvSpPr>
        <p:spPr>
          <a:xfrm>
            <a:off x="2904998" y="1995043"/>
            <a:ext cx="1129030" cy="285115"/>
          </a:xfrm>
          <a:prstGeom prst="rect">
            <a:avLst/>
          </a:prstGeom>
        </p:spPr>
        <p:txBody>
          <a:bodyPr vert="horz" wrap="square" lIns="0" tIns="13335" rIns="0" bIns="0" rtlCol="0">
            <a:spAutoFit/>
          </a:bodyPr>
          <a:lstStyle/>
          <a:p>
            <a:pPr marL="38100">
              <a:lnSpc>
                <a:spcPct val="100000"/>
              </a:lnSpc>
              <a:spcBef>
                <a:spcPts val="105"/>
              </a:spcBef>
            </a:pPr>
            <a:r>
              <a:rPr sz="1700" spc="-5" dirty="0">
                <a:latin typeface="Trebuchet MS"/>
                <a:cs typeface="Trebuchet MS"/>
              </a:rPr>
              <a:t>conc</a:t>
            </a:r>
            <a:r>
              <a:rPr sz="1700" spc="-75" dirty="0">
                <a:latin typeface="Trebuchet MS"/>
                <a:cs typeface="Trebuchet MS"/>
              </a:rPr>
              <a:t> </a:t>
            </a:r>
            <a:r>
              <a:rPr sz="1700" spc="5" dirty="0">
                <a:latin typeface="Trebuchet MS"/>
                <a:cs typeface="Trebuchet MS"/>
              </a:rPr>
              <a:t>H</a:t>
            </a:r>
            <a:r>
              <a:rPr sz="1650" spc="7" baseline="-20202" dirty="0">
                <a:latin typeface="Trebuchet MS"/>
                <a:cs typeface="Trebuchet MS"/>
              </a:rPr>
              <a:t>2</a:t>
            </a:r>
            <a:r>
              <a:rPr sz="1700" spc="5" dirty="0">
                <a:latin typeface="Trebuchet MS"/>
                <a:cs typeface="Trebuchet MS"/>
              </a:rPr>
              <a:t>SO</a:t>
            </a:r>
            <a:r>
              <a:rPr sz="1650" spc="7" baseline="-20202" dirty="0">
                <a:latin typeface="Trebuchet MS"/>
                <a:cs typeface="Trebuchet MS"/>
              </a:rPr>
              <a:t>4</a:t>
            </a:r>
            <a:endParaRPr sz="1650" baseline="-20202">
              <a:latin typeface="Trebuchet MS"/>
              <a:cs typeface="Trebuchet MS"/>
            </a:endParaRPr>
          </a:p>
        </p:txBody>
      </p:sp>
      <p:sp>
        <p:nvSpPr>
          <p:cNvPr id="29" name="object 29"/>
          <p:cNvSpPr txBox="1">
            <a:spLocks noGrp="1"/>
          </p:cNvSpPr>
          <p:nvPr>
            <p:ph type="title"/>
          </p:nvPr>
        </p:nvSpPr>
        <p:spPr>
          <a:xfrm>
            <a:off x="599440" y="2319655"/>
            <a:ext cx="1635125" cy="330835"/>
          </a:xfrm>
          <a:prstGeom prst="rect">
            <a:avLst/>
          </a:prstGeom>
        </p:spPr>
        <p:txBody>
          <a:bodyPr vert="horz" wrap="square" lIns="0" tIns="13335" rIns="0" bIns="0" rtlCol="0">
            <a:spAutoFit/>
          </a:bodyPr>
          <a:lstStyle/>
          <a:p>
            <a:pPr marL="25400">
              <a:lnSpc>
                <a:spcPct val="100000"/>
              </a:lnSpc>
              <a:spcBef>
                <a:spcPts val="105"/>
              </a:spcBef>
              <a:tabLst>
                <a:tab pos="674370" algn="l"/>
              </a:tabLst>
            </a:pPr>
            <a:r>
              <a:rPr spc="5" dirty="0"/>
              <a:t>C</a:t>
            </a:r>
            <a:r>
              <a:rPr sz="1950" spc="7" baseline="-21367" dirty="0"/>
              <a:t>6</a:t>
            </a:r>
            <a:r>
              <a:rPr sz="2000" spc="5" dirty="0"/>
              <a:t>H</a:t>
            </a:r>
            <a:r>
              <a:rPr sz="1950" spc="7" baseline="-21367" dirty="0"/>
              <a:t>6	</a:t>
            </a:r>
            <a:r>
              <a:rPr sz="2000" dirty="0"/>
              <a:t>+</a:t>
            </a:r>
            <a:r>
              <a:rPr sz="2000" spc="-75" dirty="0"/>
              <a:t> </a:t>
            </a:r>
            <a:r>
              <a:rPr sz="2000" spc="5" dirty="0"/>
              <a:t>2HNO</a:t>
            </a:r>
            <a:r>
              <a:rPr sz="1950" spc="7" baseline="-21367" dirty="0"/>
              <a:t>3</a:t>
            </a:r>
            <a:endParaRPr sz="1950" baseline="-21367"/>
          </a:p>
        </p:txBody>
      </p:sp>
      <p:sp>
        <p:nvSpPr>
          <p:cNvPr id="30" name="object 30"/>
          <p:cNvSpPr txBox="1"/>
          <p:nvPr/>
        </p:nvSpPr>
        <p:spPr>
          <a:xfrm>
            <a:off x="4531486" y="2319655"/>
            <a:ext cx="1840864" cy="330835"/>
          </a:xfrm>
          <a:prstGeom prst="rect">
            <a:avLst/>
          </a:prstGeom>
        </p:spPr>
        <p:txBody>
          <a:bodyPr vert="horz" wrap="square" lIns="0" tIns="13335" rIns="0" bIns="0" rtlCol="0">
            <a:spAutoFit/>
          </a:bodyPr>
          <a:lstStyle/>
          <a:p>
            <a:pPr marL="38100">
              <a:lnSpc>
                <a:spcPct val="100000"/>
              </a:lnSpc>
              <a:spcBef>
                <a:spcPts val="105"/>
              </a:spcBef>
            </a:pPr>
            <a:r>
              <a:rPr sz="2000" spc="5" dirty="0">
                <a:latin typeface="Trebuchet MS"/>
                <a:cs typeface="Trebuchet MS"/>
              </a:rPr>
              <a:t>C</a:t>
            </a:r>
            <a:r>
              <a:rPr sz="1950" spc="7" baseline="-21367" dirty="0">
                <a:latin typeface="Trebuchet MS"/>
                <a:cs typeface="Trebuchet MS"/>
              </a:rPr>
              <a:t>6</a:t>
            </a:r>
            <a:r>
              <a:rPr sz="2000" spc="5" dirty="0">
                <a:latin typeface="Trebuchet MS"/>
                <a:cs typeface="Trebuchet MS"/>
              </a:rPr>
              <a:t>H</a:t>
            </a:r>
            <a:r>
              <a:rPr sz="1950" spc="7" baseline="-21367" dirty="0">
                <a:latin typeface="Trebuchet MS"/>
                <a:cs typeface="Trebuchet MS"/>
              </a:rPr>
              <a:t>5 </a:t>
            </a:r>
            <a:r>
              <a:rPr sz="2000" spc="5" dirty="0">
                <a:latin typeface="Trebuchet MS"/>
                <a:cs typeface="Trebuchet MS"/>
              </a:rPr>
              <a:t>NO</a:t>
            </a:r>
            <a:r>
              <a:rPr sz="1950" spc="7" baseline="-21367" dirty="0">
                <a:latin typeface="Trebuchet MS"/>
                <a:cs typeface="Trebuchet MS"/>
              </a:rPr>
              <a:t>2</a:t>
            </a:r>
            <a:r>
              <a:rPr sz="2000" spc="5" dirty="0">
                <a:latin typeface="Trebuchet MS"/>
                <a:cs typeface="Trebuchet MS"/>
              </a:rPr>
              <a:t>+</a:t>
            </a:r>
            <a:r>
              <a:rPr sz="2000" spc="-265" dirty="0">
                <a:latin typeface="Trebuchet MS"/>
                <a:cs typeface="Trebuchet MS"/>
              </a:rPr>
              <a:t> </a:t>
            </a:r>
            <a:r>
              <a:rPr sz="2000" dirty="0">
                <a:latin typeface="Trebuchet MS"/>
                <a:cs typeface="Trebuchet MS"/>
              </a:rPr>
              <a:t>2H</a:t>
            </a:r>
            <a:r>
              <a:rPr sz="1950" baseline="-21367" dirty="0">
                <a:latin typeface="Trebuchet MS"/>
                <a:cs typeface="Trebuchet MS"/>
              </a:rPr>
              <a:t>2</a:t>
            </a:r>
            <a:r>
              <a:rPr sz="2000" dirty="0">
                <a:latin typeface="Trebuchet MS"/>
                <a:cs typeface="Trebuchet MS"/>
              </a:rPr>
              <a:t>O</a:t>
            </a:r>
            <a:endParaRPr sz="2000">
              <a:latin typeface="Trebuchet MS"/>
              <a:cs typeface="Trebuchet MS"/>
            </a:endParaRPr>
          </a:p>
        </p:txBody>
      </p:sp>
      <p:sp>
        <p:nvSpPr>
          <p:cNvPr id="31" name="object 31"/>
          <p:cNvSpPr txBox="1"/>
          <p:nvPr/>
        </p:nvSpPr>
        <p:spPr>
          <a:xfrm>
            <a:off x="3089782" y="3369945"/>
            <a:ext cx="1128395" cy="285115"/>
          </a:xfrm>
          <a:prstGeom prst="rect">
            <a:avLst/>
          </a:prstGeom>
        </p:spPr>
        <p:txBody>
          <a:bodyPr vert="horz" wrap="square" lIns="0" tIns="13335" rIns="0" bIns="0" rtlCol="0">
            <a:spAutoFit/>
          </a:bodyPr>
          <a:lstStyle/>
          <a:p>
            <a:pPr marL="38100">
              <a:lnSpc>
                <a:spcPct val="100000"/>
              </a:lnSpc>
              <a:spcBef>
                <a:spcPts val="105"/>
              </a:spcBef>
            </a:pPr>
            <a:r>
              <a:rPr sz="1700" spc="-5" dirty="0">
                <a:latin typeface="Trebuchet MS"/>
                <a:cs typeface="Trebuchet MS"/>
              </a:rPr>
              <a:t>conc</a:t>
            </a:r>
            <a:r>
              <a:rPr sz="1700" spc="-80" dirty="0">
                <a:latin typeface="Trebuchet MS"/>
                <a:cs typeface="Trebuchet MS"/>
              </a:rPr>
              <a:t> </a:t>
            </a:r>
            <a:r>
              <a:rPr sz="1700" spc="5" dirty="0">
                <a:latin typeface="Trebuchet MS"/>
                <a:cs typeface="Trebuchet MS"/>
              </a:rPr>
              <a:t>H</a:t>
            </a:r>
            <a:r>
              <a:rPr sz="1650" spc="7" baseline="-20202" dirty="0">
                <a:latin typeface="Trebuchet MS"/>
                <a:cs typeface="Trebuchet MS"/>
              </a:rPr>
              <a:t>2</a:t>
            </a:r>
            <a:r>
              <a:rPr sz="1700" spc="5" dirty="0">
                <a:latin typeface="Trebuchet MS"/>
                <a:cs typeface="Trebuchet MS"/>
              </a:rPr>
              <a:t>SO</a:t>
            </a:r>
            <a:r>
              <a:rPr sz="1650" spc="7" baseline="-20202" dirty="0">
                <a:latin typeface="Trebuchet MS"/>
                <a:cs typeface="Trebuchet MS"/>
              </a:rPr>
              <a:t>4</a:t>
            </a:r>
            <a:endParaRPr sz="1650" baseline="-20202">
              <a:latin typeface="Trebuchet MS"/>
              <a:cs typeface="Trebuchet MS"/>
            </a:endParaRPr>
          </a:p>
        </p:txBody>
      </p:sp>
      <p:sp>
        <p:nvSpPr>
          <p:cNvPr id="32" name="object 32"/>
          <p:cNvSpPr txBox="1"/>
          <p:nvPr/>
        </p:nvSpPr>
        <p:spPr>
          <a:xfrm>
            <a:off x="523240" y="2985643"/>
            <a:ext cx="2194560" cy="1040130"/>
          </a:xfrm>
          <a:prstGeom prst="rect">
            <a:avLst/>
          </a:prstGeom>
        </p:spPr>
        <p:txBody>
          <a:bodyPr vert="horz" wrap="square" lIns="0" tIns="13335" rIns="0" bIns="0" rtlCol="0">
            <a:spAutoFit/>
          </a:bodyPr>
          <a:lstStyle/>
          <a:p>
            <a:pPr marL="25400">
              <a:lnSpc>
                <a:spcPct val="100000"/>
              </a:lnSpc>
              <a:spcBef>
                <a:spcPts val="105"/>
              </a:spcBef>
            </a:pPr>
            <a:r>
              <a:rPr sz="1700" spc="-5" dirty="0">
                <a:latin typeface="Trebuchet MS"/>
                <a:cs typeface="Trebuchet MS"/>
              </a:rPr>
              <a:t>2. </a:t>
            </a:r>
            <a:r>
              <a:rPr sz="1700" spc="-10" dirty="0">
                <a:latin typeface="Trebuchet MS"/>
                <a:cs typeface="Trebuchet MS"/>
              </a:rPr>
              <a:t>With</a:t>
            </a:r>
            <a:r>
              <a:rPr sz="1700" spc="-25" dirty="0">
                <a:latin typeface="Trebuchet MS"/>
                <a:cs typeface="Trebuchet MS"/>
              </a:rPr>
              <a:t> </a:t>
            </a:r>
            <a:r>
              <a:rPr sz="1700" spc="-5" dirty="0">
                <a:latin typeface="Trebuchet MS"/>
                <a:cs typeface="Trebuchet MS"/>
              </a:rPr>
              <a:t>toluene</a:t>
            </a:r>
            <a:endParaRPr sz="1700">
              <a:latin typeface="Trebuchet MS"/>
              <a:cs typeface="Trebuchet MS"/>
            </a:endParaRPr>
          </a:p>
          <a:p>
            <a:pPr>
              <a:lnSpc>
                <a:spcPct val="100000"/>
              </a:lnSpc>
            </a:pPr>
            <a:endParaRPr sz="2000">
              <a:latin typeface="Times New Roman"/>
              <a:cs typeface="Times New Roman"/>
            </a:endParaRPr>
          </a:p>
          <a:p>
            <a:pPr marL="101600">
              <a:lnSpc>
                <a:spcPct val="100000"/>
              </a:lnSpc>
              <a:spcBef>
                <a:spcPts val="1240"/>
              </a:spcBef>
              <a:tabLst>
                <a:tab pos="1235075" algn="l"/>
              </a:tabLst>
            </a:pPr>
            <a:r>
              <a:rPr sz="2000" spc="5" dirty="0">
                <a:latin typeface="Trebuchet MS"/>
                <a:cs typeface="Trebuchet MS"/>
              </a:rPr>
              <a:t>C</a:t>
            </a:r>
            <a:r>
              <a:rPr sz="1950" spc="7" baseline="-21367" dirty="0">
                <a:latin typeface="Trebuchet MS"/>
                <a:cs typeface="Trebuchet MS"/>
              </a:rPr>
              <a:t>6</a:t>
            </a:r>
            <a:r>
              <a:rPr sz="2000" spc="5" dirty="0">
                <a:latin typeface="Trebuchet MS"/>
                <a:cs typeface="Trebuchet MS"/>
              </a:rPr>
              <a:t>H</a:t>
            </a:r>
            <a:r>
              <a:rPr sz="1950" spc="7" baseline="-21367" dirty="0">
                <a:latin typeface="Trebuchet MS"/>
                <a:cs typeface="Trebuchet MS"/>
              </a:rPr>
              <a:t>5</a:t>
            </a:r>
            <a:r>
              <a:rPr sz="1950" spc="330" baseline="-21367" dirty="0">
                <a:latin typeface="Trebuchet MS"/>
                <a:cs typeface="Trebuchet MS"/>
              </a:rPr>
              <a:t> </a:t>
            </a:r>
            <a:r>
              <a:rPr sz="2000" spc="5" dirty="0">
                <a:latin typeface="Trebuchet MS"/>
                <a:cs typeface="Trebuchet MS"/>
              </a:rPr>
              <a:t>CH</a:t>
            </a:r>
            <a:r>
              <a:rPr sz="1950" spc="7" baseline="-21367" dirty="0">
                <a:latin typeface="Trebuchet MS"/>
                <a:cs typeface="Trebuchet MS"/>
              </a:rPr>
              <a:t>3	</a:t>
            </a:r>
            <a:r>
              <a:rPr sz="2000" spc="-5" dirty="0">
                <a:latin typeface="Trebuchet MS"/>
                <a:cs typeface="Trebuchet MS"/>
              </a:rPr>
              <a:t>+3</a:t>
            </a:r>
            <a:r>
              <a:rPr sz="2000" spc="-75" dirty="0">
                <a:latin typeface="Trebuchet MS"/>
                <a:cs typeface="Trebuchet MS"/>
              </a:rPr>
              <a:t> </a:t>
            </a:r>
            <a:r>
              <a:rPr sz="2000" spc="5" dirty="0">
                <a:latin typeface="Trebuchet MS"/>
                <a:cs typeface="Trebuchet MS"/>
              </a:rPr>
              <a:t>HNO</a:t>
            </a:r>
            <a:r>
              <a:rPr sz="1950" spc="7" baseline="-21367" dirty="0">
                <a:latin typeface="Trebuchet MS"/>
                <a:cs typeface="Trebuchet MS"/>
              </a:rPr>
              <a:t>3</a:t>
            </a:r>
            <a:endParaRPr sz="1950" baseline="-21367">
              <a:latin typeface="Trebuchet MS"/>
              <a:cs typeface="Trebuchet MS"/>
            </a:endParaRPr>
          </a:p>
        </p:txBody>
      </p:sp>
      <p:sp>
        <p:nvSpPr>
          <p:cNvPr id="33" name="object 33"/>
          <p:cNvSpPr txBox="1"/>
          <p:nvPr/>
        </p:nvSpPr>
        <p:spPr>
          <a:xfrm>
            <a:off x="4417186" y="3634335"/>
            <a:ext cx="2895600" cy="702310"/>
          </a:xfrm>
          <a:prstGeom prst="rect">
            <a:avLst/>
          </a:prstGeom>
        </p:spPr>
        <p:txBody>
          <a:bodyPr vert="horz" wrap="square" lIns="0" tIns="73025" rIns="0" bIns="0" rtlCol="0">
            <a:spAutoFit/>
          </a:bodyPr>
          <a:lstStyle/>
          <a:p>
            <a:pPr marL="254000">
              <a:lnSpc>
                <a:spcPct val="100000"/>
              </a:lnSpc>
              <a:spcBef>
                <a:spcPts val="575"/>
              </a:spcBef>
            </a:pPr>
            <a:r>
              <a:rPr sz="2000" spc="5" dirty="0">
                <a:latin typeface="Trebuchet MS"/>
                <a:cs typeface="Trebuchet MS"/>
              </a:rPr>
              <a:t>C</a:t>
            </a:r>
            <a:r>
              <a:rPr sz="1950" spc="7" baseline="-21367" dirty="0">
                <a:latin typeface="Trebuchet MS"/>
                <a:cs typeface="Trebuchet MS"/>
              </a:rPr>
              <a:t>6</a:t>
            </a:r>
            <a:r>
              <a:rPr sz="2000" spc="5" dirty="0">
                <a:latin typeface="Trebuchet MS"/>
                <a:cs typeface="Trebuchet MS"/>
              </a:rPr>
              <a:t>H</a:t>
            </a:r>
            <a:r>
              <a:rPr sz="1950" spc="7" baseline="-21367" dirty="0">
                <a:latin typeface="Trebuchet MS"/>
                <a:cs typeface="Trebuchet MS"/>
              </a:rPr>
              <a:t>2 </a:t>
            </a:r>
            <a:r>
              <a:rPr sz="2000" dirty="0">
                <a:latin typeface="Trebuchet MS"/>
                <a:cs typeface="Trebuchet MS"/>
              </a:rPr>
              <a:t>(NO</a:t>
            </a:r>
            <a:r>
              <a:rPr sz="1950" baseline="-21367" dirty="0">
                <a:latin typeface="Trebuchet MS"/>
                <a:cs typeface="Trebuchet MS"/>
              </a:rPr>
              <a:t>2</a:t>
            </a:r>
            <a:r>
              <a:rPr sz="2000" dirty="0">
                <a:latin typeface="Trebuchet MS"/>
                <a:cs typeface="Trebuchet MS"/>
              </a:rPr>
              <a:t>)</a:t>
            </a:r>
            <a:r>
              <a:rPr sz="1950" baseline="-21367" dirty="0">
                <a:latin typeface="Trebuchet MS"/>
                <a:cs typeface="Trebuchet MS"/>
              </a:rPr>
              <a:t>3 </a:t>
            </a:r>
            <a:r>
              <a:rPr sz="2000" spc="5" dirty="0">
                <a:latin typeface="Trebuchet MS"/>
                <a:cs typeface="Trebuchet MS"/>
              </a:rPr>
              <a:t>CH</a:t>
            </a:r>
            <a:r>
              <a:rPr sz="1950" spc="7" baseline="-21367" dirty="0">
                <a:latin typeface="Trebuchet MS"/>
                <a:cs typeface="Trebuchet MS"/>
              </a:rPr>
              <a:t>3 </a:t>
            </a:r>
            <a:r>
              <a:rPr sz="2000" dirty="0">
                <a:latin typeface="Trebuchet MS"/>
                <a:cs typeface="Trebuchet MS"/>
              </a:rPr>
              <a:t>+</a:t>
            </a:r>
            <a:r>
              <a:rPr sz="2000" spc="175" dirty="0">
                <a:latin typeface="Trebuchet MS"/>
                <a:cs typeface="Trebuchet MS"/>
              </a:rPr>
              <a:t> </a:t>
            </a:r>
            <a:r>
              <a:rPr sz="2000" spc="5" dirty="0">
                <a:latin typeface="Trebuchet MS"/>
                <a:cs typeface="Trebuchet MS"/>
              </a:rPr>
              <a:t>3H</a:t>
            </a:r>
            <a:r>
              <a:rPr sz="1950" spc="7" baseline="-21367" dirty="0">
                <a:latin typeface="Trebuchet MS"/>
                <a:cs typeface="Trebuchet MS"/>
              </a:rPr>
              <a:t>2</a:t>
            </a:r>
            <a:r>
              <a:rPr sz="2000" spc="5" dirty="0">
                <a:latin typeface="Trebuchet MS"/>
                <a:cs typeface="Trebuchet MS"/>
              </a:rPr>
              <a:t>O</a:t>
            </a:r>
            <a:endParaRPr sz="2000">
              <a:latin typeface="Trebuchet MS"/>
              <a:cs typeface="Trebuchet MS"/>
            </a:endParaRPr>
          </a:p>
          <a:p>
            <a:pPr marL="38100">
              <a:lnSpc>
                <a:spcPct val="100000"/>
              </a:lnSpc>
              <a:spcBef>
                <a:spcPts val="409"/>
              </a:spcBef>
            </a:pPr>
            <a:r>
              <a:rPr sz="1700" spc="-5" dirty="0">
                <a:latin typeface="Trebuchet MS"/>
                <a:cs typeface="Trebuchet MS"/>
              </a:rPr>
              <a:t>2,4,6, trinitro</a:t>
            </a:r>
            <a:r>
              <a:rPr sz="1700" spc="-10" dirty="0">
                <a:latin typeface="Trebuchet MS"/>
                <a:cs typeface="Trebuchet MS"/>
              </a:rPr>
              <a:t> </a:t>
            </a:r>
            <a:r>
              <a:rPr sz="1700" spc="-5" dirty="0">
                <a:latin typeface="Trebuchet MS"/>
                <a:cs typeface="Trebuchet MS"/>
              </a:rPr>
              <a:t>toluene</a:t>
            </a:r>
            <a:endParaRPr sz="1700">
              <a:latin typeface="Trebuchet MS"/>
              <a:cs typeface="Trebuchet MS"/>
            </a:endParaRPr>
          </a:p>
        </p:txBody>
      </p:sp>
      <p:sp>
        <p:nvSpPr>
          <p:cNvPr id="34" name="object 34"/>
          <p:cNvSpPr txBox="1"/>
          <p:nvPr/>
        </p:nvSpPr>
        <p:spPr>
          <a:xfrm>
            <a:off x="472440" y="4632225"/>
            <a:ext cx="6922770" cy="1641475"/>
          </a:xfrm>
          <a:prstGeom prst="rect">
            <a:avLst/>
          </a:prstGeom>
        </p:spPr>
        <p:txBody>
          <a:bodyPr vert="horz" wrap="square" lIns="0" tIns="50800" rIns="0" bIns="0" rtlCol="0">
            <a:spAutoFit/>
          </a:bodyPr>
          <a:lstStyle/>
          <a:p>
            <a:pPr marL="333375" indent="-257810">
              <a:lnSpc>
                <a:spcPct val="100000"/>
              </a:lnSpc>
              <a:spcBef>
                <a:spcPts val="400"/>
              </a:spcBef>
              <a:buAutoNum type="arabicPeriod" startAt="3"/>
              <a:tabLst>
                <a:tab pos="334010" algn="l"/>
              </a:tabLst>
            </a:pPr>
            <a:r>
              <a:rPr sz="1700" spc="-10" dirty="0">
                <a:latin typeface="Trebuchet MS"/>
                <a:cs typeface="Trebuchet MS"/>
              </a:rPr>
              <a:t>With</a:t>
            </a:r>
            <a:r>
              <a:rPr sz="1700" spc="-15" dirty="0">
                <a:latin typeface="Trebuchet MS"/>
                <a:cs typeface="Trebuchet MS"/>
              </a:rPr>
              <a:t> </a:t>
            </a:r>
            <a:r>
              <a:rPr sz="1700" spc="-5" dirty="0">
                <a:latin typeface="Trebuchet MS"/>
                <a:cs typeface="Trebuchet MS"/>
              </a:rPr>
              <a:t>phenol</a:t>
            </a:r>
            <a:endParaRPr sz="1700">
              <a:latin typeface="Trebuchet MS"/>
              <a:cs typeface="Trebuchet MS"/>
            </a:endParaRPr>
          </a:p>
          <a:p>
            <a:pPr marL="336550">
              <a:lnSpc>
                <a:spcPct val="100000"/>
              </a:lnSpc>
              <a:spcBef>
                <a:spcPts val="350"/>
              </a:spcBef>
              <a:tabLst>
                <a:tab pos="1400810" algn="l"/>
                <a:tab pos="4312920" algn="l"/>
              </a:tabLst>
            </a:pPr>
            <a:r>
              <a:rPr sz="2000" spc="5" dirty="0">
                <a:latin typeface="Trebuchet MS"/>
                <a:cs typeface="Trebuchet MS"/>
              </a:rPr>
              <a:t>C</a:t>
            </a:r>
            <a:r>
              <a:rPr sz="1950" spc="7" baseline="-21367" dirty="0">
                <a:latin typeface="Trebuchet MS"/>
                <a:cs typeface="Trebuchet MS"/>
              </a:rPr>
              <a:t>6</a:t>
            </a:r>
            <a:r>
              <a:rPr sz="2000" spc="5" dirty="0">
                <a:latin typeface="Trebuchet MS"/>
                <a:cs typeface="Trebuchet MS"/>
              </a:rPr>
              <a:t>H</a:t>
            </a:r>
            <a:r>
              <a:rPr sz="1950" spc="7" baseline="-21367" dirty="0">
                <a:latin typeface="Trebuchet MS"/>
                <a:cs typeface="Trebuchet MS"/>
              </a:rPr>
              <a:t>5</a:t>
            </a:r>
            <a:r>
              <a:rPr sz="1950" spc="330" baseline="-21367" dirty="0">
                <a:latin typeface="Trebuchet MS"/>
                <a:cs typeface="Trebuchet MS"/>
              </a:rPr>
              <a:t> </a:t>
            </a:r>
            <a:r>
              <a:rPr sz="2000" dirty="0">
                <a:latin typeface="Trebuchet MS"/>
                <a:cs typeface="Trebuchet MS"/>
              </a:rPr>
              <a:t>OH	+</a:t>
            </a:r>
            <a:r>
              <a:rPr sz="2000" spc="-15" dirty="0">
                <a:latin typeface="Trebuchet MS"/>
                <a:cs typeface="Trebuchet MS"/>
              </a:rPr>
              <a:t> </a:t>
            </a:r>
            <a:r>
              <a:rPr sz="2000" spc="5" dirty="0">
                <a:latin typeface="Trebuchet MS"/>
                <a:cs typeface="Trebuchet MS"/>
              </a:rPr>
              <a:t>3HNO</a:t>
            </a:r>
            <a:r>
              <a:rPr sz="1950" spc="7" baseline="-21367" dirty="0">
                <a:latin typeface="Trebuchet MS"/>
                <a:cs typeface="Trebuchet MS"/>
              </a:rPr>
              <a:t>3	</a:t>
            </a:r>
            <a:r>
              <a:rPr sz="2000" spc="5" dirty="0">
                <a:latin typeface="Trebuchet MS"/>
                <a:cs typeface="Trebuchet MS"/>
              </a:rPr>
              <a:t>C</a:t>
            </a:r>
            <a:r>
              <a:rPr sz="1950" spc="7" baseline="-21367" dirty="0">
                <a:latin typeface="Trebuchet MS"/>
                <a:cs typeface="Trebuchet MS"/>
              </a:rPr>
              <a:t>6</a:t>
            </a:r>
            <a:r>
              <a:rPr sz="2000" spc="5" dirty="0">
                <a:latin typeface="Trebuchet MS"/>
                <a:cs typeface="Trebuchet MS"/>
              </a:rPr>
              <a:t>H</a:t>
            </a:r>
            <a:r>
              <a:rPr sz="1950" spc="7" baseline="-21367" dirty="0">
                <a:latin typeface="Trebuchet MS"/>
                <a:cs typeface="Trebuchet MS"/>
              </a:rPr>
              <a:t>2 </a:t>
            </a:r>
            <a:r>
              <a:rPr sz="2000" dirty="0">
                <a:latin typeface="Trebuchet MS"/>
                <a:cs typeface="Trebuchet MS"/>
              </a:rPr>
              <a:t>(NO</a:t>
            </a:r>
            <a:r>
              <a:rPr sz="1950" baseline="-21367" dirty="0">
                <a:latin typeface="Trebuchet MS"/>
                <a:cs typeface="Trebuchet MS"/>
              </a:rPr>
              <a:t>2</a:t>
            </a:r>
            <a:r>
              <a:rPr sz="2000" dirty="0">
                <a:latin typeface="Trebuchet MS"/>
                <a:cs typeface="Trebuchet MS"/>
              </a:rPr>
              <a:t>)</a:t>
            </a:r>
            <a:r>
              <a:rPr sz="1950" baseline="-21367" dirty="0">
                <a:latin typeface="Trebuchet MS"/>
                <a:cs typeface="Trebuchet MS"/>
              </a:rPr>
              <a:t>3 </a:t>
            </a:r>
            <a:r>
              <a:rPr sz="2000" dirty="0">
                <a:latin typeface="Trebuchet MS"/>
                <a:cs typeface="Trebuchet MS"/>
              </a:rPr>
              <a:t>OH +</a:t>
            </a:r>
            <a:r>
              <a:rPr sz="2000" spc="-420" dirty="0">
                <a:latin typeface="Trebuchet MS"/>
                <a:cs typeface="Trebuchet MS"/>
              </a:rPr>
              <a:t> </a:t>
            </a:r>
            <a:r>
              <a:rPr sz="2000" spc="5" dirty="0">
                <a:latin typeface="Trebuchet MS"/>
                <a:cs typeface="Trebuchet MS"/>
              </a:rPr>
              <a:t>3H</a:t>
            </a:r>
            <a:r>
              <a:rPr sz="1950" spc="7" baseline="-21367" dirty="0">
                <a:latin typeface="Trebuchet MS"/>
                <a:cs typeface="Trebuchet MS"/>
              </a:rPr>
              <a:t>2</a:t>
            </a:r>
            <a:r>
              <a:rPr sz="2000" spc="5" dirty="0">
                <a:latin typeface="Trebuchet MS"/>
                <a:cs typeface="Trebuchet MS"/>
              </a:rPr>
              <a:t>O</a:t>
            </a:r>
            <a:endParaRPr sz="2000">
              <a:latin typeface="Trebuchet MS"/>
              <a:cs typeface="Trebuchet MS"/>
            </a:endParaRPr>
          </a:p>
          <a:p>
            <a:pPr>
              <a:lnSpc>
                <a:spcPct val="100000"/>
              </a:lnSpc>
              <a:spcBef>
                <a:spcPts val="25"/>
              </a:spcBef>
            </a:pPr>
            <a:endParaRPr sz="2450">
              <a:latin typeface="Times New Roman"/>
              <a:cs typeface="Times New Roman"/>
            </a:endParaRPr>
          </a:p>
          <a:p>
            <a:pPr marL="332740" indent="-257175">
              <a:lnSpc>
                <a:spcPct val="100000"/>
              </a:lnSpc>
              <a:buAutoNum type="arabicPeriod" startAt="4"/>
              <a:tabLst>
                <a:tab pos="333375" algn="l"/>
              </a:tabLst>
            </a:pPr>
            <a:r>
              <a:rPr sz="1700" spc="-10" dirty="0">
                <a:latin typeface="Trebuchet MS"/>
                <a:cs typeface="Trebuchet MS"/>
              </a:rPr>
              <a:t>With </a:t>
            </a:r>
            <a:r>
              <a:rPr sz="1700" spc="-5" dirty="0">
                <a:latin typeface="Trebuchet MS"/>
                <a:cs typeface="Trebuchet MS"/>
              </a:rPr>
              <a:t>cane sugar forms </a:t>
            </a:r>
            <a:r>
              <a:rPr sz="1700" dirty="0">
                <a:latin typeface="Trebuchet MS"/>
                <a:cs typeface="Trebuchet MS"/>
              </a:rPr>
              <a:t>oxalic </a:t>
            </a:r>
            <a:r>
              <a:rPr sz="1700" spc="-5" dirty="0">
                <a:latin typeface="Trebuchet MS"/>
                <a:cs typeface="Trebuchet MS"/>
              </a:rPr>
              <a:t>acid </a:t>
            </a:r>
            <a:r>
              <a:rPr sz="1700" dirty="0">
                <a:latin typeface="Trebuchet MS"/>
                <a:cs typeface="Trebuchet MS"/>
              </a:rPr>
              <a:t>and</a:t>
            </a:r>
            <a:r>
              <a:rPr sz="1700" spc="-90" dirty="0">
                <a:latin typeface="Trebuchet MS"/>
                <a:cs typeface="Trebuchet MS"/>
              </a:rPr>
              <a:t> </a:t>
            </a:r>
            <a:r>
              <a:rPr sz="1700" spc="-5" dirty="0">
                <a:latin typeface="Trebuchet MS"/>
                <a:cs typeface="Trebuchet MS"/>
              </a:rPr>
              <a:t>water</a:t>
            </a:r>
            <a:endParaRPr sz="1700">
              <a:latin typeface="Trebuchet MS"/>
              <a:cs typeface="Trebuchet MS"/>
            </a:endParaRPr>
          </a:p>
          <a:p>
            <a:pPr marL="205104">
              <a:lnSpc>
                <a:spcPct val="100000"/>
              </a:lnSpc>
              <a:spcBef>
                <a:spcPts val="350"/>
              </a:spcBef>
              <a:tabLst>
                <a:tab pos="3741420" algn="l"/>
              </a:tabLst>
            </a:pPr>
            <a:r>
              <a:rPr sz="2000" spc="5" dirty="0">
                <a:latin typeface="Trebuchet MS"/>
                <a:cs typeface="Trebuchet MS"/>
              </a:rPr>
              <a:t>C</a:t>
            </a:r>
            <a:r>
              <a:rPr sz="1950" spc="7" baseline="-21367" dirty="0">
                <a:latin typeface="Trebuchet MS"/>
                <a:cs typeface="Trebuchet MS"/>
              </a:rPr>
              <a:t>12</a:t>
            </a:r>
            <a:r>
              <a:rPr sz="2000" spc="5" dirty="0">
                <a:latin typeface="Trebuchet MS"/>
                <a:cs typeface="Trebuchet MS"/>
              </a:rPr>
              <a:t>H</a:t>
            </a:r>
            <a:r>
              <a:rPr sz="1950" spc="7" baseline="-21367" dirty="0">
                <a:latin typeface="Trebuchet MS"/>
                <a:cs typeface="Trebuchet MS"/>
              </a:rPr>
              <a:t>22</a:t>
            </a:r>
            <a:r>
              <a:rPr sz="2000" spc="5" dirty="0">
                <a:latin typeface="Trebuchet MS"/>
                <a:cs typeface="Trebuchet MS"/>
              </a:rPr>
              <a:t>O</a:t>
            </a:r>
            <a:r>
              <a:rPr sz="1950" spc="7" baseline="-21367" dirty="0">
                <a:latin typeface="Trebuchet MS"/>
                <a:cs typeface="Trebuchet MS"/>
              </a:rPr>
              <a:t>11</a:t>
            </a:r>
            <a:r>
              <a:rPr sz="1950" spc="359" baseline="-21367" dirty="0">
                <a:latin typeface="Trebuchet MS"/>
                <a:cs typeface="Trebuchet MS"/>
              </a:rPr>
              <a:t> </a:t>
            </a:r>
            <a:r>
              <a:rPr sz="2000" dirty="0">
                <a:latin typeface="Trebuchet MS"/>
                <a:cs typeface="Trebuchet MS"/>
              </a:rPr>
              <a:t>+18</a:t>
            </a:r>
            <a:r>
              <a:rPr sz="2000" spc="-5" dirty="0">
                <a:latin typeface="Trebuchet MS"/>
                <a:cs typeface="Trebuchet MS"/>
              </a:rPr>
              <a:t> (O)	</a:t>
            </a:r>
            <a:r>
              <a:rPr sz="2000" dirty="0">
                <a:latin typeface="Trebuchet MS"/>
                <a:cs typeface="Trebuchet MS"/>
              </a:rPr>
              <a:t>6(COOH)2 +</a:t>
            </a:r>
            <a:r>
              <a:rPr sz="2000" spc="-25" dirty="0">
                <a:latin typeface="Trebuchet MS"/>
                <a:cs typeface="Trebuchet MS"/>
              </a:rPr>
              <a:t> </a:t>
            </a:r>
            <a:r>
              <a:rPr sz="2000" spc="5" dirty="0">
                <a:latin typeface="Trebuchet MS"/>
                <a:cs typeface="Trebuchet MS"/>
              </a:rPr>
              <a:t>5H</a:t>
            </a:r>
            <a:r>
              <a:rPr sz="1950" spc="7" baseline="-21367" dirty="0">
                <a:latin typeface="Trebuchet MS"/>
                <a:cs typeface="Trebuchet MS"/>
              </a:rPr>
              <a:t>2</a:t>
            </a:r>
            <a:r>
              <a:rPr sz="2000" spc="5" dirty="0">
                <a:latin typeface="Trebuchet MS"/>
                <a:cs typeface="Trebuchet MS"/>
              </a:rPr>
              <a:t>O</a:t>
            </a:r>
            <a:endParaRPr sz="2000">
              <a:latin typeface="Trebuchet MS"/>
              <a:cs typeface="Trebuchet MS"/>
            </a:endParaRPr>
          </a:p>
        </p:txBody>
      </p:sp>
      <p:sp>
        <p:nvSpPr>
          <p:cNvPr id="35" name="object 35"/>
          <p:cNvSpPr/>
          <p:nvPr/>
        </p:nvSpPr>
        <p:spPr>
          <a:xfrm>
            <a:off x="3505961" y="5020583"/>
            <a:ext cx="1000760" cy="171450"/>
          </a:xfrm>
          <a:custGeom>
            <a:avLst/>
            <a:gdLst/>
            <a:ahLst/>
            <a:cxnLst/>
            <a:rect l="l" t="t" r="r" b="b"/>
            <a:pathLst>
              <a:path w="1000760" h="171450">
                <a:moveTo>
                  <a:pt x="924451" y="85578"/>
                </a:moveTo>
                <a:lnTo>
                  <a:pt x="838453" y="135743"/>
                </a:lnTo>
                <a:lnTo>
                  <a:pt x="832846" y="140795"/>
                </a:lnTo>
                <a:lnTo>
                  <a:pt x="829690" y="147395"/>
                </a:lnTo>
                <a:lnTo>
                  <a:pt x="829202" y="154709"/>
                </a:lnTo>
                <a:lnTo>
                  <a:pt x="831596" y="161905"/>
                </a:lnTo>
                <a:lnTo>
                  <a:pt x="836648" y="167512"/>
                </a:lnTo>
                <a:lnTo>
                  <a:pt x="843248" y="170668"/>
                </a:lnTo>
                <a:lnTo>
                  <a:pt x="850562" y="171156"/>
                </a:lnTo>
                <a:lnTo>
                  <a:pt x="857758" y="168763"/>
                </a:lnTo>
                <a:lnTo>
                  <a:pt x="967619" y="104628"/>
                </a:lnTo>
                <a:lnTo>
                  <a:pt x="962405" y="104628"/>
                </a:lnTo>
                <a:lnTo>
                  <a:pt x="962405" y="102088"/>
                </a:lnTo>
                <a:lnTo>
                  <a:pt x="952753" y="102088"/>
                </a:lnTo>
                <a:lnTo>
                  <a:pt x="924451" y="85578"/>
                </a:lnTo>
                <a:close/>
              </a:path>
              <a:path w="1000760" h="171450">
                <a:moveTo>
                  <a:pt x="891793" y="66528"/>
                </a:moveTo>
                <a:lnTo>
                  <a:pt x="0" y="66528"/>
                </a:lnTo>
                <a:lnTo>
                  <a:pt x="0" y="104628"/>
                </a:lnTo>
                <a:lnTo>
                  <a:pt x="891793" y="104628"/>
                </a:lnTo>
                <a:lnTo>
                  <a:pt x="924451" y="85578"/>
                </a:lnTo>
                <a:lnTo>
                  <a:pt x="891793" y="66528"/>
                </a:lnTo>
                <a:close/>
              </a:path>
              <a:path w="1000760" h="171450">
                <a:moveTo>
                  <a:pt x="967619" y="66528"/>
                </a:moveTo>
                <a:lnTo>
                  <a:pt x="962405" y="66528"/>
                </a:lnTo>
                <a:lnTo>
                  <a:pt x="962405" y="104628"/>
                </a:lnTo>
                <a:lnTo>
                  <a:pt x="967619" y="104628"/>
                </a:lnTo>
                <a:lnTo>
                  <a:pt x="1000251" y="85578"/>
                </a:lnTo>
                <a:lnTo>
                  <a:pt x="967619" y="66528"/>
                </a:lnTo>
                <a:close/>
              </a:path>
              <a:path w="1000760" h="171450">
                <a:moveTo>
                  <a:pt x="952753" y="69068"/>
                </a:moveTo>
                <a:lnTo>
                  <a:pt x="924451" y="85578"/>
                </a:lnTo>
                <a:lnTo>
                  <a:pt x="952753" y="102088"/>
                </a:lnTo>
                <a:lnTo>
                  <a:pt x="952753" y="69068"/>
                </a:lnTo>
                <a:close/>
              </a:path>
              <a:path w="1000760" h="171450">
                <a:moveTo>
                  <a:pt x="962405" y="69068"/>
                </a:moveTo>
                <a:lnTo>
                  <a:pt x="952753" y="69068"/>
                </a:lnTo>
                <a:lnTo>
                  <a:pt x="952753" y="102088"/>
                </a:lnTo>
                <a:lnTo>
                  <a:pt x="962405" y="102088"/>
                </a:lnTo>
                <a:lnTo>
                  <a:pt x="962405" y="69068"/>
                </a:lnTo>
                <a:close/>
              </a:path>
              <a:path w="1000760" h="171450">
                <a:moveTo>
                  <a:pt x="850562" y="0"/>
                </a:moveTo>
                <a:lnTo>
                  <a:pt x="843248" y="488"/>
                </a:lnTo>
                <a:lnTo>
                  <a:pt x="836648" y="3643"/>
                </a:lnTo>
                <a:lnTo>
                  <a:pt x="831596" y="9251"/>
                </a:lnTo>
                <a:lnTo>
                  <a:pt x="829202" y="16446"/>
                </a:lnTo>
                <a:lnTo>
                  <a:pt x="829690" y="23760"/>
                </a:lnTo>
                <a:lnTo>
                  <a:pt x="832846" y="30360"/>
                </a:lnTo>
                <a:lnTo>
                  <a:pt x="838453" y="35413"/>
                </a:lnTo>
                <a:lnTo>
                  <a:pt x="924451" y="85578"/>
                </a:lnTo>
                <a:lnTo>
                  <a:pt x="952753" y="69068"/>
                </a:lnTo>
                <a:lnTo>
                  <a:pt x="962405" y="69068"/>
                </a:lnTo>
                <a:lnTo>
                  <a:pt x="962405" y="66528"/>
                </a:lnTo>
                <a:lnTo>
                  <a:pt x="967619" y="66528"/>
                </a:lnTo>
                <a:lnTo>
                  <a:pt x="857758" y="2393"/>
                </a:lnTo>
                <a:lnTo>
                  <a:pt x="850562" y="0"/>
                </a:lnTo>
                <a:close/>
              </a:path>
            </a:pathLst>
          </a:custGeom>
          <a:solidFill>
            <a:srgbClr val="B83C68"/>
          </a:solidFill>
        </p:spPr>
        <p:txBody>
          <a:bodyPr wrap="square" lIns="0" tIns="0" rIns="0" bIns="0" rtlCol="0"/>
          <a:lstStyle/>
          <a:p>
            <a:endParaRPr/>
          </a:p>
        </p:txBody>
      </p:sp>
      <p:sp>
        <p:nvSpPr>
          <p:cNvPr id="36" name="object 36"/>
          <p:cNvSpPr/>
          <p:nvPr/>
        </p:nvSpPr>
        <p:spPr>
          <a:xfrm>
            <a:off x="2972561" y="6011188"/>
            <a:ext cx="1000760" cy="171450"/>
          </a:xfrm>
          <a:custGeom>
            <a:avLst/>
            <a:gdLst/>
            <a:ahLst/>
            <a:cxnLst/>
            <a:rect l="l" t="t" r="r" b="b"/>
            <a:pathLst>
              <a:path w="1000760" h="171450">
                <a:moveTo>
                  <a:pt x="924538" y="85573"/>
                </a:moveTo>
                <a:lnTo>
                  <a:pt x="838453" y="135789"/>
                </a:lnTo>
                <a:lnTo>
                  <a:pt x="832846" y="140822"/>
                </a:lnTo>
                <a:lnTo>
                  <a:pt x="829690" y="147400"/>
                </a:lnTo>
                <a:lnTo>
                  <a:pt x="829202" y="154688"/>
                </a:lnTo>
                <a:lnTo>
                  <a:pt x="831596" y="161849"/>
                </a:lnTo>
                <a:lnTo>
                  <a:pt x="836648" y="167497"/>
                </a:lnTo>
                <a:lnTo>
                  <a:pt x="843248" y="170670"/>
                </a:lnTo>
                <a:lnTo>
                  <a:pt x="850562" y="171147"/>
                </a:lnTo>
                <a:lnTo>
                  <a:pt x="857758" y="168707"/>
                </a:lnTo>
                <a:lnTo>
                  <a:pt x="967599" y="104623"/>
                </a:lnTo>
                <a:lnTo>
                  <a:pt x="962405" y="104623"/>
                </a:lnTo>
                <a:lnTo>
                  <a:pt x="962405" y="102032"/>
                </a:lnTo>
                <a:lnTo>
                  <a:pt x="952753" y="102032"/>
                </a:lnTo>
                <a:lnTo>
                  <a:pt x="924538" y="85573"/>
                </a:lnTo>
                <a:close/>
              </a:path>
              <a:path w="1000760" h="171450">
                <a:moveTo>
                  <a:pt x="891881" y="66523"/>
                </a:moveTo>
                <a:lnTo>
                  <a:pt x="0" y="66523"/>
                </a:lnTo>
                <a:lnTo>
                  <a:pt x="0" y="104623"/>
                </a:lnTo>
                <a:lnTo>
                  <a:pt x="891881" y="104623"/>
                </a:lnTo>
                <a:lnTo>
                  <a:pt x="924538" y="85573"/>
                </a:lnTo>
                <a:lnTo>
                  <a:pt x="891881" y="66523"/>
                </a:lnTo>
                <a:close/>
              </a:path>
              <a:path w="1000760" h="171450">
                <a:moveTo>
                  <a:pt x="967599" y="66523"/>
                </a:moveTo>
                <a:lnTo>
                  <a:pt x="962405" y="66523"/>
                </a:lnTo>
                <a:lnTo>
                  <a:pt x="962405" y="104623"/>
                </a:lnTo>
                <a:lnTo>
                  <a:pt x="967599" y="104623"/>
                </a:lnTo>
                <a:lnTo>
                  <a:pt x="1000251" y="85573"/>
                </a:lnTo>
                <a:lnTo>
                  <a:pt x="967599" y="66523"/>
                </a:lnTo>
                <a:close/>
              </a:path>
              <a:path w="1000760" h="171450">
                <a:moveTo>
                  <a:pt x="952753" y="69114"/>
                </a:moveTo>
                <a:lnTo>
                  <a:pt x="924538" y="85573"/>
                </a:lnTo>
                <a:lnTo>
                  <a:pt x="952753" y="102032"/>
                </a:lnTo>
                <a:lnTo>
                  <a:pt x="952753" y="69114"/>
                </a:lnTo>
                <a:close/>
              </a:path>
              <a:path w="1000760" h="171450">
                <a:moveTo>
                  <a:pt x="962405" y="69114"/>
                </a:moveTo>
                <a:lnTo>
                  <a:pt x="952753" y="69114"/>
                </a:lnTo>
                <a:lnTo>
                  <a:pt x="952753" y="102032"/>
                </a:lnTo>
                <a:lnTo>
                  <a:pt x="962405" y="102032"/>
                </a:lnTo>
                <a:lnTo>
                  <a:pt x="962405" y="69114"/>
                </a:lnTo>
                <a:close/>
              </a:path>
              <a:path w="1000760" h="171450">
                <a:moveTo>
                  <a:pt x="850562" y="0"/>
                </a:moveTo>
                <a:lnTo>
                  <a:pt x="843248" y="477"/>
                </a:lnTo>
                <a:lnTo>
                  <a:pt x="836648" y="3650"/>
                </a:lnTo>
                <a:lnTo>
                  <a:pt x="831596" y="9297"/>
                </a:lnTo>
                <a:lnTo>
                  <a:pt x="829202" y="16459"/>
                </a:lnTo>
                <a:lnTo>
                  <a:pt x="829690" y="23747"/>
                </a:lnTo>
                <a:lnTo>
                  <a:pt x="832846" y="30325"/>
                </a:lnTo>
                <a:lnTo>
                  <a:pt x="838453" y="35357"/>
                </a:lnTo>
                <a:lnTo>
                  <a:pt x="924538" y="85573"/>
                </a:lnTo>
                <a:lnTo>
                  <a:pt x="952753" y="69114"/>
                </a:lnTo>
                <a:lnTo>
                  <a:pt x="962405" y="69114"/>
                </a:lnTo>
                <a:lnTo>
                  <a:pt x="962405" y="66523"/>
                </a:lnTo>
                <a:lnTo>
                  <a:pt x="967599" y="66523"/>
                </a:lnTo>
                <a:lnTo>
                  <a:pt x="857758" y="2439"/>
                </a:lnTo>
                <a:lnTo>
                  <a:pt x="850562" y="0"/>
                </a:lnTo>
                <a:close/>
              </a:path>
            </a:pathLst>
          </a:custGeom>
          <a:solidFill>
            <a:srgbClr val="B83C68"/>
          </a:solidFill>
        </p:spPr>
        <p:txBody>
          <a:bodyPr wrap="square" lIns="0" tIns="0" rIns="0" bIns="0" rtlCol="0"/>
          <a:lstStyle/>
          <a:p>
            <a:endParaRPr/>
          </a:p>
        </p:txBody>
      </p:sp>
      <p:sp>
        <p:nvSpPr>
          <p:cNvPr id="37" name="object 37"/>
          <p:cNvSpPr/>
          <p:nvPr/>
        </p:nvSpPr>
        <p:spPr>
          <a:xfrm>
            <a:off x="2667761" y="24312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
        <p:nvSpPr>
          <p:cNvPr id="38" name="object 38"/>
          <p:cNvSpPr/>
          <p:nvPr/>
        </p:nvSpPr>
        <p:spPr>
          <a:xfrm>
            <a:off x="2896361" y="3802834"/>
            <a:ext cx="1372235" cy="171450"/>
          </a:xfrm>
          <a:custGeom>
            <a:avLst/>
            <a:gdLst/>
            <a:ahLst/>
            <a:cxnLst/>
            <a:rect l="l" t="t" r="r" b="b"/>
            <a:pathLst>
              <a:path w="1372235" h="171450">
                <a:moveTo>
                  <a:pt x="1263350" y="104620"/>
                </a:moveTo>
                <a:lnTo>
                  <a:pt x="1209928" y="135689"/>
                </a:lnTo>
                <a:lnTo>
                  <a:pt x="1204249" y="140741"/>
                </a:lnTo>
                <a:lnTo>
                  <a:pt x="1201070" y="147341"/>
                </a:lnTo>
                <a:lnTo>
                  <a:pt x="1200606" y="154656"/>
                </a:lnTo>
                <a:lnTo>
                  <a:pt x="1203071" y="161851"/>
                </a:lnTo>
                <a:lnTo>
                  <a:pt x="1208049" y="167459"/>
                </a:lnTo>
                <a:lnTo>
                  <a:pt x="1214612" y="170614"/>
                </a:lnTo>
                <a:lnTo>
                  <a:pt x="1221912" y="171102"/>
                </a:lnTo>
                <a:lnTo>
                  <a:pt x="1229105" y="168709"/>
                </a:lnTo>
                <a:lnTo>
                  <a:pt x="1339015" y="104701"/>
                </a:lnTo>
                <a:lnTo>
                  <a:pt x="1263350" y="104620"/>
                </a:lnTo>
                <a:close/>
              </a:path>
              <a:path w="1372235" h="171450">
                <a:moveTo>
                  <a:pt x="1295989" y="85638"/>
                </a:moveTo>
                <a:lnTo>
                  <a:pt x="1263350" y="104620"/>
                </a:lnTo>
                <a:lnTo>
                  <a:pt x="1333880" y="104701"/>
                </a:lnTo>
                <a:lnTo>
                  <a:pt x="1333880" y="102161"/>
                </a:lnTo>
                <a:lnTo>
                  <a:pt x="1324228" y="102161"/>
                </a:lnTo>
                <a:lnTo>
                  <a:pt x="1295989" y="85638"/>
                </a:lnTo>
                <a:close/>
              </a:path>
              <a:path w="1372235" h="171450">
                <a:moveTo>
                  <a:pt x="1222111" y="0"/>
                </a:moveTo>
                <a:lnTo>
                  <a:pt x="1214834" y="450"/>
                </a:lnTo>
                <a:lnTo>
                  <a:pt x="1208248" y="3591"/>
                </a:lnTo>
                <a:lnTo>
                  <a:pt x="1203198" y="9197"/>
                </a:lnTo>
                <a:lnTo>
                  <a:pt x="1200733" y="16392"/>
                </a:lnTo>
                <a:lnTo>
                  <a:pt x="1201197" y="23707"/>
                </a:lnTo>
                <a:lnTo>
                  <a:pt x="1204376" y="30307"/>
                </a:lnTo>
                <a:lnTo>
                  <a:pt x="1210055" y="35359"/>
                </a:lnTo>
                <a:lnTo>
                  <a:pt x="1263314" y="66520"/>
                </a:lnTo>
                <a:lnTo>
                  <a:pt x="1333880" y="66601"/>
                </a:lnTo>
                <a:lnTo>
                  <a:pt x="1333880" y="104701"/>
                </a:lnTo>
                <a:lnTo>
                  <a:pt x="1339015" y="104701"/>
                </a:lnTo>
                <a:lnTo>
                  <a:pt x="1371727" y="85651"/>
                </a:lnTo>
                <a:lnTo>
                  <a:pt x="1229233" y="2466"/>
                </a:lnTo>
                <a:lnTo>
                  <a:pt x="1222111" y="0"/>
                </a:lnTo>
                <a:close/>
              </a:path>
              <a:path w="1372235" h="171450">
                <a:moveTo>
                  <a:pt x="0" y="65077"/>
                </a:moveTo>
                <a:lnTo>
                  <a:pt x="0" y="103177"/>
                </a:lnTo>
                <a:lnTo>
                  <a:pt x="1263350" y="104620"/>
                </a:lnTo>
                <a:lnTo>
                  <a:pt x="1295989" y="85638"/>
                </a:lnTo>
                <a:lnTo>
                  <a:pt x="1263314" y="66520"/>
                </a:lnTo>
                <a:lnTo>
                  <a:pt x="0" y="65077"/>
                </a:lnTo>
                <a:close/>
              </a:path>
              <a:path w="1372235" h="171450">
                <a:moveTo>
                  <a:pt x="1324355" y="69141"/>
                </a:moveTo>
                <a:lnTo>
                  <a:pt x="1295989" y="85638"/>
                </a:lnTo>
                <a:lnTo>
                  <a:pt x="1324228" y="102161"/>
                </a:lnTo>
                <a:lnTo>
                  <a:pt x="1324355" y="69141"/>
                </a:lnTo>
                <a:close/>
              </a:path>
              <a:path w="1372235" h="171450">
                <a:moveTo>
                  <a:pt x="1333880" y="69141"/>
                </a:moveTo>
                <a:lnTo>
                  <a:pt x="1324355" y="69141"/>
                </a:lnTo>
                <a:lnTo>
                  <a:pt x="1324228" y="102161"/>
                </a:lnTo>
                <a:lnTo>
                  <a:pt x="1333880" y="102161"/>
                </a:lnTo>
                <a:lnTo>
                  <a:pt x="1333880" y="69141"/>
                </a:lnTo>
                <a:close/>
              </a:path>
              <a:path w="1372235" h="171450">
                <a:moveTo>
                  <a:pt x="1263314" y="66520"/>
                </a:moveTo>
                <a:lnTo>
                  <a:pt x="1295989" y="85638"/>
                </a:lnTo>
                <a:lnTo>
                  <a:pt x="1324355" y="69141"/>
                </a:lnTo>
                <a:lnTo>
                  <a:pt x="1333880" y="69141"/>
                </a:lnTo>
                <a:lnTo>
                  <a:pt x="1333880" y="66601"/>
                </a:lnTo>
                <a:lnTo>
                  <a:pt x="1263314" y="66520"/>
                </a:lnTo>
                <a:close/>
              </a:path>
            </a:pathLst>
          </a:custGeom>
          <a:solidFill>
            <a:srgbClr val="B83C68"/>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0"/>
            <a:ext cx="8324088" cy="59131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4763947"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62328" y="1057402"/>
            <a:ext cx="132841" cy="24079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862451" y="1057275"/>
            <a:ext cx="101853" cy="10058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141596" y="1053719"/>
            <a:ext cx="176402" cy="25031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326513" y="1053719"/>
            <a:ext cx="176402" cy="25031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84593" y="1053719"/>
            <a:ext cx="176339" cy="25031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034153"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5"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4759833"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3473322" y="1006221"/>
            <a:ext cx="286385" cy="346075"/>
          </a:xfrm>
          <a:custGeom>
            <a:avLst/>
            <a:gdLst/>
            <a:ahLst/>
            <a:cxnLst/>
            <a:rect l="l" t="t" r="r" b="b"/>
            <a:pathLst>
              <a:path w="286385" h="346075">
                <a:moveTo>
                  <a:pt x="0" y="0"/>
                </a:moveTo>
                <a:lnTo>
                  <a:pt x="286130" y="0"/>
                </a:lnTo>
                <a:lnTo>
                  <a:pt x="286130"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3371088"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3046857"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4"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620136" y="1006221"/>
            <a:ext cx="227965" cy="346075"/>
          </a:xfrm>
          <a:custGeom>
            <a:avLst/>
            <a:gdLst/>
            <a:ahLst/>
            <a:cxnLst/>
            <a:rect l="l" t="t" r="r" b="b"/>
            <a:pathLst>
              <a:path w="227964" h="346075">
                <a:moveTo>
                  <a:pt x="0" y="0"/>
                </a:moveTo>
                <a:lnTo>
                  <a:pt x="227583" y="0"/>
                </a:lnTo>
                <a:lnTo>
                  <a:pt x="227583" y="54482"/>
                </a:lnTo>
                <a:lnTo>
                  <a:pt x="61340" y="54482"/>
                </a:lnTo>
                <a:lnTo>
                  <a:pt x="61340" y="135381"/>
                </a:lnTo>
                <a:lnTo>
                  <a:pt x="182752" y="135381"/>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612772" y="1006221"/>
            <a:ext cx="220979" cy="346075"/>
          </a:xfrm>
          <a:custGeom>
            <a:avLst/>
            <a:gdLst/>
            <a:ahLst/>
            <a:cxnLst/>
            <a:rect l="l" t="t" r="r" b="b"/>
            <a:pathLst>
              <a:path w="220980" h="346075">
                <a:moveTo>
                  <a:pt x="0" y="0"/>
                </a:moveTo>
                <a:lnTo>
                  <a:pt x="220472" y="0"/>
                </a:lnTo>
                <a:lnTo>
                  <a:pt x="220472" y="54482"/>
                </a:lnTo>
                <a:lnTo>
                  <a:pt x="61340" y="54482"/>
                </a:lnTo>
                <a:lnTo>
                  <a:pt x="61340" y="135381"/>
                </a:lnTo>
                <a:lnTo>
                  <a:pt x="175514" y="135381"/>
                </a:lnTo>
                <a:lnTo>
                  <a:pt x="175514"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168895" y="1006221"/>
            <a:ext cx="61594" cy="346075"/>
          </a:xfrm>
          <a:custGeom>
            <a:avLst/>
            <a:gdLst/>
            <a:ahLst/>
            <a:cxnLst/>
            <a:rect l="l" t="t" r="r" b="b"/>
            <a:pathLst>
              <a:path w="61594" h="346075">
                <a:moveTo>
                  <a:pt x="0" y="0"/>
                </a:moveTo>
                <a:lnTo>
                  <a:pt x="61328" y="0"/>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843953" y="1005966"/>
            <a:ext cx="288290" cy="346075"/>
          </a:xfrm>
          <a:custGeom>
            <a:avLst/>
            <a:gdLst/>
            <a:ahLst/>
            <a:cxnLst/>
            <a:rect l="l" t="t" r="r" b="b"/>
            <a:pathLst>
              <a:path w="288290" h="346075">
                <a:moveTo>
                  <a:pt x="8254" y="0"/>
                </a:moveTo>
                <a:lnTo>
                  <a:pt x="71005" y="254"/>
                </a:lnTo>
                <a:lnTo>
                  <a:pt x="141058" y="116967"/>
                </a:lnTo>
                <a:lnTo>
                  <a:pt x="218198" y="254"/>
                </a:lnTo>
                <a:lnTo>
                  <a:pt x="282359" y="254"/>
                </a:lnTo>
                <a:lnTo>
                  <a:pt x="172910" y="167767"/>
                </a:lnTo>
                <a:lnTo>
                  <a:pt x="287781" y="345821"/>
                </a:lnTo>
                <a:lnTo>
                  <a:pt x="221030" y="345821"/>
                </a:lnTo>
                <a:lnTo>
                  <a:pt x="139407" y="221487"/>
                </a:lnTo>
                <a:lnTo>
                  <a:pt x="63919" y="345821"/>
                </a:lnTo>
                <a:lnTo>
                  <a:pt x="0" y="345821"/>
                </a:lnTo>
                <a:lnTo>
                  <a:pt x="103555" y="166750"/>
                </a:lnTo>
                <a:lnTo>
                  <a:pt x="8254"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301877" y="1003808"/>
            <a:ext cx="256540" cy="347980"/>
          </a:xfrm>
          <a:custGeom>
            <a:avLst/>
            <a:gdLst/>
            <a:ahLst/>
            <a:cxnLst/>
            <a:rect l="l" t="t" r="r" b="b"/>
            <a:pathLst>
              <a:path w="256540" h="347980">
                <a:moveTo>
                  <a:pt x="92201" y="0"/>
                </a:moveTo>
                <a:lnTo>
                  <a:pt x="159845" y="11064"/>
                </a:lnTo>
                <a:lnTo>
                  <a:pt x="211962" y="44322"/>
                </a:lnTo>
                <a:lnTo>
                  <a:pt x="245109" y="95758"/>
                </a:lnTo>
                <a:lnTo>
                  <a:pt x="256159"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799713" y="1002664"/>
            <a:ext cx="266065" cy="349250"/>
          </a:xfrm>
          <a:custGeom>
            <a:avLst/>
            <a:gdLst/>
            <a:ahLst/>
            <a:cxnLst/>
            <a:rect l="l" t="t" r="r" b="b"/>
            <a:pathLst>
              <a:path w="266064" h="349250">
                <a:moveTo>
                  <a:pt x="95758" y="0"/>
                </a:moveTo>
                <a:lnTo>
                  <a:pt x="153338" y="6359"/>
                </a:lnTo>
                <a:lnTo>
                  <a:pt x="194452" y="25447"/>
                </a:lnTo>
                <a:lnTo>
                  <a:pt x="219112" y="57275"/>
                </a:lnTo>
                <a:lnTo>
                  <a:pt x="227329" y="101854"/>
                </a:lnTo>
                <a:lnTo>
                  <a:pt x="226188" y="116855"/>
                </a:lnTo>
                <a:lnTo>
                  <a:pt x="209169" y="157861"/>
                </a:lnTo>
                <a:lnTo>
                  <a:pt x="176664" y="187328"/>
                </a:lnTo>
                <a:lnTo>
                  <a:pt x="163449" y="193421"/>
                </a:lnTo>
                <a:lnTo>
                  <a:pt x="265557"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4418710" y="1000252"/>
            <a:ext cx="287020" cy="357505"/>
          </a:xfrm>
          <a:custGeom>
            <a:avLst/>
            <a:gdLst/>
            <a:ahLst/>
            <a:cxnLst/>
            <a:rect l="l" t="t" r="r" b="b"/>
            <a:pathLst>
              <a:path w="287020" h="357505">
                <a:moveTo>
                  <a:pt x="175005" y="0"/>
                </a:moveTo>
                <a:lnTo>
                  <a:pt x="202340" y="2139"/>
                </a:lnTo>
                <a:lnTo>
                  <a:pt x="227568" y="8540"/>
                </a:lnTo>
                <a:lnTo>
                  <a:pt x="250676" y="19180"/>
                </a:lnTo>
                <a:lnTo>
                  <a:pt x="271652" y="34036"/>
                </a:lnTo>
                <a:lnTo>
                  <a:pt x="245999" y="83312"/>
                </a:lnTo>
                <a:lnTo>
                  <a:pt x="239831" y="78476"/>
                </a:lnTo>
                <a:lnTo>
                  <a:pt x="232187" y="73675"/>
                </a:lnTo>
                <a:lnTo>
                  <a:pt x="191420" y="56991"/>
                </a:lnTo>
                <a:lnTo>
                  <a:pt x="173609" y="54610"/>
                </a:lnTo>
                <a:lnTo>
                  <a:pt x="149437" y="56757"/>
                </a:lnTo>
                <a:lnTo>
                  <a:pt x="109190" y="74005"/>
                </a:lnTo>
                <a:lnTo>
                  <a:pt x="80182" y="107870"/>
                </a:lnTo>
                <a:lnTo>
                  <a:pt x="65462" y="154162"/>
                </a:lnTo>
                <a:lnTo>
                  <a:pt x="63626" y="181737"/>
                </a:lnTo>
                <a:lnTo>
                  <a:pt x="65436" y="207902"/>
                </a:lnTo>
                <a:lnTo>
                  <a:pt x="79914" y="251995"/>
                </a:lnTo>
                <a:lnTo>
                  <a:pt x="108295" y="284356"/>
                </a:lnTo>
                <a:lnTo>
                  <a:pt x="147625" y="300843"/>
                </a:lnTo>
                <a:lnTo>
                  <a:pt x="171196" y="302895"/>
                </a:lnTo>
                <a:lnTo>
                  <a:pt x="186862" y="301775"/>
                </a:lnTo>
                <a:lnTo>
                  <a:pt x="225171" y="284988"/>
                </a:lnTo>
                <a:lnTo>
                  <a:pt x="225171" y="217043"/>
                </a:lnTo>
                <a:lnTo>
                  <a:pt x="177291" y="217043"/>
                </a:lnTo>
                <a:lnTo>
                  <a:pt x="177291" y="164719"/>
                </a:lnTo>
                <a:lnTo>
                  <a:pt x="286512" y="164719"/>
                </a:lnTo>
                <a:lnTo>
                  <a:pt x="286512" y="319405"/>
                </a:lnTo>
                <a:lnTo>
                  <a:pt x="246578" y="341872"/>
                </a:lnTo>
                <a:lnTo>
                  <a:pt x="195611" y="354885"/>
                </a:lnTo>
                <a:lnTo>
                  <a:pt x="161289"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5"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870582"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4078859"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2263775" y="1000125"/>
            <a:ext cx="302260" cy="357505"/>
          </a:xfrm>
          <a:custGeom>
            <a:avLst/>
            <a:gdLst/>
            <a:ahLst/>
            <a:cxnLst/>
            <a:rect l="l" t="t" r="r" b="b"/>
            <a:pathLst>
              <a:path w="302260" h="357505">
                <a:moveTo>
                  <a:pt x="148589" y="0"/>
                </a:moveTo>
                <a:lnTo>
                  <a:pt x="214312" y="11541"/>
                </a:lnTo>
                <a:lnTo>
                  <a:pt x="262508"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2179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457200" y="5867400"/>
            <a:ext cx="3520440" cy="457200"/>
          </a:xfrm>
          <a:custGeom>
            <a:avLst/>
            <a:gdLst/>
            <a:ahLst/>
            <a:cxnLst/>
            <a:rect l="l" t="t" r="r" b="b"/>
            <a:pathLst>
              <a:path w="3520440" h="457200">
                <a:moveTo>
                  <a:pt x="0" y="457200"/>
                </a:moveTo>
                <a:lnTo>
                  <a:pt x="3520440" y="457200"/>
                </a:lnTo>
                <a:lnTo>
                  <a:pt x="3520440" y="0"/>
                </a:lnTo>
                <a:lnTo>
                  <a:pt x="0" y="0"/>
                </a:lnTo>
                <a:lnTo>
                  <a:pt x="0" y="457200"/>
                </a:lnTo>
                <a:close/>
              </a:path>
            </a:pathLst>
          </a:custGeom>
          <a:ln w="12192">
            <a:solidFill>
              <a:srgbClr val="B03E9A"/>
            </a:solidFill>
          </a:ln>
        </p:spPr>
        <p:txBody>
          <a:bodyPr wrap="square" lIns="0" tIns="0" rIns="0" bIns="0" rtlCol="0"/>
          <a:lstStyle/>
          <a:p>
            <a:endParaRPr/>
          </a:p>
        </p:txBody>
      </p:sp>
      <p:sp>
        <p:nvSpPr>
          <p:cNvPr id="25" name="object 25"/>
          <p:cNvSpPr/>
          <p:nvPr/>
        </p:nvSpPr>
        <p:spPr>
          <a:xfrm>
            <a:off x="4178808" y="5867400"/>
            <a:ext cx="3520440" cy="457200"/>
          </a:xfrm>
          <a:custGeom>
            <a:avLst/>
            <a:gdLst/>
            <a:ahLst/>
            <a:cxnLst/>
            <a:rect l="l" t="t" r="r" b="b"/>
            <a:pathLst>
              <a:path w="3520440" h="457200">
                <a:moveTo>
                  <a:pt x="0" y="457200"/>
                </a:moveTo>
                <a:lnTo>
                  <a:pt x="3520440" y="457200"/>
                </a:lnTo>
                <a:lnTo>
                  <a:pt x="3520440" y="0"/>
                </a:lnTo>
                <a:lnTo>
                  <a:pt x="0" y="0"/>
                </a:lnTo>
                <a:lnTo>
                  <a:pt x="0" y="457200"/>
                </a:lnTo>
                <a:close/>
              </a:path>
            </a:pathLst>
          </a:custGeom>
          <a:ln w="12192">
            <a:solidFill>
              <a:srgbClr val="B03E9A"/>
            </a:solidFill>
          </a:ln>
        </p:spPr>
        <p:txBody>
          <a:bodyPr wrap="square" lIns="0" tIns="0" rIns="0" bIns="0" rtlCol="0"/>
          <a:lstStyle/>
          <a:p>
            <a:endParaRPr/>
          </a:p>
        </p:txBody>
      </p:sp>
      <p:sp>
        <p:nvSpPr>
          <p:cNvPr id="26" name="object 26"/>
          <p:cNvSpPr txBox="1"/>
          <p:nvPr/>
        </p:nvSpPr>
        <p:spPr>
          <a:xfrm>
            <a:off x="4835652" y="1464945"/>
            <a:ext cx="3002915" cy="4431665"/>
          </a:xfrm>
          <a:prstGeom prst="rect">
            <a:avLst/>
          </a:prstGeom>
        </p:spPr>
        <p:txBody>
          <a:bodyPr vert="horz" wrap="square" lIns="0" tIns="74295" rIns="0" bIns="0" rtlCol="0">
            <a:spAutoFit/>
          </a:bodyPr>
          <a:lstStyle/>
          <a:p>
            <a:pPr marL="388620" marR="217170" indent="-274320">
              <a:lnSpc>
                <a:spcPct val="80000"/>
              </a:lnSpc>
              <a:spcBef>
                <a:spcPts val="585"/>
              </a:spcBef>
              <a:buFont typeface="Trebuchet MS"/>
              <a:buAutoNum type="alphaLcParenR"/>
              <a:tabLst>
                <a:tab pos="417830" algn="l"/>
              </a:tabLst>
            </a:pPr>
            <a:r>
              <a:rPr dirty="0"/>
              <a:t>	</a:t>
            </a:r>
            <a:r>
              <a:rPr sz="2000" spc="-5" dirty="0">
                <a:latin typeface="Trebuchet MS"/>
                <a:cs typeface="Trebuchet MS"/>
              </a:rPr>
              <a:t>Dinitrogen monoxide  </a:t>
            </a:r>
            <a:r>
              <a:rPr sz="2000" spc="5" dirty="0">
                <a:latin typeface="Trebuchet MS"/>
                <a:cs typeface="Trebuchet MS"/>
              </a:rPr>
              <a:t>N</a:t>
            </a:r>
            <a:r>
              <a:rPr sz="1950" spc="7" baseline="-21367" dirty="0">
                <a:latin typeface="Trebuchet MS"/>
                <a:cs typeface="Trebuchet MS"/>
              </a:rPr>
              <a:t>2</a:t>
            </a:r>
            <a:r>
              <a:rPr sz="2000" spc="5" dirty="0">
                <a:latin typeface="Trebuchet MS"/>
                <a:cs typeface="Trebuchet MS"/>
              </a:rPr>
              <a:t>O</a:t>
            </a:r>
            <a:endParaRPr sz="2000">
              <a:latin typeface="Trebuchet MS"/>
              <a:cs typeface="Trebuchet MS"/>
            </a:endParaRPr>
          </a:p>
          <a:p>
            <a:pPr marL="571500" indent="-457200">
              <a:lnSpc>
                <a:spcPts val="2160"/>
              </a:lnSpc>
              <a:spcBef>
                <a:spcPts val="2035"/>
              </a:spcBef>
              <a:buClr>
                <a:srgbClr val="B03E9A"/>
              </a:buClr>
              <a:buSzPct val="72500"/>
              <a:buAutoNum type="alphaLcParenR"/>
              <a:tabLst>
                <a:tab pos="570865" algn="l"/>
                <a:tab pos="571500" algn="l"/>
              </a:tabLst>
            </a:pPr>
            <a:r>
              <a:rPr sz="2000" spc="-5" dirty="0">
                <a:latin typeface="Trebuchet MS"/>
                <a:cs typeface="Trebuchet MS"/>
              </a:rPr>
              <a:t>Nitrogen</a:t>
            </a:r>
            <a:r>
              <a:rPr sz="2000" spc="-50" dirty="0">
                <a:latin typeface="Trebuchet MS"/>
                <a:cs typeface="Trebuchet MS"/>
              </a:rPr>
              <a:t> </a:t>
            </a:r>
            <a:r>
              <a:rPr sz="2000" spc="-5" dirty="0">
                <a:latin typeface="Trebuchet MS"/>
                <a:cs typeface="Trebuchet MS"/>
              </a:rPr>
              <a:t>monoxide</a:t>
            </a:r>
            <a:endParaRPr sz="2000">
              <a:latin typeface="Trebuchet MS"/>
              <a:cs typeface="Trebuchet MS"/>
            </a:endParaRPr>
          </a:p>
          <a:p>
            <a:pPr marL="571500">
              <a:lnSpc>
                <a:spcPts val="2160"/>
              </a:lnSpc>
            </a:pPr>
            <a:r>
              <a:rPr sz="2000" dirty="0">
                <a:latin typeface="Trebuchet MS"/>
                <a:cs typeface="Trebuchet MS"/>
              </a:rPr>
              <a:t>NO</a:t>
            </a:r>
            <a:endParaRPr sz="2000">
              <a:latin typeface="Trebuchet MS"/>
              <a:cs typeface="Trebuchet MS"/>
            </a:endParaRPr>
          </a:p>
          <a:p>
            <a:pPr marL="571500" marR="201930" indent="-457200">
              <a:lnSpc>
                <a:spcPct val="80000"/>
              </a:lnSpc>
              <a:spcBef>
                <a:spcPts val="605"/>
              </a:spcBef>
              <a:buClr>
                <a:srgbClr val="B03E9A"/>
              </a:buClr>
              <a:buSzPct val="72500"/>
              <a:buFont typeface="Trebuchet MS"/>
              <a:buAutoNum type="alphaLcParenR" startAt="3"/>
              <a:tabLst>
                <a:tab pos="647065" algn="l"/>
                <a:tab pos="647700" algn="l"/>
              </a:tabLst>
            </a:pPr>
            <a:r>
              <a:rPr dirty="0"/>
              <a:t>	</a:t>
            </a:r>
            <a:r>
              <a:rPr sz="2000" spc="-5" dirty="0">
                <a:latin typeface="Trebuchet MS"/>
                <a:cs typeface="Trebuchet MS"/>
              </a:rPr>
              <a:t>Dinitrogen trioxide  </a:t>
            </a:r>
            <a:r>
              <a:rPr sz="2000" spc="10" dirty="0">
                <a:latin typeface="Trebuchet MS"/>
                <a:cs typeface="Trebuchet MS"/>
              </a:rPr>
              <a:t>N</a:t>
            </a:r>
            <a:r>
              <a:rPr sz="1950" spc="15" baseline="-21367" dirty="0">
                <a:latin typeface="Trebuchet MS"/>
                <a:cs typeface="Trebuchet MS"/>
              </a:rPr>
              <a:t>2</a:t>
            </a:r>
            <a:r>
              <a:rPr sz="2000" spc="10" dirty="0">
                <a:latin typeface="Trebuchet MS"/>
                <a:cs typeface="Trebuchet MS"/>
              </a:rPr>
              <a:t>O</a:t>
            </a:r>
            <a:r>
              <a:rPr sz="1950" spc="15" baseline="-21367" dirty="0">
                <a:latin typeface="Trebuchet MS"/>
                <a:cs typeface="Trebuchet MS"/>
              </a:rPr>
              <a:t>3</a:t>
            </a:r>
            <a:endParaRPr sz="1950" baseline="-21367">
              <a:latin typeface="Trebuchet MS"/>
              <a:cs typeface="Trebuchet MS"/>
            </a:endParaRPr>
          </a:p>
          <a:p>
            <a:pPr marL="647700" indent="-533400">
              <a:lnSpc>
                <a:spcPts val="2160"/>
              </a:lnSpc>
              <a:spcBef>
                <a:spcPts val="1989"/>
              </a:spcBef>
              <a:buClr>
                <a:srgbClr val="B03E9A"/>
              </a:buClr>
              <a:buSzPct val="72500"/>
              <a:buAutoNum type="alphaLcParenR" startAt="3"/>
              <a:tabLst>
                <a:tab pos="647065" algn="l"/>
                <a:tab pos="647700" algn="l"/>
              </a:tabLst>
            </a:pPr>
            <a:r>
              <a:rPr sz="2000" spc="-5" dirty="0">
                <a:latin typeface="Trebuchet MS"/>
                <a:cs typeface="Trebuchet MS"/>
              </a:rPr>
              <a:t>Nitrogen </a:t>
            </a:r>
            <a:r>
              <a:rPr sz="2000" dirty="0">
                <a:latin typeface="Trebuchet MS"/>
                <a:cs typeface="Trebuchet MS"/>
              </a:rPr>
              <a:t>dioxide</a:t>
            </a:r>
            <a:r>
              <a:rPr sz="2000" spc="-100" dirty="0">
                <a:latin typeface="Trebuchet MS"/>
                <a:cs typeface="Trebuchet MS"/>
              </a:rPr>
              <a:t> </a:t>
            </a:r>
            <a:r>
              <a:rPr sz="2000" dirty="0">
                <a:latin typeface="Trebuchet MS"/>
                <a:cs typeface="Trebuchet MS"/>
              </a:rPr>
              <a:t>=</a:t>
            </a:r>
            <a:endParaRPr sz="2000">
              <a:latin typeface="Trebuchet MS"/>
              <a:cs typeface="Trebuchet MS"/>
            </a:endParaRPr>
          </a:p>
          <a:p>
            <a:pPr marL="571500">
              <a:lnSpc>
                <a:spcPts val="2160"/>
              </a:lnSpc>
            </a:pPr>
            <a:r>
              <a:rPr sz="2000" spc="10" dirty="0">
                <a:latin typeface="Trebuchet MS"/>
                <a:cs typeface="Trebuchet MS"/>
              </a:rPr>
              <a:t>NO</a:t>
            </a:r>
            <a:r>
              <a:rPr sz="1950" spc="15" baseline="-21367" dirty="0">
                <a:latin typeface="Trebuchet MS"/>
                <a:cs typeface="Trebuchet MS"/>
              </a:rPr>
              <a:t>2</a:t>
            </a:r>
            <a:endParaRPr sz="1950" baseline="-21367">
              <a:latin typeface="Trebuchet MS"/>
              <a:cs typeface="Trebuchet MS"/>
            </a:endParaRPr>
          </a:p>
          <a:p>
            <a:pPr marL="495300" marR="260985" indent="-381000">
              <a:lnSpc>
                <a:spcPct val="105000"/>
              </a:lnSpc>
              <a:spcBef>
                <a:spcPts val="1885"/>
              </a:spcBef>
              <a:buAutoNum type="alphaLcParenR" startAt="5"/>
              <a:tabLst>
                <a:tab pos="422275" algn="l"/>
              </a:tabLst>
            </a:pPr>
            <a:r>
              <a:rPr sz="2000" spc="-5" dirty="0">
                <a:latin typeface="Trebuchet MS"/>
                <a:cs typeface="Trebuchet MS"/>
              </a:rPr>
              <a:t>Dinitrogen tetroxide  </a:t>
            </a:r>
            <a:r>
              <a:rPr sz="2000" spc="10" dirty="0">
                <a:latin typeface="Trebuchet MS"/>
                <a:cs typeface="Trebuchet MS"/>
              </a:rPr>
              <a:t>N</a:t>
            </a:r>
            <a:r>
              <a:rPr sz="1950" spc="15" baseline="-21367" dirty="0">
                <a:latin typeface="Trebuchet MS"/>
                <a:cs typeface="Trebuchet MS"/>
              </a:rPr>
              <a:t>2</a:t>
            </a:r>
            <a:r>
              <a:rPr sz="2000" spc="10" dirty="0">
                <a:latin typeface="Trebuchet MS"/>
                <a:cs typeface="Trebuchet MS"/>
              </a:rPr>
              <a:t>O</a:t>
            </a:r>
            <a:r>
              <a:rPr sz="1950" spc="15" baseline="-21367" dirty="0">
                <a:latin typeface="Trebuchet MS"/>
                <a:cs typeface="Trebuchet MS"/>
              </a:rPr>
              <a:t>4</a:t>
            </a:r>
            <a:endParaRPr sz="1950" baseline="-21367">
              <a:latin typeface="Trebuchet MS"/>
              <a:cs typeface="Trebuchet MS"/>
            </a:endParaRPr>
          </a:p>
          <a:p>
            <a:pPr marL="571500" indent="-457200">
              <a:lnSpc>
                <a:spcPts val="2160"/>
              </a:lnSpc>
              <a:spcBef>
                <a:spcPts val="2005"/>
              </a:spcBef>
              <a:buClr>
                <a:srgbClr val="B03E9A"/>
              </a:buClr>
              <a:buSzPct val="72500"/>
              <a:buAutoNum type="alphaLcParenR" startAt="5"/>
              <a:tabLst>
                <a:tab pos="570865" algn="l"/>
                <a:tab pos="571500" algn="l"/>
              </a:tabLst>
            </a:pPr>
            <a:r>
              <a:rPr sz="2000" spc="-5" dirty="0">
                <a:latin typeface="Trebuchet MS"/>
                <a:cs typeface="Trebuchet MS"/>
              </a:rPr>
              <a:t>Dinitrogen</a:t>
            </a:r>
            <a:r>
              <a:rPr sz="2000" spc="-70" dirty="0">
                <a:latin typeface="Trebuchet MS"/>
                <a:cs typeface="Trebuchet MS"/>
              </a:rPr>
              <a:t> </a:t>
            </a:r>
            <a:r>
              <a:rPr sz="2000" spc="-5" dirty="0">
                <a:latin typeface="Trebuchet MS"/>
                <a:cs typeface="Trebuchet MS"/>
              </a:rPr>
              <a:t>pentoxide</a:t>
            </a:r>
            <a:endParaRPr sz="2000">
              <a:latin typeface="Trebuchet MS"/>
              <a:cs typeface="Trebuchet MS"/>
            </a:endParaRPr>
          </a:p>
          <a:p>
            <a:pPr marL="571500">
              <a:lnSpc>
                <a:spcPts val="2160"/>
              </a:lnSpc>
            </a:pPr>
            <a:r>
              <a:rPr sz="2000" spc="10" dirty="0">
                <a:latin typeface="Trebuchet MS"/>
                <a:cs typeface="Trebuchet MS"/>
              </a:rPr>
              <a:t>N</a:t>
            </a:r>
            <a:r>
              <a:rPr sz="1950" spc="15" baseline="-21367" dirty="0">
                <a:latin typeface="Trebuchet MS"/>
                <a:cs typeface="Trebuchet MS"/>
              </a:rPr>
              <a:t>2</a:t>
            </a:r>
            <a:r>
              <a:rPr sz="2000" spc="10" dirty="0">
                <a:latin typeface="Trebuchet MS"/>
                <a:cs typeface="Trebuchet MS"/>
              </a:rPr>
              <a:t>O</a:t>
            </a:r>
            <a:r>
              <a:rPr sz="1950" spc="15" baseline="-21367" dirty="0">
                <a:latin typeface="Trebuchet MS"/>
                <a:cs typeface="Trebuchet MS"/>
              </a:rPr>
              <a:t>5</a:t>
            </a:r>
            <a:endParaRPr sz="1950" baseline="-21367">
              <a:latin typeface="Trebuchet MS"/>
              <a:cs typeface="Trebuchet MS"/>
            </a:endParaRPr>
          </a:p>
        </p:txBody>
      </p:sp>
      <p:sp>
        <p:nvSpPr>
          <p:cNvPr id="27" name="object 27"/>
          <p:cNvSpPr/>
          <p:nvPr/>
        </p:nvSpPr>
        <p:spPr>
          <a:xfrm>
            <a:off x="284988" y="1499616"/>
            <a:ext cx="4501896" cy="4930139"/>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3463" y="784859"/>
            <a:ext cx="7798308" cy="494538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6388" y="5820409"/>
            <a:ext cx="8252459" cy="137160"/>
          </a:xfrm>
          <a:custGeom>
            <a:avLst/>
            <a:gdLst/>
            <a:ahLst/>
            <a:cxnLst/>
            <a:rect l="l" t="t" r="r" b="b"/>
            <a:pathLst>
              <a:path w="8252459" h="137160">
                <a:moveTo>
                  <a:pt x="0" y="137159"/>
                </a:moveTo>
                <a:lnTo>
                  <a:pt x="8252459" y="137159"/>
                </a:lnTo>
                <a:lnTo>
                  <a:pt x="8252459" y="0"/>
                </a:lnTo>
                <a:lnTo>
                  <a:pt x="0" y="0"/>
                </a:lnTo>
                <a:lnTo>
                  <a:pt x="0" y="137159"/>
                </a:lnTo>
                <a:close/>
              </a:path>
            </a:pathLst>
          </a:custGeom>
          <a:solidFill>
            <a:srgbClr val="000000"/>
          </a:solidFill>
        </p:spPr>
        <p:txBody>
          <a:bodyPr wrap="square" lIns="0" tIns="0" rIns="0" bIns="0" rtlCol="0"/>
          <a:lstStyle/>
          <a:p>
            <a:endParaRPr/>
          </a:p>
        </p:txBody>
      </p:sp>
      <p:sp>
        <p:nvSpPr>
          <p:cNvPr id="4" name="object 4"/>
          <p:cNvSpPr/>
          <p:nvPr/>
        </p:nvSpPr>
        <p:spPr>
          <a:xfrm>
            <a:off x="56388" y="694690"/>
            <a:ext cx="137160" cy="5125720"/>
          </a:xfrm>
          <a:custGeom>
            <a:avLst/>
            <a:gdLst/>
            <a:ahLst/>
            <a:cxnLst/>
            <a:rect l="l" t="t" r="r" b="b"/>
            <a:pathLst>
              <a:path w="137160" h="5125720">
                <a:moveTo>
                  <a:pt x="0" y="5125720"/>
                </a:moveTo>
                <a:lnTo>
                  <a:pt x="137160" y="5125720"/>
                </a:lnTo>
                <a:lnTo>
                  <a:pt x="137160" y="0"/>
                </a:lnTo>
                <a:lnTo>
                  <a:pt x="0" y="0"/>
                </a:lnTo>
                <a:lnTo>
                  <a:pt x="0" y="5125720"/>
                </a:lnTo>
                <a:close/>
              </a:path>
            </a:pathLst>
          </a:custGeom>
          <a:solidFill>
            <a:srgbClr val="000000"/>
          </a:solidFill>
        </p:spPr>
        <p:txBody>
          <a:bodyPr wrap="square" lIns="0" tIns="0" rIns="0" bIns="0" rtlCol="0"/>
          <a:lstStyle/>
          <a:p>
            <a:endParaRPr/>
          </a:p>
        </p:txBody>
      </p:sp>
      <p:sp>
        <p:nvSpPr>
          <p:cNvPr id="5" name="object 5"/>
          <p:cNvSpPr/>
          <p:nvPr/>
        </p:nvSpPr>
        <p:spPr>
          <a:xfrm>
            <a:off x="56388" y="557530"/>
            <a:ext cx="8252459" cy="137160"/>
          </a:xfrm>
          <a:custGeom>
            <a:avLst/>
            <a:gdLst/>
            <a:ahLst/>
            <a:cxnLst/>
            <a:rect l="l" t="t" r="r" b="b"/>
            <a:pathLst>
              <a:path w="8252459" h="137159">
                <a:moveTo>
                  <a:pt x="0" y="137160"/>
                </a:moveTo>
                <a:lnTo>
                  <a:pt x="8252459" y="137160"/>
                </a:lnTo>
                <a:lnTo>
                  <a:pt x="8252459" y="0"/>
                </a:lnTo>
                <a:lnTo>
                  <a:pt x="0" y="0"/>
                </a:lnTo>
                <a:lnTo>
                  <a:pt x="0" y="137160"/>
                </a:lnTo>
                <a:close/>
              </a:path>
            </a:pathLst>
          </a:custGeom>
          <a:solidFill>
            <a:srgbClr val="000000"/>
          </a:solidFill>
        </p:spPr>
        <p:txBody>
          <a:bodyPr wrap="square" lIns="0" tIns="0" rIns="0" bIns="0" rtlCol="0"/>
          <a:lstStyle/>
          <a:p>
            <a:endParaRPr/>
          </a:p>
        </p:txBody>
      </p:sp>
      <p:sp>
        <p:nvSpPr>
          <p:cNvPr id="6" name="object 6"/>
          <p:cNvSpPr/>
          <p:nvPr/>
        </p:nvSpPr>
        <p:spPr>
          <a:xfrm>
            <a:off x="8171688" y="694944"/>
            <a:ext cx="137160" cy="5125720"/>
          </a:xfrm>
          <a:custGeom>
            <a:avLst/>
            <a:gdLst/>
            <a:ahLst/>
            <a:cxnLst/>
            <a:rect l="l" t="t" r="r" b="b"/>
            <a:pathLst>
              <a:path w="137159" h="5125720">
                <a:moveTo>
                  <a:pt x="137159" y="0"/>
                </a:moveTo>
                <a:lnTo>
                  <a:pt x="0" y="0"/>
                </a:lnTo>
                <a:lnTo>
                  <a:pt x="0" y="5125211"/>
                </a:lnTo>
                <a:lnTo>
                  <a:pt x="137159" y="5125212"/>
                </a:lnTo>
                <a:lnTo>
                  <a:pt x="137159" y="0"/>
                </a:lnTo>
                <a:close/>
              </a:path>
            </a:pathLst>
          </a:custGeom>
          <a:solidFill>
            <a:srgbClr val="000000"/>
          </a:solidFill>
        </p:spPr>
        <p:txBody>
          <a:bodyPr wrap="square" lIns="0" tIns="0" rIns="0" bIns="0" rtlCol="0"/>
          <a:lstStyle/>
          <a:p>
            <a:endParaRPr/>
          </a:p>
        </p:txBody>
      </p:sp>
      <p:sp>
        <p:nvSpPr>
          <p:cNvPr id="7" name="object 7"/>
          <p:cNvSpPr/>
          <p:nvPr/>
        </p:nvSpPr>
        <p:spPr>
          <a:xfrm>
            <a:off x="239268" y="5751829"/>
            <a:ext cx="7886700" cy="0"/>
          </a:xfrm>
          <a:custGeom>
            <a:avLst/>
            <a:gdLst/>
            <a:ahLst/>
            <a:cxnLst/>
            <a:rect l="l" t="t" r="r" b="b"/>
            <a:pathLst>
              <a:path w="7886700">
                <a:moveTo>
                  <a:pt x="0" y="0"/>
                </a:moveTo>
                <a:lnTo>
                  <a:pt x="7886700" y="0"/>
                </a:lnTo>
              </a:path>
            </a:pathLst>
          </a:custGeom>
          <a:ln w="45719">
            <a:solidFill>
              <a:srgbClr val="000000"/>
            </a:solidFill>
          </a:ln>
        </p:spPr>
        <p:txBody>
          <a:bodyPr wrap="square" lIns="0" tIns="0" rIns="0" bIns="0" rtlCol="0"/>
          <a:lstStyle/>
          <a:p>
            <a:endParaRPr/>
          </a:p>
        </p:txBody>
      </p:sp>
      <p:sp>
        <p:nvSpPr>
          <p:cNvPr id="8" name="object 8"/>
          <p:cNvSpPr/>
          <p:nvPr/>
        </p:nvSpPr>
        <p:spPr>
          <a:xfrm>
            <a:off x="262127" y="786130"/>
            <a:ext cx="0" cy="4942840"/>
          </a:xfrm>
          <a:custGeom>
            <a:avLst/>
            <a:gdLst/>
            <a:ahLst/>
            <a:cxnLst/>
            <a:rect l="l" t="t" r="r" b="b"/>
            <a:pathLst>
              <a:path h="4942840">
                <a:moveTo>
                  <a:pt x="0" y="0"/>
                </a:moveTo>
                <a:lnTo>
                  <a:pt x="0" y="4942840"/>
                </a:lnTo>
              </a:path>
            </a:pathLst>
          </a:custGeom>
          <a:ln w="45720">
            <a:solidFill>
              <a:srgbClr val="000000"/>
            </a:solidFill>
          </a:ln>
        </p:spPr>
        <p:txBody>
          <a:bodyPr wrap="square" lIns="0" tIns="0" rIns="0" bIns="0" rtlCol="0"/>
          <a:lstStyle/>
          <a:p>
            <a:endParaRPr/>
          </a:p>
        </p:txBody>
      </p:sp>
      <p:sp>
        <p:nvSpPr>
          <p:cNvPr id="9" name="object 9"/>
          <p:cNvSpPr/>
          <p:nvPr/>
        </p:nvSpPr>
        <p:spPr>
          <a:xfrm>
            <a:off x="239268" y="763269"/>
            <a:ext cx="7886700" cy="0"/>
          </a:xfrm>
          <a:custGeom>
            <a:avLst/>
            <a:gdLst/>
            <a:ahLst/>
            <a:cxnLst/>
            <a:rect l="l" t="t" r="r" b="b"/>
            <a:pathLst>
              <a:path w="7886700">
                <a:moveTo>
                  <a:pt x="0" y="0"/>
                </a:moveTo>
                <a:lnTo>
                  <a:pt x="7886700" y="0"/>
                </a:lnTo>
              </a:path>
            </a:pathLst>
          </a:custGeom>
          <a:ln w="45720">
            <a:solidFill>
              <a:srgbClr val="000000"/>
            </a:solidFill>
          </a:ln>
        </p:spPr>
        <p:txBody>
          <a:bodyPr wrap="square" lIns="0" tIns="0" rIns="0" bIns="0" rtlCol="0"/>
          <a:lstStyle/>
          <a:p>
            <a:endParaRPr/>
          </a:p>
        </p:txBody>
      </p:sp>
      <p:sp>
        <p:nvSpPr>
          <p:cNvPr id="10" name="object 10"/>
          <p:cNvSpPr/>
          <p:nvPr/>
        </p:nvSpPr>
        <p:spPr>
          <a:xfrm>
            <a:off x="8103107" y="786383"/>
            <a:ext cx="0" cy="4942840"/>
          </a:xfrm>
          <a:custGeom>
            <a:avLst/>
            <a:gdLst/>
            <a:ahLst/>
            <a:cxnLst/>
            <a:rect l="l" t="t" r="r" b="b"/>
            <a:pathLst>
              <a:path h="4942840">
                <a:moveTo>
                  <a:pt x="0" y="0"/>
                </a:moveTo>
                <a:lnTo>
                  <a:pt x="0" y="4942332"/>
                </a:lnTo>
              </a:path>
            </a:pathLst>
          </a:custGeom>
          <a:ln w="45720">
            <a:solidFill>
              <a:srgbClr val="000000"/>
            </a:solidFill>
          </a:ln>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3255"/>
            <a:ext cx="8929116" cy="64297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615" y="499872"/>
            <a:ext cx="7572756" cy="58582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331081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99717" y="1057402"/>
            <a:ext cx="106933" cy="115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8741" y="1057402"/>
            <a:ext cx="106997" cy="11531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756026" y="1057275"/>
            <a:ext cx="101853" cy="10058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35173" y="1053719"/>
            <a:ext cx="176402" cy="250316"/>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2399664" y="1053719"/>
            <a:ext cx="176402" cy="25031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198765" y="1053719"/>
            <a:ext cx="176390" cy="25031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328796"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7" y="296925"/>
                </a:lnTo>
                <a:lnTo>
                  <a:pt x="140708" y="295856"/>
                </a:lnTo>
                <a:lnTo>
                  <a:pt x="176783"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2022729" y="1006221"/>
            <a:ext cx="259715" cy="346075"/>
          </a:xfrm>
          <a:custGeom>
            <a:avLst/>
            <a:gdLst/>
            <a:ahLst/>
            <a:cxnLst/>
            <a:rect l="l" t="t" r="r" b="b"/>
            <a:pathLst>
              <a:path w="259714" h="346075">
                <a:moveTo>
                  <a:pt x="0" y="0"/>
                </a:moveTo>
                <a:lnTo>
                  <a:pt x="61340" y="0"/>
                </a:lnTo>
                <a:lnTo>
                  <a:pt x="61340" y="135381"/>
                </a:lnTo>
                <a:lnTo>
                  <a:pt x="198754" y="135381"/>
                </a:lnTo>
                <a:lnTo>
                  <a:pt x="198754" y="0"/>
                </a:lnTo>
                <a:lnTo>
                  <a:pt x="259460" y="0"/>
                </a:lnTo>
                <a:lnTo>
                  <a:pt x="259460" y="345566"/>
                </a:lnTo>
                <a:lnTo>
                  <a:pt x="198754" y="345566"/>
                </a:lnTo>
                <a:lnTo>
                  <a:pt x="198754" y="189864"/>
                </a:lnTo>
                <a:lnTo>
                  <a:pt x="61340" y="189864"/>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821766" y="1006221"/>
            <a:ext cx="259715" cy="346075"/>
          </a:xfrm>
          <a:custGeom>
            <a:avLst/>
            <a:gdLst/>
            <a:ahLst/>
            <a:cxnLst/>
            <a:rect l="l" t="t" r="r" b="b"/>
            <a:pathLst>
              <a:path w="259715" h="346075">
                <a:moveTo>
                  <a:pt x="0" y="0"/>
                </a:moveTo>
                <a:lnTo>
                  <a:pt x="61328" y="0"/>
                </a:lnTo>
                <a:lnTo>
                  <a:pt x="61328" y="135381"/>
                </a:lnTo>
                <a:lnTo>
                  <a:pt x="198856" y="135381"/>
                </a:lnTo>
                <a:lnTo>
                  <a:pt x="198856" y="0"/>
                </a:lnTo>
                <a:lnTo>
                  <a:pt x="259486" y="0"/>
                </a:lnTo>
                <a:lnTo>
                  <a:pt x="259486" y="345566"/>
                </a:lnTo>
                <a:lnTo>
                  <a:pt x="198856" y="345566"/>
                </a:lnTo>
                <a:lnTo>
                  <a:pt x="198856" y="189864"/>
                </a:lnTo>
                <a:lnTo>
                  <a:pt x="61328" y="189864"/>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739264"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38302" y="1003808"/>
            <a:ext cx="229870" cy="347980"/>
          </a:xfrm>
          <a:custGeom>
            <a:avLst/>
            <a:gdLst/>
            <a:ahLst/>
            <a:cxnLst/>
            <a:rect l="l" t="t" r="r" b="b"/>
            <a:pathLst>
              <a:path w="229870" h="347980">
                <a:moveTo>
                  <a:pt x="71716" y="0"/>
                </a:moveTo>
                <a:lnTo>
                  <a:pt x="109895" y="1571"/>
                </a:lnTo>
                <a:lnTo>
                  <a:pt x="169750" y="14144"/>
                </a:lnTo>
                <a:lnTo>
                  <a:pt x="207993" y="39481"/>
                </a:lnTo>
                <a:lnTo>
                  <a:pt x="226920" y="78724"/>
                </a:lnTo>
                <a:lnTo>
                  <a:pt x="229285" y="103631"/>
                </a:lnTo>
                <a:lnTo>
                  <a:pt x="223681" y="146425"/>
                </a:lnTo>
                <a:lnTo>
                  <a:pt x="206869" y="179710"/>
                </a:lnTo>
                <a:lnTo>
                  <a:pt x="178846" y="203484"/>
                </a:lnTo>
                <a:lnTo>
                  <a:pt x="139612" y="217749"/>
                </a:lnTo>
                <a:lnTo>
                  <a:pt x="89166" y="222503"/>
                </a:lnTo>
                <a:lnTo>
                  <a:pt x="83534" y="222406"/>
                </a:lnTo>
                <a:lnTo>
                  <a:pt x="77019" y="222107"/>
                </a:lnTo>
                <a:lnTo>
                  <a:pt x="69617" y="221593"/>
                </a:lnTo>
                <a:lnTo>
                  <a:pt x="61328" y="220852"/>
                </a:lnTo>
                <a:lnTo>
                  <a:pt x="61328" y="347979"/>
                </a:lnTo>
                <a:lnTo>
                  <a:pt x="0" y="347979"/>
                </a:lnTo>
                <a:lnTo>
                  <a:pt x="0" y="2666"/>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693289"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6"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639946"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475866"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6"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1"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972435"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2336926"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1135964" y="1000125"/>
            <a:ext cx="302260" cy="357505"/>
          </a:xfrm>
          <a:custGeom>
            <a:avLst/>
            <a:gdLst/>
            <a:ahLst/>
            <a:cxnLst/>
            <a:rect l="l" t="t" r="r" b="b"/>
            <a:pathLst>
              <a:path w="302259" h="357505">
                <a:moveTo>
                  <a:pt x="148640" y="0"/>
                </a:moveTo>
                <a:lnTo>
                  <a:pt x="214363" y="11541"/>
                </a:lnTo>
                <a:lnTo>
                  <a:pt x="262559" y="46227"/>
                </a:lnTo>
                <a:lnTo>
                  <a:pt x="292103" y="101726"/>
                </a:lnTo>
                <a:lnTo>
                  <a:pt x="301929" y="175895"/>
                </a:lnTo>
                <a:lnTo>
                  <a:pt x="299358" y="215542"/>
                </a:lnTo>
                <a:lnTo>
                  <a:pt x="278784" y="281836"/>
                </a:lnTo>
                <a:lnTo>
                  <a:pt x="238042" y="329965"/>
                </a:lnTo>
                <a:lnTo>
                  <a:pt x="179610" y="354453"/>
                </a:lnTo>
                <a:lnTo>
                  <a:pt x="143941" y="357504"/>
                </a:lnTo>
                <a:lnTo>
                  <a:pt x="111146" y="354478"/>
                </a:lnTo>
                <a:lnTo>
                  <a:pt x="57756" y="330233"/>
                </a:lnTo>
                <a:lnTo>
                  <a:pt x="20895" y="282461"/>
                </a:lnTo>
                <a:lnTo>
                  <a:pt x="2321" y="215925"/>
                </a:lnTo>
                <a:lnTo>
                  <a:pt x="0" y="175895"/>
                </a:lnTo>
                <a:lnTo>
                  <a:pt x="2528" y="140440"/>
                </a:lnTo>
                <a:lnTo>
                  <a:pt x="22754" y="78007"/>
                </a:lnTo>
                <a:lnTo>
                  <a:pt x="62383" y="28717"/>
                </a:lnTo>
                <a:lnTo>
                  <a:pt x="116476" y="3190"/>
                </a:lnTo>
                <a:lnTo>
                  <a:pt x="148640" y="0"/>
                </a:lnTo>
                <a:close/>
              </a:path>
            </a:pathLst>
          </a:custGeom>
          <a:ln w="3175">
            <a:solidFill>
              <a:srgbClr val="58134A"/>
            </a:solidFill>
          </a:ln>
        </p:spPr>
        <p:txBody>
          <a:bodyPr wrap="square" lIns="0" tIns="0" rIns="0" bIns="0" rtlCol="0"/>
          <a:lstStyle/>
          <a:p>
            <a:endParaRPr/>
          </a:p>
        </p:txBody>
      </p:sp>
      <p:sp>
        <p:nvSpPr>
          <p:cNvPr id="20" name="object 20"/>
          <p:cNvSpPr txBox="1"/>
          <p:nvPr/>
        </p:nvSpPr>
        <p:spPr>
          <a:xfrm>
            <a:off x="510540" y="1632331"/>
            <a:ext cx="6546850" cy="2556510"/>
          </a:xfrm>
          <a:prstGeom prst="rect">
            <a:avLst/>
          </a:prstGeom>
        </p:spPr>
        <p:txBody>
          <a:bodyPr vert="horz" wrap="square" lIns="0" tIns="13335" rIns="0" bIns="0" rtlCol="0">
            <a:spAutoFit/>
          </a:bodyPr>
          <a:lstStyle/>
          <a:p>
            <a:pPr marL="311785" marR="30480" indent="-274320">
              <a:lnSpc>
                <a:spcPct val="100000"/>
              </a:lnSpc>
              <a:spcBef>
                <a:spcPts val="105"/>
              </a:spcBef>
              <a:buClr>
                <a:srgbClr val="B03E9A"/>
              </a:buClr>
              <a:buSzPct val="73076"/>
              <a:buFont typeface="Wingdings 2"/>
              <a:buChar char=""/>
              <a:tabLst>
                <a:tab pos="312420" algn="l"/>
              </a:tabLst>
            </a:pPr>
            <a:r>
              <a:rPr sz="2600" dirty="0">
                <a:latin typeface="Trebuchet MS"/>
                <a:cs typeface="Trebuchet MS"/>
              </a:rPr>
              <a:t>Exist </a:t>
            </a:r>
            <a:r>
              <a:rPr sz="2600" spc="-5" dirty="0">
                <a:latin typeface="Trebuchet MS"/>
                <a:cs typeface="Trebuchet MS"/>
              </a:rPr>
              <a:t>in three allotropic forms- white, red  and black.</a:t>
            </a:r>
            <a:endParaRPr sz="2600">
              <a:latin typeface="Trebuchet MS"/>
              <a:cs typeface="Trebuchet MS"/>
            </a:endParaRPr>
          </a:p>
          <a:p>
            <a:pPr marL="311785" marR="88900" indent="-274320">
              <a:lnSpc>
                <a:spcPct val="100000"/>
              </a:lnSpc>
              <a:spcBef>
                <a:spcPts val="595"/>
              </a:spcBef>
              <a:buClr>
                <a:srgbClr val="B03E9A"/>
              </a:buClr>
              <a:buSzPct val="73076"/>
              <a:buFont typeface="Wingdings 2"/>
              <a:buChar char=""/>
              <a:tabLst>
                <a:tab pos="312420" algn="l"/>
              </a:tabLst>
            </a:pPr>
            <a:r>
              <a:rPr sz="2600" dirty="0">
                <a:latin typeface="Trebuchet MS"/>
                <a:cs typeface="Trebuchet MS"/>
              </a:rPr>
              <a:t>White </a:t>
            </a:r>
            <a:r>
              <a:rPr sz="2600" spc="-5" dirty="0">
                <a:latin typeface="Trebuchet MS"/>
                <a:cs typeface="Trebuchet MS"/>
              </a:rPr>
              <a:t>phosphorous burns in air with </a:t>
            </a:r>
            <a:r>
              <a:rPr sz="2600" dirty="0">
                <a:latin typeface="Trebuchet MS"/>
                <a:cs typeface="Trebuchet MS"/>
              </a:rPr>
              <a:t>faint  </a:t>
            </a:r>
            <a:r>
              <a:rPr sz="2600" spc="-5" dirty="0">
                <a:latin typeface="Trebuchet MS"/>
                <a:cs typeface="Trebuchet MS"/>
              </a:rPr>
              <a:t>green </a:t>
            </a:r>
            <a:r>
              <a:rPr sz="2600" spc="-60" dirty="0">
                <a:latin typeface="Trebuchet MS"/>
                <a:cs typeface="Trebuchet MS"/>
              </a:rPr>
              <a:t>glow, </a:t>
            </a:r>
            <a:r>
              <a:rPr sz="2600" spc="-5" dirty="0">
                <a:latin typeface="Trebuchet MS"/>
                <a:cs typeface="Trebuchet MS"/>
              </a:rPr>
              <a:t>phenomenon is called  chemiluminescence.</a:t>
            </a:r>
            <a:endParaRPr sz="2600">
              <a:latin typeface="Trebuchet MS"/>
              <a:cs typeface="Trebuchet MS"/>
            </a:endParaRPr>
          </a:p>
          <a:p>
            <a:pPr marL="2475230" lvl="1" indent="-274320">
              <a:lnSpc>
                <a:spcPct val="100000"/>
              </a:lnSpc>
              <a:spcBef>
                <a:spcPts val="605"/>
              </a:spcBef>
              <a:buClr>
                <a:srgbClr val="B03E9A"/>
              </a:buClr>
              <a:buSzPct val="73076"/>
              <a:buFont typeface="Wingdings 2"/>
              <a:buChar char=""/>
              <a:tabLst>
                <a:tab pos="2475230" algn="l"/>
              </a:tabLst>
            </a:pPr>
            <a:r>
              <a:rPr sz="2600" spc="5" dirty="0">
                <a:latin typeface="Trebuchet MS"/>
                <a:cs typeface="Trebuchet MS"/>
              </a:rPr>
              <a:t>P</a:t>
            </a:r>
            <a:r>
              <a:rPr sz="2550" spc="7" baseline="-21241" dirty="0">
                <a:latin typeface="Trebuchet MS"/>
                <a:cs typeface="Trebuchet MS"/>
              </a:rPr>
              <a:t>4 </a:t>
            </a:r>
            <a:r>
              <a:rPr sz="2600" dirty="0">
                <a:latin typeface="Trebuchet MS"/>
                <a:cs typeface="Trebuchet MS"/>
              </a:rPr>
              <a:t>+ 5O</a:t>
            </a:r>
            <a:r>
              <a:rPr sz="2550" baseline="-21241" dirty="0">
                <a:latin typeface="Trebuchet MS"/>
                <a:cs typeface="Trebuchet MS"/>
              </a:rPr>
              <a:t>2</a:t>
            </a:r>
            <a:r>
              <a:rPr sz="2600" dirty="0">
                <a:latin typeface="Trebuchet MS"/>
                <a:cs typeface="Trebuchet MS"/>
              </a:rPr>
              <a:t>--&gt;</a:t>
            </a:r>
            <a:r>
              <a:rPr sz="2600" spc="-285" dirty="0">
                <a:latin typeface="Trebuchet MS"/>
                <a:cs typeface="Trebuchet MS"/>
              </a:rPr>
              <a:t> </a:t>
            </a:r>
            <a:r>
              <a:rPr sz="2600" spc="10" dirty="0">
                <a:latin typeface="Trebuchet MS"/>
                <a:cs typeface="Trebuchet MS"/>
              </a:rPr>
              <a:t>P</a:t>
            </a:r>
            <a:r>
              <a:rPr sz="2550" spc="15" baseline="-21241" dirty="0">
                <a:latin typeface="Trebuchet MS"/>
                <a:cs typeface="Trebuchet MS"/>
              </a:rPr>
              <a:t>4</a:t>
            </a:r>
            <a:r>
              <a:rPr sz="2600" spc="10" dirty="0">
                <a:latin typeface="Trebuchet MS"/>
                <a:cs typeface="Trebuchet MS"/>
              </a:rPr>
              <a:t>O</a:t>
            </a:r>
            <a:r>
              <a:rPr sz="2550" spc="15" baseline="-21241" dirty="0">
                <a:latin typeface="Trebuchet MS"/>
                <a:cs typeface="Trebuchet MS"/>
              </a:rPr>
              <a:t>10</a:t>
            </a:r>
            <a:endParaRPr sz="2550" baseline="-21241">
              <a:latin typeface="Trebuchet MS"/>
              <a:cs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166115"/>
            <a:ext cx="8839199" cy="66918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3370122"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3766"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601103" y="1057275"/>
            <a:ext cx="101803"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387216" y="1053719"/>
            <a:ext cx="176402"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186304" y="1053719"/>
            <a:ext cx="176402" cy="25031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680840" y="1006221"/>
            <a:ext cx="227965" cy="346075"/>
          </a:xfrm>
          <a:custGeom>
            <a:avLst/>
            <a:gdLst/>
            <a:ahLst/>
            <a:cxnLst/>
            <a:rect l="l" t="t" r="r" b="b"/>
            <a:pathLst>
              <a:path w="227964" h="346075">
                <a:moveTo>
                  <a:pt x="0" y="0"/>
                </a:moveTo>
                <a:lnTo>
                  <a:pt x="227584" y="0"/>
                </a:lnTo>
                <a:lnTo>
                  <a:pt x="227584" y="54482"/>
                </a:lnTo>
                <a:lnTo>
                  <a:pt x="61341" y="54482"/>
                </a:lnTo>
                <a:lnTo>
                  <a:pt x="61341" y="135381"/>
                </a:lnTo>
                <a:lnTo>
                  <a:pt x="182753" y="135381"/>
                </a:lnTo>
                <a:lnTo>
                  <a:pt x="182753" y="187578"/>
                </a:lnTo>
                <a:lnTo>
                  <a:pt x="61341" y="187578"/>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2479929" y="1006221"/>
            <a:ext cx="252095" cy="350520"/>
          </a:xfrm>
          <a:custGeom>
            <a:avLst/>
            <a:gdLst/>
            <a:ahLst/>
            <a:cxnLst/>
            <a:rect l="l" t="t" r="r" b="b"/>
            <a:pathLst>
              <a:path w="252094"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007107"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67957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833958" y="1006221"/>
            <a:ext cx="220979" cy="346075"/>
          </a:xfrm>
          <a:custGeom>
            <a:avLst/>
            <a:gdLst/>
            <a:ahLst/>
            <a:cxnLst/>
            <a:rect l="l" t="t" r="r" b="b"/>
            <a:pathLst>
              <a:path w="220980"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538302"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074077" y="1001522"/>
            <a:ext cx="304165" cy="350520"/>
          </a:xfrm>
          <a:custGeom>
            <a:avLst/>
            <a:gdLst/>
            <a:ahLst/>
            <a:cxnLst/>
            <a:rect l="l" t="t" r="r" b="b"/>
            <a:pathLst>
              <a:path w="304165" h="350519">
                <a:moveTo>
                  <a:pt x="137756" y="0"/>
                </a:moveTo>
                <a:lnTo>
                  <a:pt x="164655" y="0"/>
                </a:lnTo>
                <a:lnTo>
                  <a:pt x="303618" y="350265"/>
                </a:lnTo>
                <a:lnTo>
                  <a:pt x="235927"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786507"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398142"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3324478"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123567"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4107560" y="1000125"/>
            <a:ext cx="2492756" cy="357504"/>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5368925" y="1057402"/>
            <a:ext cx="106934" cy="115315"/>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4168013" y="1057402"/>
            <a:ext cx="106934" cy="115315"/>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4767960" y="1053719"/>
            <a:ext cx="176402" cy="250316"/>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6379845"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6056757" y="1006221"/>
            <a:ext cx="252095" cy="350520"/>
          </a:xfrm>
          <a:custGeom>
            <a:avLst/>
            <a:gdLst/>
            <a:ahLst/>
            <a:cxnLst/>
            <a:rect l="l" t="t" r="r" b="b"/>
            <a:pathLst>
              <a:path w="252095"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5923788"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591936" y="1006221"/>
            <a:ext cx="259715" cy="346075"/>
          </a:xfrm>
          <a:custGeom>
            <a:avLst/>
            <a:gdLst/>
            <a:ahLst/>
            <a:cxnLst/>
            <a:rect l="l" t="t" r="r" b="b"/>
            <a:pathLst>
              <a:path w="259714" h="346075">
                <a:moveTo>
                  <a:pt x="0" y="0"/>
                </a:moveTo>
                <a:lnTo>
                  <a:pt x="61340" y="0"/>
                </a:lnTo>
                <a:lnTo>
                  <a:pt x="61340" y="135381"/>
                </a:lnTo>
                <a:lnTo>
                  <a:pt x="198754" y="135381"/>
                </a:lnTo>
                <a:lnTo>
                  <a:pt x="198754" y="0"/>
                </a:lnTo>
                <a:lnTo>
                  <a:pt x="259461" y="0"/>
                </a:lnTo>
                <a:lnTo>
                  <a:pt x="259461" y="345566"/>
                </a:lnTo>
                <a:lnTo>
                  <a:pt x="198754" y="345566"/>
                </a:lnTo>
                <a:lnTo>
                  <a:pt x="198754" y="189864"/>
                </a:lnTo>
                <a:lnTo>
                  <a:pt x="61340" y="189864"/>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4391025" y="1006221"/>
            <a:ext cx="259715" cy="346075"/>
          </a:xfrm>
          <a:custGeom>
            <a:avLst/>
            <a:gdLst/>
            <a:ahLst/>
            <a:cxnLst/>
            <a:rect l="l" t="t" r="r" b="b"/>
            <a:pathLst>
              <a:path w="259714" h="346075">
                <a:moveTo>
                  <a:pt x="0" y="0"/>
                </a:moveTo>
                <a:lnTo>
                  <a:pt x="61340" y="0"/>
                </a:lnTo>
                <a:lnTo>
                  <a:pt x="61340" y="135381"/>
                </a:lnTo>
                <a:lnTo>
                  <a:pt x="198754" y="135381"/>
                </a:lnTo>
                <a:lnTo>
                  <a:pt x="198754" y="0"/>
                </a:lnTo>
                <a:lnTo>
                  <a:pt x="259461" y="0"/>
                </a:lnTo>
                <a:lnTo>
                  <a:pt x="259461" y="345566"/>
                </a:lnTo>
                <a:lnTo>
                  <a:pt x="198754" y="345566"/>
                </a:lnTo>
                <a:lnTo>
                  <a:pt x="198754" y="189864"/>
                </a:lnTo>
                <a:lnTo>
                  <a:pt x="61340" y="189864"/>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5308472" y="100380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1" y="222107"/>
                </a:lnTo>
                <a:lnTo>
                  <a:pt x="69580" y="221593"/>
                </a:lnTo>
                <a:lnTo>
                  <a:pt x="61340" y="220852"/>
                </a:lnTo>
                <a:lnTo>
                  <a:pt x="61340"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4107560" y="100380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1" y="222107"/>
                </a:lnTo>
                <a:lnTo>
                  <a:pt x="69580" y="221593"/>
                </a:lnTo>
                <a:lnTo>
                  <a:pt x="61340" y="220852"/>
                </a:lnTo>
                <a:lnTo>
                  <a:pt x="61340"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5045075"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4705222"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1" name="object 31"/>
          <p:cNvSpPr txBox="1"/>
          <p:nvPr/>
        </p:nvSpPr>
        <p:spPr>
          <a:xfrm>
            <a:off x="510540" y="1556740"/>
            <a:ext cx="3679825" cy="970280"/>
          </a:xfrm>
          <a:prstGeom prst="rect">
            <a:avLst/>
          </a:prstGeom>
        </p:spPr>
        <p:txBody>
          <a:bodyPr vert="horz" wrap="square" lIns="0" tIns="12700" rIns="0" bIns="0" rtlCol="0">
            <a:spAutoFit/>
          </a:bodyPr>
          <a:lstStyle/>
          <a:p>
            <a:pPr marL="312420" marR="30480" indent="-312420">
              <a:lnSpc>
                <a:spcPct val="119200"/>
              </a:lnSpc>
              <a:spcBef>
                <a:spcPts val="100"/>
              </a:spcBef>
              <a:buClr>
                <a:srgbClr val="B03E9A"/>
              </a:buClr>
              <a:buSzPct val="73076"/>
              <a:buFont typeface="Wingdings 2"/>
              <a:buChar char=""/>
              <a:tabLst>
                <a:tab pos="312420" algn="l"/>
              </a:tabLst>
            </a:pPr>
            <a:r>
              <a:rPr sz="2600" spc="-20" dirty="0">
                <a:latin typeface="Trebuchet MS"/>
                <a:cs typeface="Trebuchet MS"/>
              </a:rPr>
              <a:t>Reaction </a:t>
            </a:r>
            <a:r>
              <a:rPr sz="2600" spc="-5" dirty="0">
                <a:latin typeface="Trebuchet MS"/>
                <a:cs typeface="Trebuchet MS"/>
              </a:rPr>
              <a:t>with chlorine  </a:t>
            </a:r>
            <a:r>
              <a:rPr sz="2600" spc="5" dirty="0">
                <a:latin typeface="Trebuchet MS"/>
                <a:cs typeface="Trebuchet MS"/>
              </a:rPr>
              <a:t>PH</a:t>
            </a:r>
            <a:r>
              <a:rPr sz="2550" spc="7" baseline="-21241" dirty="0">
                <a:latin typeface="Trebuchet MS"/>
                <a:cs typeface="Trebuchet MS"/>
              </a:rPr>
              <a:t>3</a:t>
            </a:r>
            <a:r>
              <a:rPr sz="2550" spc="397" baseline="-21241" dirty="0">
                <a:latin typeface="Trebuchet MS"/>
                <a:cs typeface="Trebuchet MS"/>
              </a:rPr>
              <a:t> </a:t>
            </a:r>
            <a:r>
              <a:rPr sz="2600" dirty="0">
                <a:latin typeface="Trebuchet MS"/>
                <a:cs typeface="Trebuchet MS"/>
              </a:rPr>
              <a:t>+4CL</a:t>
            </a:r>
            <a:r>
              <a:rPr sz="2550" baseline="-21241" dirty="0">
                <a:latin typeface="Trebuchet MS"/>
                <a:cs typeface="Trebuchet MS"/>
              </a:rPr>
              <a:t>2</a:t>
            </a:r>
            <a:endParaRPr sz="2550" baseline="-21241">
              <a:latin typeface="Trebuchet MS"/>
              <a:cs typeface="Trebuchet MS"/>
            </a:endParaRPr>
          </a:p>
        </p:txBody>
      </p:sp>
      <p:sp>
        <p:nvSpPr>
          <p:cNvPr id="32" name="object 32"/>
          <p:cNvSpPr txBox="1"/>
          <p:nvPr/>
        </p:nvSpPr>
        <p:spPr>
          <a:xfrm>
            <a:off x="4353178" y="2104770"/>
            <a:ext cx="1695450" cy="422275"/>
          </a:xfrm>
          <a:prstGeom prst="rect">
            <a:avLst/>
          </a:prstGeom>
        </p:spPr>
        <p:txBody>
          <a:bodyPr vert="horz" wrap="square" lIns="0" tIns="13335" rIns="0" bIns="0" rtlCol="0">
            <a:spAutoFit/>
          </a:bodyPr>
          <a:lstStyle/>
          <a:p>
            <a:pPr marL="38100">
              <a:lnSpc>
                <a:spcPct val="100000"/>
              </a:lnSpc>
              <a:spcBef>
                <a:spcPts val="105"/>
              </a:spcBef>
            </a:pPr>
            <a:r>
              <a:rPr sz="2600" spc="5" dirty="0">
                <a:latin typeface="Trebuchet MS"/>
                <a:cs typeface="Trebuchet MS"/>
              </a:rPr>
              <a:t>PCl</a:t>
            </a:r>
            <a:r>
              <a:rPr sz="2550" spc="7" baseline="-21241" dirty="0">
                <a:latin typeface="Trebuchet MS"/>
                <a:cs typeface="Trebuchet MS"/>
              </a:rPr>
              <a:t>5 </a:t>
            </a:r>
            <a:r>
              <a:rPr sz="2600" dirty="0">
                <a:latin typeface="Trebuchet MS"/>
                <a:cs typeface="Trebuchet MS"/>
              </a:rPr>
              <a:t>+</a:t>
            </a:r>
            <a:r>
              <a:rPr sz="2600" spc="-95" dirty="0">
                <a:latin typeface="Trebuchet MS"/>
                <a:cs typeface="Trebuchet MS"/>
              </a:rPr>
              <a:t> </a:t>
            </a:r>
            <a:r>
              <a:rPr sz="2600" dirty="0">
                <a:latin typeface="Trebuchet MS"/>
                <a:cs typeface="Trebuchet MS"/>
              </a:rPr>
              <a:t>3HCl</a:t>
            </a:r>
            <a:endParaRPr sz="2600">
              <a:latin typeface="Trebuchet MS"/>
              <a:cs typeface="Trebuchet MS"/>
            </a:endParaRPr>
          </a:p>
        </p:txBody>
      </p:sp>
      <p:sp>
        <p:nvSpPr>
          <p:cNvPr id="33" name="object 33"/>
          <p:cNvSpPr txBox="1"/>
          <p:nvPr/>
        </p:nvSpPr>
        <p:spPr>
          <a:xfrm>
            <a:off x="447040" y="2973493"/>
            <a:ext cx="6837680" cy="2861310"/>
          </a:xfrm>
          <a:prstGeom prst="rect">
            <a:avLst/>
          </a:prstGeom>
        </p:spPr>
        <p:txBody>
          <a:bodyPr vert="horz" wrap="square" lIns="0" tIns="88900" rIns="0" bIns="0" rtlCol="0">
            <a:spAutoFit/>
          </a:bodyPr>
          <a:lstStyle/>
          <a:p>
            <a:pPr marL="101600">
              <a:lnSpc>
                <a:spcPct val="100000"/>
              </a:lnSpc>
              <a:spcBef>
                <a:spcPts val="700"/>
              </a:spcBef>
            </a:pPr>
            <a:r>
              <a:rPr sz="2600" spc="-20" dirty="0">
                <a:latin typeface="Trebuchet MS"/>
                <a:cs typeface="Trebuchet MS"/>
              </a:rPr>
              <a:t>Reaction </a:t>
            </a:r>
            <a:r>
              <a:rPr sz="2600" spc="-5" dirty="0">
                <a:latin typeface="Trebuchet MS"/>
                <a:cs typeface="Trebuchet MS"/>
              </a:rPr>
              <a:t>with</a:t>
            </a:r>
            <a:r>
              <a:rPr sz="2600" dirty="0">
                <a:latin typeface="Trebuchet MS"/>
                <a:cs typeface="Trebuchet MS"/>
              </a:rPr>
              <a:t> </a:t>
            </a:r>
            <a:r>
              <a:rPr sz="2600" spc="-5" dirty="0">
                <a:latin typeface="Trebuchet MS"/>
                <a:cs typeface="Trebuchet MS"/>
              </a:rPr>
              <a:t>CuSO4</a:t>
            </a:r>
            <a:endParaRPr sz="2600">
              <a:latin typeface="Trebuchet MS"/>
              <a:cs typeface="Trebuchet MS"/>
            </a:endParaRPr>
          </a:p>
          <a:p>
            <a:pPr marL="901700">
              <a:lnSpc>
                <a:spcPct val="100000"/>
              </a:lnSpc>
              <a:spcBef>
                <a:spcPts val="605"/>
              </a:spcBef>
              <a:tabLst>
                <a:tab pos="2249170" algn="l"/>
                <a:tab pos="4565650" algn="l"/>
              </a:tabLst>
            </a:pPr>
            <a:r>
              <a:rPr sz="2600" dirty="0">
                <a:latin typeface="Trebuchet MS"/>
                <a:cs typeface="Trebuchet MS"/>
              </a:rPr>
              <a:t>CuSO</a:t>
            </a:r>
            <a:r>
              <a:rPr sz="2550" baseline="-21241" dirty="0">
                <a:latin typeface="Trebuchet MS"/>
                <a:cs typeface="Trebuchet MS"/>
              </a:rPr>
              <a:t>4</a:t>
            </a:r>
            <a:r>
              <a:rPr sz="2550" spc="412" baseline="-21241" dirty="0">
                <a:latin typeface="Trebuchet MS"/>
                <a:cs typeface="Trebuchet MS"/>
              </a:rPr>
              <a:t> </a:t>
            </a:r>
            <a:r>
              <a:rPr sz="2600" dirty="0">
                <a:latin typeface="Trebuchet MS"/>
                <a:cs typeface="Trebuchet MS"/>
              </a:rPr>
              <a:t>+	PH</a:t>
            </a:r>
            <a:r>
              <a:rPr sz="2550" baseline="-21241" dirty="0">
                <a:latin typeface="Trebuchet MS"/>
                <a:cs typeface="Trebuchet MS"/>
              </a:rPr>
              <a:t>3	</a:t>
            </a:r>
            <a:r>
              <a:rPr sz="2600" spc="5" dirty="0">
                <a:latin typeface="Trebuchet MS"/>
                <a:cs typeface="Trebuchet MS"/>
              </a:rPr>
              <a:t>Cu</a:t>
            </a:r>
            <a:r>
              <a:rPr sz="2550" spc="7" baseline="-21241" dirty="0">
                <a:latin typeface="Trebuchet MS"/>
                <a:cs typeface="Trebuchet MS"/>
              </a:rPr>
              <a:t>3</a:t>
            </a:r>
            <a:r>
              <a:rPr sz="2600" spc="5" dirty="0">
                <a:latin typeface="Trebuchet MS"/>
                <a:cs typeface="Trebuchet MS"/>
              </a:rPr>
              <a:t>P</a:t>
            </a:r>
            <a:r>
              <a:rPr sz="2550" spc="7" baseline="-21241" dirty="0">
                <a:latin typeface="Trebuchet MS"/>
                <a:cs typeface="Trebuchet MS"/>
              </a:rPr>
              <a:t>2 </a:t>
            </a:r>
            <a:r>
              <a:rPr sz="2600" dirty="0">
                <a:latin typeface="Trebuchet MS"/>
                <a:cs typeface="Trebuchet MS"/>
              </a:rPr>
              <a:t>+</a:t>
            </a:r>
            <a:r>
              <a:rPr sz="2600" spc="-290" dirty="0">
                <a:latin typeface="Trebuchet MS"/>
                <a:cs typeface="Trebuchet MS"/>
              </a:rPr>
              <a:t> </a:t>
            </a:r>
            <a:r>
              <a:rPr sz="2600" dirty="0">
                <a:latin typeface="Trebuchet MS"/>
                <a:cs typeface="Trebuchet MS"/>
              </a:rPr>
              <a:t>3H</a:t>
            </a:r>
            <a:r>
              <a:rPr sz="2550" baseline="-21241" dirty="0">
                <a:latin typeface="Trebuchet MS"/>
                <a:cs typeface="Trebuchet MS"/>
              </a:rPr>
              <a:t>2</a:t>
            </a:r>
            <a:r>
              <a:rPr sz="2600" dirty="0">
                <a:latin typeface="Trebuchet MS"/>
                <a:cs typeface="Trebuchet MS"/>
              </a:rPr>
              <a:t>SO</a:t>
            </a:r>
            <a:r>
              <a:rPr sz="2550" baseline="-21241" dirty="0">
                <a:latin typeface="Trebuchet MS"/>
                <a:cs typeface="Trebuchet MS"/>
              </a:rPr>
              <a:t>4</a:t>
            </a:r>
            <a:endParaRPr sz="2550" baseline="-21241">
              <a:latin typeface="Trebuchet MS"/>
              <a:cs typeface="Trebuchet MS"/>
            </a:endParaRPr>
          </a:p>
          <a:p>
            <a:pPr marL="101600">
              <a:lnSpc>
                <a:spcPct val="100000"/>
              </a:lnSpc>
              <a:spcBef>
                <a:spcPts val="600"/>
              </a:spcBef>
            </a:pPr>
            <a:r>
              <a:rPr sz="2600" spc="-20" dirty="0">
                <a:latin typeface="Trebuchet MS"/>
                <a:cs typeface="Trebuchet MS"/>
              </a:rPr>
              <a:t>Reaction </a:t>
            </a:r>
            <a:r>
              <a:rPr sz="2600" spc="-5" dirty="0">
                <a:latin typeface="Trebuchet MS"/>
                <a:cs typeface="Trebuchet MS"/>
              </a:rPr>
              <a:t>with mercuric</a:t>
            </a:r>
            <a:r>
              <a:rPr sz="2600" spc="5" dirty="0">
                <a:latin typeface="Trebuchet MS"/>
                <a:cs typeface="Trebuchet MS"/>
              </a:rPr>
              <a:t> </a:t>
            </a:r>
            <a:r>
              <a:rPr sz="2600" spc="-5" dirty="0">
                <a:latin typeface="Trebuchet MS"/>
                <a:cs typeface="Trebuchet MS"/>
              </a:rPr>
              <a:t>chloride</a:t>
            </a:r>
            <a:endParaRPr sz="2600">
              <a:latin typeface="Trebuchet MS"/>
              <a:cs typeface="Trebuchet MS"/>
            </a:endParaRPr>
          </a:p>
          <a:p>
            <a:pPr marL="1002030">
              <a:lnSpc>
                <a:spcPct val="100000"/>
              </a:lnSpc>
              <a:spcBef>
                <a:spcPts val="600"/>
              </a:spcBef>
              <a:tabLst>
                <a:tab pos="2364105" algn="l"/>
                <a:tab pos="4681855" algn="l"/>
              </a:tabLst>
            </a:pPr>
            <a:r>
              <a:rPr sz="2600" dirty="0">
                <a:latin typeface="Trebuchet MS"/>
                <a:cs typeface="Trebuchet MS"/>
              </a:rPr>
              <a:t>HgCl</a:t>
            </a:r>
            <a:r>
              <a:rPr sz="2550" baseline="-21241" dirty="0">
                <a:latin typeface="Trebuchet MS"/>
                <a:cs typeface="Trebuchet MS"/>
              </a:rPr>
              <a:t>2</a:t>
            </a:r>
            <a:r>
              <a:rPr sz="2550" spc="375" baseline="-21241" dirty="0">
                <a:latin typeface="Trebuchet MS"/>
                <a:cs typeface="Trebuchet MS"/>
              </a:rPr>
              <a:t> </a:t>
            </a:r>
            <a:r>
              <a:rPr sz="2600" dirty="0">
                <a:latin typeface="Trebuchet MS"/>
                <a:cs typeface="Trebuchet MS"/>
              </a:rPr>
              <a:t>+	</a:t>
            </a:r>
            <a:r>
              <a:rPr sz="2600" spc="5" dirty="0">
                <a:latin typeface="Trebuchet MS"/>
                <a:cs typeface="Trebuchet MS"/>
              </a:rPr>
              <a:t>PH</a:t>
            </a:r>
            <a:r>
              <a:rPr sz="2550" spc="7" baseline="-21241" dirty="0">
                <a:latin typeface="Trebuchet MS"/>
                <a:cs typeface="Trebuchet MS"/>
              </a:rPr>
              <a:t>3	</a:t>
            </a:r>
            <a:r>
              <a:rPr sz="2600" spc="5" dirty="0">
                <a:latin typeface="Trebuchet MS"/>
                <a:cs typeface="Trebuchet MS"/>
              </a:rPr>
              <a:t>Hg</a:t>
            </a:r>
            <a:r>
              <a:rPr sz="2550" spc="7" baseline="-21241" dirty="0">
                <a:latin typeface="Trebuchet MS"/>
                <a:cs typeface="Trebuchet MS"/>
              </a:rPr>
              <a:t>3</a:t>
            </a:r>
            <a:r>
              <a:rPr sz="2600" spc="5" dirty="0">
                <a:latin typeface="Trebuchet MS"/>
                <a:cs typeface="Trebuchet MS"/>
              </a:rPr>
              <a:t>P</a:t>
            </a:r>
            <a:r>
              <a:rPr sz="2550" spc="7" baseline="-21241" dirty="0">
                <a:latin typeface="Trebuchet MS"/>
                <a:cs typeface="Trebuchet MS"/>
              </a:rPr>
              <a:t>2</a:t>
            </a:r>
            <a:r>
              <a:rPr sz="2550" spc="382" baseline="-21241" dirty="0">
                <a:latin typeface="Trebuchet MS"/>
                <a:cs typeface="Trebuchet MS"/>
              </a:rPr>
              <a:t> </a:t>
            </a:r>
            <a:r>
              <a:rPr sz="2600" spc="-5" dirty="0">
                <a:latin typeface="Trebuchet MS"/>
                <a:cs typeface="Trebuchet MS"/>
              </a:rPr>
              <a:t>+6HCl</a:t>
            </a:r>
            <a:endParaRPr sz="2600">
              <a:latin typeface="Trebuchet MS"/>
              <a:cs typeface="Trebuchet MS"/>
            </a:endParaRPr>
          </a:p>
          <a:p>
            <a:pPr marL="101600">
              <a:lnSpc>
                <a:spcPct val="100000"/>
              </a:lnSpc>
              <a:spcBef>
                <a:spcPts val="600"/>
              </a:spcBef>
            </a:pPr>
            <a:r>
              <a:rPr sz="2600" spc="-20" dirty="0">
                <a:latin typeface="Trebuchet MS"/>
                <a:cs typeface="Trebuchet MS"/>
              </a:rPr>
              <a:t>Reaction </a:t>
            </a:r>
            <a:r>
              <a:rPr sz="2600" spc="-5" dirty="0">
                <a:latin typeface="Trebuchet MS"/>
                <a:cs typeface="Trebuchet MS"/>
              </a:rPr>
              <a:t>to form </a:t>
            </a:r>
            <a:r>
              <a:rPr sz="2600" dirty="0">
                <a:latin typeface="Trebuchet MS"/>
                <a:cs typeface="Trebuchet MS"/>
              </a:rPr>
              <a:t>phosphonium</a:t>
            </a:r>
            <a:r>
              <a:rPr sz="2600" spc="35" dirty="0">
                <a:latin typeface="Trebuchet MS"/>
                <a:cs typeface="Trebuchet MS"/>
              </a:rPr>
              <a:t> </a:t>
            </a:r>
            <a:r>
              <a:rPr sz="2600" dirty="0">
                <a:latin typeface="Trebuchet MS"/>
                <a:cs typeface="Trebuchet MS"/>
              </a:rPr>
              <a:t>salts</a:t>
            </a:r>
            <a:endParaRPr sz="2600">
              <a:latin typeface="Trebuchet MS"/>
              <a:cs typeface="Trebuchet MS"/>
            </a:endParaRPr>
          </a:p>
          <a:p>
            <a:pPr marL="375920" indent="-274320">
              <a:lnSpc>
                <a:spcPct val="100000"/>
              </a:lnSpc>
              <a:spcBef>
                <a:spcPts val="600"/>
              </a:spcBef>
              <a:buClr>
                <a:srgbClr val="B03E9A"/>
              </a:buClr>
              <a:buSzPct val="73076"/>
              <a:buFont typeface="Wingdings 2"/>
              <a:buChar char=""/>
              <a:tabLst>
                <a:tab pos="375920" algn="l"/>
                <a:tab pos="4497070" algn="l"/>
              </a:tabLst>
            </a:pPr>
            <a:r>
              <a:rPr sz="2600" spc="-5" dirty="0">
                <a:latin typeface="Trebuchet MS"/>
                <a:cs typeface="Trebuchet MS"/>
              </a:rPr>
              <a:t>HBr</a:t>
            </a:r>
            <a:r>
              <a:rPr sz="2600" spc="10" dirty="0">
                <a:latin typeface="Trebuchet MS"/>
                <a:cs typeface="Trebuchet MS"/>
              </a:rPr>
              <a:t> </a:t>
            </a:r>
            <a:r>
              <a:rPr sz="2600" dirty="0">
                <a:latin typeface="Trebuchet MS"/>
                <a:cs typeface="Trebuchet MS"/>
              </a:rPr>
              <a:t>+ </a:t>
            </a:r>
            <a:r>
              <a:rPr sz="2600" spc="5" dirty="0">
                <a:latin typeface="Trebuchet MS"/>
                <a:cs typeface="Trebuchet MS"/>
              </a:rPr>
              <a:t>PH</a:t>
            </a:r>
            <a:r>
              <a:rPr sz="2550" spc="7" baseline="-21241" dirty="0">
                <a:latin typeface="Trebuchet MS"/>
                <a:cs typeface="Trebuchet MS"/>
              </a:rPr>
              <a:t>3	</a:t>
            </a:r>
            <a:r>
              <a:rPr sz="2600" spc="5" dirty="0">
                <a:latin typeface="Trebuchet MS"/>
                <a:cs typeface="Trebuchet MS"/>
              </a:rPr>
              <a:t>PH</a:t>
            </a:r>
            <a:r>
              <a:rPr sz="2550" spc="7" baseline="-21241" dirty="0">
                <a:latin typeface="Trebuchet MS"/>
                <a:cs typeface="Trebuchet MS"/>
              </a:rPr>
              <a:t>4</a:t>
            </a:r>
            <a:r>
              <a:rPr sz="2550" spc="397" baseline="-21241" dirty="0">
                <a:latin typeface="Trebuchet MS"/>
                <a:cs typeface="Trebuchet MS"/>
              </a:rPr>
              <a:t> </a:t>
            </a:r>
            <a:r>
              <a:rPr sz="2600" dirty="0">
                <a:latin typeface="Trebuchet MS"/>
                <a:cs typeface="Trebuchet MS"/>
              </a:rPr>
              <a:t>Br</a:t>
            </a:r>
            <a:endParaRPr sz="2600">
              <a:latin typeface="Trebuchet MS"/>
              <a:cs typeface="Trebuchet MS"/>
            </a:endParaRPr>
          </a:p>
        </p:txBody>
      </p:sp>
      <p:sp>
        <p:nvSpPr>
          <p:cNvPr id="34" name="object 34"/>
          <p:cNvSpPr/>
          <p:nvPr/>
        </p:nvSpPr>
        <p:spPr>
          <a:xfrm>
            <a:off x="3353561" y="2297048"/>
            <a:ext cx="762635" cy="134620"/>
          </a:xfrm>
          <a:custGeom>
            <a:avLst/>
            <a:gdLst/>
            <a:ahLst/>
            <a:cxnLst/>
            <a:rect l="l" t="t" r="r" b="b"/>
            <a:pathLst>
              <a:path w="762635" h="134619">
                <a:moveTo>
                  <a:pt x="679693" y="81803"/>
                </a:moveTo>
                <a:lnTo>
                  <a:pt x="639063" y="105410"/>
                </a:lnTo>
                <a:lnTo>
                  <a:pt x="632205" y="109474"/>
                </a:lnTo>
                <a:lnTo>
                  <a:pt x="629792" y="118237"/>
                </a:lnTo>
                <a:lnTo>
                  <a:pt x="633857" y="125222"/>
                </a:lnTo>
                <a:lnTo>
                  <a:pt x="637793" y="132079"/>
                </a:lnTo>
                <a:lnTo>
                  <a:pt x="646684" y="134492"/>
                </a:lnTo>
                <a:lnTo>
                  <a:pt x="737201" y="81914"/>
                </a:lnTo>
                <a:lnTo>
                  <a:pt x="679693" y="81803"/>
                </a:lnTo>
                <a:close/>
              </a:path>
              <a:path w="762635" h="134619">
                <a:moveTo>
                  <a:pt x="704598" y="67333"/>
                </a:moveTo>
                <a:lnTo>
                  <a:pt x="679693" y="81803"/>
                </a:lnTo>
                <a:lnTo>
                  <a:pt x="733298" y="81914"/>
                </a:lnTo>
                <a:lnTo>
                  <a:pt x="733306" y="79883"/>
                </a:lnTo>
                <a:lnTo>
                  <a:pt x="726059" y="79883"/>
                </a:lnTo>
                <a:lnTo>
                  <a:pt x="704598" y="67333"/>
                </a:lnTo>
                <a:close/>
              </a:path>
              <a:path w="762635" h="134619">
                <a:moveTo>
                  <a:pt x="646938" y="0"/>
                </a:moveTo>
                <a:lnTo>
                  <a:pt x="638175" y="2412"/>
                </a:lnTo>
                <a:lnTo>
                  <a:pt x="630047" y="16128"/>
                </a:lnTo>
                <a:lnTo>
                  <a:pt x="632333" y="25018"/>
                </a:lnTo>
                <a:lnTo>
                  <a:pt x="679828" y="52847"/>
                </a:lnTo>
                <a:lnTo>
                  <a:pt x="733425" y="52959"/>
                </a:lnTo>
                <a:lnTo>
                  <a:pt x="733298" y="81914"/>
                </a:lnTo>
                <a:lnTo>
                  <a:pt x="737201" y="81914"/>
                </a:lnTo>
                <a:lnTo>
                  <a:pt x="762126" y="67437"/>
                </a:lnTo>
                <a:lnTo>
                  <a:pt x="646938" y="0"/>
                </a:lnTo>
                <a:close/>
              </a:path>
              <a:path w="762635" h="134619">
                <a:moveTo>
                  <a:pt x="0" y="51435"/>
                </a:moveTo>
                <a:lnTo>
                  <a:pt x="0" y="80390"/>
                </a:lnTo>
                <a:lnTo>
                  <a:pt x="679693" y="81803"/>
                </a:lnTo>
                <a:lnTo>
                  <a:pt x="704598" y="67333"/>
                </a:lnTo>
                <a:lnTo>
                  <a:pt x="679828" y="52847"/>
                </a:lnTo>
                <a:lnTo>
                  <a:pt x="0" y="51435"/>
                </a:lnTo>
                <a:close/>
              </a:path>
              <a:path w="762635" h="134619">
                <a:moveTo>
                  <a:pt x="726059" y="54863"/>
                </a:moveTo>
                <a:lnTo>
                  <a:pt x="704598" y="67333"/>
                </a:lnTo>
                <a:lnTo>
                  <a:pt x="726059" y="79883"/>
                </a:lnTo>
                <a:lnTo>
                  <a:pt x="726059" y="54863"/>
                </a:lnTo>
                <a:close/>
              </a:path>
              <a:path w="762635" h="134619">
                <a:moveTo>
                  <a:pt x="733416" y="54863"/>
                </a:moveTo>
                <a:lnTo>
                  <a:pt x="726059" y="54863"/>
                </a:lnTo>
                <a:lnTo>
                  <a:pt x="726059" y="79883"/>
                </a:lnTo>
                <a:lnTo>
                  <a:pt x="733306" y="79883"/>
                </a:lnTo>
                <a:lnTo>
                  <a:pt x="733416" y="54863"/>
                </a:lnTo>
                <a:close/>
              </a:path>
              <a:path w="762635" h="134619">
                <a:moveTo>
                  <a:pt x="679828" y="52847"/>
                </a:moveTo>
                <a:lnTo>
                  <a:pt x="704598" y="67333"/>
                </a:lnTo>
                <a:lnTo>
                  <a:pt x="726059" y="54863"/>
                </a:lnTo>
                <a:lnTo>
                  <a:pt x="733416" y="54863"/>
                </a:lnTo>
                <a:lnTo>
                  <a:pt x="733425" y="52959"/>
                </a:lnTo>
                <a:lnTo>
                  <a:pt x="679828" y="52847"/>
                </a:lnTo>
                <a:close/>
              </a:path>
            </a:pathLst>
          </a:custGeom>
          <a:solidFill>
            <a:srgbClr val="B83C68"/>
          </a:solidFill>
        </p:spPr>
        <p:txBody>
          <a:bodyPr wrap="square" lIns="0" tIns="0" rIns="0" bIns="0" rtlCol="0"/>
          <a:lstStyle/>
          <a:p>
            <a:endParaRPr/>
          </a:p>
        </p:txBody>
      </p:sp>
      <p:sp>
        <p:nvSpPr>
          <p:cNvPr id="35" name="object 35"/>
          <p:cNvSpPr/>
          <p:nvPr/>
        </p:nvSpPr>
        <p:spPr>
          <a:xfrm>
            <a:off x="3505961" y="3592448"/>
            <a:ext cx="762635" cy="134620"/>
          </a:xfrm>
          <a:custGeom>
            <a:avLst/>
            <a:gdLst/>
            <a:ahLst/>
            <a:cxnLst/>
            <a:rect l="l" t="t" r="r" b="b"/>
            <a:pathLst>
              <a:path w="762635" h="134620">
                <a:moveTo>
                  <a:pt x="679693" y="81803"/>
                </a:moveTo>
                <a:lnTo>
                  <a:pt x="639063" y="105409"/>
                </a:lnTo>
                <a:lnTo>
                  <a:pt x="632205" y="109474"/>
                </a:lnTo>
                <a:lnTo>
                  <a:pt x="629792" y="118237"/>
                </a:lnTo>
                <a:lnTo>
                  <a:pt x="633857" y="125221"/>
                </a:lnTo>
                <a:lnTo>
                  <a:pt x="637793" y="132080"/>
                </a:lnTo>
                <a:lnTo>
                  <a:pt x="646684" y="134493"/>
                </a:lnTo>
                <a:lnTo>
                  <a:pt x="737201" y="81914"/>
                </a:lnTo>
                <a:lnTo>
                  <a:pt x="679693" y="81803"/>
                </a:lnTo>
                <a:close/>
              </a:path>
              <a:path w="762635" h="134620">
                <a:moveTo>
                  <a:pt x="704598" y="67333"/>
                </a:moveTo>
                <a:lnTo>
                  <a:pt x="679693" y="81803"/>
                </a:lnTo>
                <a:lnTo>
                  <a:pt x="733298" y="81914"/>
                </a:lnTo>
                <a:lnTo>
                  <a:pt x="733306" y="79882"/>
                </a:lnTo>
                <a:lnTo>
                  <a:pt x="726059" y="79882"/>
                </a:lnTo>
                <a:lnTo>
                  <a:pt x="704598" y="67333"/>
                </a:lnTo>
                <a:close/>
              </a:path>
              <a:path w="762635" h="134620">
                <a:moveTo>
                  <a:pt x="646938" y="0"/>
                </a:moveTo>
                <a:lnTo>
                  <a:pt x="638175" y="2412"/>
                </a:lnTo>
                <a:lnTo>
                  <a:pt x="630047" y="16128"/>
                </a:lnTo>
                <a:lnTo>
                  <a:pt x="632333" y="25018"/>
                </a:lnTo>
                <a:lnTo>
                  <a:pt x="679828" y="52847"/>
                </a:lnTo>
                <a:lnTo>
                  <a:pt x="733425" y="52958"/>
                </a:lnTo>
                <a:lnTo>
                  <a:pt x="733298" y="81914"/>
                </a:lnTo>
                <a:lnTo>
                  <a:pt x="737201" y="81914"/>
                </a:lnTo>
                <a:lnTo>
                  <a:pt x="762126" y="67437"/>
                </a:lnTo>
                <a:lnTo>
                  <a:pt x="646938" y="0"/>
                </a:lnTo>
                <a:close/>
              </a:path>
              <a:path w="762635" h="134620">
                <a:moveTo>
                  <a:pt x="0" y="51434"/>
                </a:moveTo>
                <a:lnTo>
                  <a:pt x="0" y="80390"/>
                </a:lnTo>
                <a:lnTo>
                  <a:pt x="679693" y="81803"/>
                </a:lnTo>
                <a:lnTo>
                  <a:pt x="704598" y="67333"/>
                </a:lnTo>
                <a:lnTo>
                  <a:pt x="679828" y="52847"/>
                </a:lnTo>
                <a:lnTo>
                  <a:pt x="0" y="51434"/>
                </a:lnTo>
                <a:close/>
              </a:path>
              <a:path w="762635" h="134620">
                <a:moveTo>
                  <a:pt x="726059" y="54863"/>
                </a:moveTo>
                <a:lnTo>
                  <a:pt x="704598" y="67333"/>
                </a:lnTo>
                <a:lnTo>
                  <a:pt x="726059" y="79882"/>
                </a:lnTo>
                <a:lnTo>
                  <a:pt x="726059" y="54863"/>
                </a:lnTo>
                <a:close/>
              </a:path>
              <a:path w="762635" h="134620">
                <a:moveTo>
                  <a:pt x="733416" y="54863"/>
                </a:moveTo>
                <a:lnTo>
                  <a:pt x="726059" y="54863"/>
                </a:lnTo>
                <a:lnTo>
                  <a:pt x="726059" y="79882"/>
                </a:lnTo>
                <a:lnTo>
                  <a:pt x="733306" y="79882"/>
                </a:lnTo>
                <a:lnTo>
                  <a:pt x="733416" y="54863"/>
                </a:lnTo>
                <a:close/>
              </a:path>
              <a:path w="762635" h="134620">
                <a:moveTo>
                  <a:pt x="679828" y="52847"/>
                </a:moveTo>
                <a:lnTo>
                  <a:pt x="704598" y="67333"/>
                </a:lnTo>
                <a:lnTo>
                  <a:pt x="726059" y="54863"/>
                </a:lnTo>
                <a:lnTo>
                  <a:pt x="733416" y="54863"/>
                </a:lnTo>
                <a:lnTo>
                  <a:pt x="733425" y="52958"/>
                </a:lnTo>
                <a:lnTo>
                  <a:pt x="679828" y="52847"/>
                </a:lnTo>
                <a:close/>
              </a:path>
            </a:pathLst>
          </a:custGeom>
          <a:solidFill>
            <a:srgbClr val="B83C68"/>
          </a:solidFill>
        </p:spPr>
        <p:txBody>
          <a:bodyPr wrap="square" lIns="0" tIns="0" rIns="0" bIns="0" rtlCol="0"/>
          <a:lstStyle/>
          <a:p>
            <a:endParaRPr/>
          </a:p>
        </p:txBody>
      </p:sp>
      <p:sp>
        <p:nvSpPr>
          <p:cNvPr id="36" name="object 36"/>
          <p:cNvSpPr/>
          <p:nvPr/>
        </p:nvSpPr>
        <p:spPr>
          <a:xfrm>
            <a:off x="3734561" y="4659248"/>
            <a:ext cx="762635" cy="134620"/>
          </a:xfrm>
          <a:custGeom>
            <a:avLst/>
            <a:gdLst/>
            <a:ahLst/>
            <a:cxnLst/>
            <a:rect l="l" t="t" r="r" b="b"/>
            <a:pathLst>
              <a:path w="762635" h="134620">
                <a:moveTo>
                  <a:pt x="679693" y="81803"/>
                </a:moveTo>
                <a:lnTo>
                  <a:pt x="639063" y="105409"/>
                </a:lnTo>
                <a:lnTo>
                  <a:pt x="632205" y="109474"/>
                </a:lnTo>
                <a:lnTo>
                  <a:pt x="629792" y="118237"/>
                </a:lnTo>
                <a:lnTo>
                  <a:pt x="633857" y="125221"/>
                </a:lnTo>
                <a:lnTo>
                  <a:pt x="637793" y="132080"/>
                </a:lnTo>
                <a:lnTo>
                  <a:pt x="646684" y="134493"/>
                </a:lnTo>
                <a:lnTo>
                  <a:pt x="737201" y="81914"/>
                </a:lnTo>
                <a:lnTo>
                  <a:pt x="679693" y="81803"/>
                </a:lnTo>
                <a:close/>
              </a:path>
              <a:path w="762635" h="134620">
                <a:moveTo>
                  <a:pt x="704598" y="67333"/>
                </a:moveTo>
                <a:lnTo>
                  <a:pt x="679693" y="81803"/>
                </a:lnTo>
                <a:lnTo>
                  <a:pt x="733298" y="81914"/>
                </a:lnTo>
                <a:lnTo>
                  <a:pt x="733306" y="79882"/>
                </a:lnTo>
                <a:lnTo>
                  <a:pt x="726059" y="79882"/>
                </a:lnTo>
                <a:lnTo>
                  <a:pt x="704598" y="67333"/>
                </a:lnTo>
                <a:close/>
              </a:path>
              <a:path w="762635" h="134620">
                <a:moveTo>
                  <a:pt x="646938" y="0"/>
                </a:moveTo>
                <a:lnTo>
                  <a:pt x="638175" y="2412"/>
                </a:lnTo>
                <a:lnTo>
                  <a:pt x="630047" y="16128"/>
                </a:lnTo>
                <a:lnTo>
                  <a:pt x="632333" y="25018"/>
                </a:lnTo>
                <a:lnTo>
                  <a:pt x="679828" y="52847"/>
                </a:lnTo>
                <a:lnTo>
                  <a:pt x="733425" y="52958"/>
                </a:lnTo>
                <a:lnTo>
                  <a:pt x="733298" y="81914"/>
                </a:lnTo>
                <a:lnTo>
                  <a:pt x="737201" y="81914"/>
                </a:lnTo>
                <a:lnTo>
                  <a:pt x="762126" y="67437"/>
                </a:lnTo>
                <a:lnTo>
                  <a:pt x="646938" y="0"/>
                </a:lnTo>
                <a:close/>
              </a:path>
              <a:path w="762635" h="134620">
                <a:moveTo>
                  <a:pt x="0" y="51434"/>
                </a:moveTo>
                <a:lnTo>
                  <a:pt x="0" y="80390"/>
                </a:lnTo>
                <a:lnTo>
                  <a:pt x="679693" y="81803"/>
                </a:lnTo>
                <a:lnTo>
                  <a:pt x="704598" y="67333"/>
                </a:lnTo>
                <a:lnTo>
                  <a:pt x="679828" y="52847"/>
                </a:lnTo>
                <a:lnTo>
                  <a:pt x="0" y="51434"/>
                </a:lnTo>
                <a:close/>
              </a:path>
              <a:path w="762635" h="134620">
                <a:moveTo>
                  <a:pt x="726059" y="54863"/>
                </a:moveTo>
                <a:lnTo>
                  <a:pt x="704598" y="67333"/>
                </a:lnTo>
                <a:lnTo>
                  <a:pt x="726059" y="79882"/>
                </a:lnTo>
                <a:lnTo>
                  <a:pt x="726059" y="54863"/>
                </a:lnTo>
                <a:close/>
              </a:path>
              <a:path w="762635" h="134620">
                <a:moveTo>
                  <a:pt x="733416" y="54863"/>
                </a:moveTo>
                <a:lnTo>
                  <a:pt x="726059" y="54863"/>
                </a:lnTo>
                <a:lnTo>
                  <a:pt x="726059" y="79882"/>
                </a:lnTo>
                <a:lnTo>
                  <a:pt x="733306" y="79882"/>
                </a:lnTo>
                <a:lnTo>
                  <a:pt x="733416" y="54863"/>
                </a:lnTo>
                <a:close/>
              </a:path>
              <a:path w="762635" h="134620">
                <a:moveTo>
                  <a:pt x="679828" y="52847"/>
                </a:moveTo>
                <a:lnTo>
                  <a:pt x="704598" y="67333"/>
                </a:lnTo>
                <a:lnTo>
                  <a:pt x="726059" y="54863"/>
                </a:lnTo>
                <a:lnTo>
                  <a:pt x="733416" y="54863"/>
                </a:lnTo>
                <a:lnTo>
                  <a:pt x="733425" y="52958"/>
                </a:lnTo>
                <a:lnTo>
                  <a:pt x="679828" y="52847"/>
                </a:lnTo>
                <a:close/>
              </a:path>
            </a:pathLst>
          </a:custGeom>
          <a:solidFill>
            <a:srgbClr val="B83C68"/>
          </a:solidFill>
        </p:spPr>
        <p:txBody>
          <a:bodyPr wrap="square" lIns="0" tIns="0" rIns="0" bIns="0" rtlCol="0"/>
          <a:lstStyle/>
          <a:p>
            <a:endParaRPr/>
          </a:p>
        </p:txBody>
      </p:sp>
      <p:sp>
        <p:nvSpPr>
          <p:cNvPr id="37" name="object 37"/>
          <p:cNvSpPr/>
          <p:nvPr/>
        </p:nvSpPr>
        <p:spPr>
          <a:xfrm>
            <a:off x="2820161" y="5573776"/>
            <a:ext cx="1753235" cy="134620"/>
          </a:xfrm>
          <a:custGeom>
            <a:avLst/>
            <a:gdLst/>
            <a:ahLst/>
            <a:cxnLst/>
            <a:rect l="l" t="t" r="r" b="b"/>
            <a:pathLst>
              <a:path w="1753235" h="134620">
                <a:moveTo>
                  <a:pt x="1637538" y="0"/>
                </a:moveTo>
                <a:lnTo>
                  <a:pt x="1628648" y="2412"/>
                </a:lnTo>
                <a:lnTo>
                  <a:pt x="1624584" y="9271"/>
                </a:lnTo>
                <a:lnTo>
                  <a:pt x="1620520" y="16192"/>
                </a:lnTo>
                <a:lnTo>
                  <a:pt x="1622933" y="25057"/>
                </a:lnTo>
                <a:lnTo>
                  <a:pt x="1670402" y="52821"/>
                </a:lnTo>
                <a:lnTo>
                  <a:pt x="1723898" y="52870"/>
                </a:lnTo>
                <a:lnTo>
                  <a:pt x="1723898" y="81826"/>
                </a:lnTo>
                <a:lnTo>
                  <a:pt x="1670313" y="81826"/>
                </a:lnTo>
                <a:lnTo>
                  <a:pt x="1622805" y="109448"/>
                </a:lnTo>
                <a:lnTo>
                  <a:pt x="1620520" y="118313"/>
                </a:lnTo>
                <a:lnTo>
                  <a:pt x="1624457" y="125222"/>
                </a:lnTo>
                <a:lnTo>
                  <a:pt x="1628521" y="132130"/>
                </a:lnTo>
                <a:lnTo>
                  <a:pt x="1637411" y="134480"/>
                </a:lnTo>
                <a:lnTo>
                  <a:pt x="1727877" y="81826"/>
                </a:lnTo>
                <a:lnTo>
                  <a:pt x="1723898" y="81826"/>
                </a:lnTo>
                <a:lnTo>
                  <a:pt x="1727961" y="81777"/>
                </a:lnTo>
                <a:lnTo>
                  <a:pt x="1752727" y="67373"/>
                </a:lnTo>
                <a:lnTo>
                  <a:pt x="1637538" y="0"/>
                </a:lnTo>
                <a:close/>
              </a:path>
              <a:path w="1753235" h="134620">
                <a:moveTo>
                  <a:pt x="1695222" y="67321"/>
                </a:moveTo>
                <a:lnTo>
                  <a:pt x="1670396" y="81777"/>
                </a:lnTo>
                <a:lnTo>
                  <a:pt x="1723898" y="81826"/>
                </a:lnTo>
                <a:lnTo>
                  <a:pt x="1723898" y="79844"/>
                </a:lnTo>
                <a:lnTo>
                  <a:pt x="1716659" y="79844"/>
                </a:lnTo>
                <a:lnTo>
                  <a:pt x="1695222" y="67321"/>
                </a:lnTo>
                <a:close/>
              </a:path>
              <a:path w="1753235" h="134620">
                <a:moveTo>
                  <a:pt x="0" y="51308"/>
                </a:moveTo>
                <a:lnTo>
                  <a:pt x="0" y="80264"/>
                </a:lnTo>
                <a:lnTo>
                  <a:pt x="1670396" y="81777"/>
                </a:lnTo>
                <a:lnTo>
                  <a:pt x="1695222" y="67321"/>
                </a:lnTo>
                <a:lnTo>
                  <a:pt x="1670402" y="52821"/>
                </a:lnTo>
                <a:lnTo>
                  <a:pt x="0" y="51308"/>
                </a:lnTo>
                <a:close/>
              </a:path>
              <a:path w="1753235" h="134620">
                <a:moveTo>
                  <a:pt x="1716659" y="54838"/>
                </a:moveTo>
                <a:lnTo>
                  <a:pt x="1695222" y="67321"/>
                </a:lnTo>
                <a:lnTo>
                  <a:pt x="1716659" y="79844"/>
                </a:lnTo>
                <a:lnTo>
                  <a:pt x="1716659" y="54838"/>
                </a:lnTo>
                <a:close/>
              </a:path>
              <a:path w="1753235" h="134620">
                <a:moveTo>
                  <a:pt x="1723898" y="54838"/>
                </a:moveTo>
                <a:lnTo>
                  <a:pt x="1716659" y="54838"/>
                </a:lnTo>
                <a:lnTo>
                  <a:pt x="1716659" y="79844"/>
                </a:lnTo>
                <a:lnTo>
                  <a:pt x="1723898" y="79844"/>
                </a:lnTo>
                <a:lnTo>
                  <a:pt x="1723898" y="54838"/>
                </a:lnTo>
                <a:close/>
              </a:path>
              <a:path w="1753235" h="134620">
                <a:moveTo>
                  <a:pt x="1670402" y="52821"/>
                </a:moveTo>
                <a:lnTo>
                  <a:pt x="1695222" y="67321"/>
                </a:lnTo>
                <a:lnTo>
                  <a:pt x="1716659" y="54838"/>
                </a:lnTo>
                <a:lnTo>
                  <a:pt x="1723898" y="54838"/>
                </a:lnTo>
                <a:lnTo>
                  <a:pt x="1723898" y="52870"/>
                </a:lnTo>
                <a:lnTo>
                  <a:pt x="1670402" y="52821"/>
                </a:lnTo>
                <a:close/>
              </a:path>
            </a:pathLst>
          </a:custGeom>
          <a:solidFill>
            <a:srgbClr val="B83C68"/>
          </a:solid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8364" y="531876"/>
            <a:ext cx="5861367" cy="32448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23023" y="779398"/>
            <a:ext cx="77597" cy="778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923023" y="608837"/>
            <a:ext cx="77597" cy="778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450076" y="582930"/>
            <a:ext cx="118872" cy="21513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263648" y="582930"/>
            <a:ext cx="95630" cy="103123"/>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192225" y="582930"/>
            <a:ext cx="95681" cy="10312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6068059" y="582802"/>
            <a:ext cx="91058" cy="89915"/>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4585208" y="582802"/>
            <a:ext cx="91058" cy="8991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116072" y="582802"/>
            <a:ext cx="91058" cy="89915"/>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750052" y="579627"/>
            <a:ext cx="157607" cy="223647"/>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3364991" y="579627"/>
            <a:ext cx="157607" cy="223647"/>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2798064" y="579627"/>
            <a:ext cx="157606" cy="22364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1726692" y="579627"/>
            <a:ext cx="157606" cy="223647"/>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6673468" y="537337"/>
            <a:ext cx="197485" cy="308610"/>
          </a:xfrm>
          <a:custGeom>
            <a:avLst/>
            <a:gdLst/>
            <a:ahLst/>
            <a:cxnLst/>
            <a:rect l="l" t="t" r="r" b="b"/>
            <a:pathLst>
              <a:path w="197484" h="308609">
                <a:moveTo>
                  <a:pt x="0" y="0"/>
                </a:moveTo>
                <a:lnTo>
                  <a:pt x="196976" y="0"/>
                </a:lnTo>
                <a:lnTo>
                  <a:pt x="196976" y="48640"/>
                </a:lnTo>
                <a:lnTo>
                  <a:pt x="54863" y="48640"/>
                </a:lnTo>
                <a:lnTo>
                  <a:pt x="54863" y="120903"/>
                </a:lnTo>
                <a:lnTo>
                  <a:pt x="156717" y="120903"/>
                </a:lnTo>
                <a:lnTo>
                  <a:pt x="156717" y="167386"/>
                </a:lnTo>
                <a:lnTo>
                  <a:pt x="54863" y="167386"/>
                </a:lnTo>
                <a:lnTo>
                  <a:pt x="54863" y="259841"/>
                </a:lnTo>
                <a:lnTo>
                  <a:pt x="194690" y="259841"/>
                </a:lnTo>
                <a:lnTo>
                  <a:pt x="194690" y="308483"/>
                </a:lnTo>
                <a:lnTo>
                  <a:pt x="0" y="308483"/>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6276847"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5471033" y="537337"/>
            <a:ext cx="194310" cy="308610"/>
          </a:xfrm>
          <a:custGeom>
            <a:avLst/>
            <a:gdLst/>
            <a:ahLst/>
            <a:cxnLst/>
            <a:rect l="l" t="t" r="r" b="b"/>
            <a:pathLst>
              <a:path w="194310" h="308609">
                <a:moveTo>
                  <a:pt x="0" y="0"/>
                </a:moveTo>
                <a:lnTo>
                  <a:pt x="54863" y="0"/>
                </a:lnTo>
                <a:lnTo>
                  <a:pt x="54863" y="259841"/>
                </a:lnTo>
                <a:lnTo>
                  <a:pt x="194182" y="259841"/>
                </a:lnTo>
                <a:lnTo>
                  <a:pt x="194182" y="308483"/>
                </a:lnTo>
                <a:lnTo>
                  <a:pt x="0" y="308483"/>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5176901" y="537337"/>
            <a:ext cx="231775" cy="308610"/>
          </a:xfrm>
          <a:custGeom>
            <a:avLst/>
            <a:gdLst/>
            <a:ahLst/>
            <a:cxnLst/>
            <a:rect l="l" t="t" r="r" b="b"/>
            <a:pathLst>
              <a:path w="231775" h="308609">
                <a:moveTo>
                  <a:pt x="0" y="0"/>
                </a:moveTo>
                <a:lnTo>
                  <a:pt x="54863" y="0"/>
                </a:lnTo>
                <a:lnTo>
                  <a:pt x="54863" y="120903"/>
                </a:lnTo>
                <a:lnTo>
                  <a:pt x="177546" y="120903"/>
                </a:lnTo>
                <a:lnTo>
                  <a:pt x="177546" y="0"/>
                </a:lnTo>
                <a:lnTo>
                  <a:pt x="231648" y="0"/>
                </a:lnTo>
                <a:lnTo>
                  <a:pt x="231648" y="308483"/>
                </a:lnTo>
                <a:lnTo>
                  <a:pt x="177546" y="308483"/>
                </a:lnTo>
                <a:lnTo>
                  <a:pt x="177546" y="169545"/>
                </a:lnTo>
                <a:lnTo>
                  <a:pt x="54863" y="169545"/>
                </a:lnTo>
                <a:lnTo>
                  <a:pt x="54863" y="308483"/>
                </a:lnTo>
                <a:lnTo>
                  <a:pt x="0" y="308483"/>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4793996"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4238244" y="537337"/>
            <a:ext cx="255904" cy="308610"/>
          </a:xfrm>
          <a:custGeom>
            <a:avLst/>
            <a:gdLst/>
            <a:ahLst/>
            <a:cxnLst/>
            <a:rect l="l" t="t" r="r" b="b"/>
            <a:pathLst>
              <a:path w="255904" h="308609">
                <a:moveTo>
                  <a:pt x="0" y="0"/>
                </a:moveTo>
                <a:lnTo>
                  <a:pt x="255396" y="0"/>
                </a:lnTo>
                <a:lnTo>
                  <a:pt x="255396" y="48640"/>
                </a:lnTo>
                <a:lnTo>
                  <a:pt x="152907" y="48640"/>
                </a:lnTo>
                <a:lnTo>
                  <a:pt x="152907" y="308483"/>
                </a:lnTo>
                <a:lnTo>
                  <a:pt x="98170" y="308483"/>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3626992" y="537337"/>
            <a:ext cx="229235" cy="313690"/>
          </a:xfrm>
          <a:custGeom>
            <a:avLst/>
            <a:gdLst/>
            <a:ahLst/>
            <a:cxnLst/>
            <a:rect l="l" t="t" r="r" b="b"/>
            <a:pathLst>
              <a:path w="229235" h="313690">
                <a:moveTo>
                  <a:pt x="0" y="0"/>
                </a:moveTo>
                <a:lnTo>
                  <a:pt x="54864" y="0"/>
                </a:lnTo>
                <a:lnTo>
                  <a:pt x="54864" y="209041"/>
                </a:lnTo>
                <a:lnTo>
                  <a:pt x="55796" y="220926"/>
                </a:lnTo>
                <a:lnTo>
                  <a:pt x="78289" y="256369"/>
                </a:lnTo>
                <a:lnTo>
                  <a:pt x="111633" y="265049"/>
                </a:lnTo>
                <a:lnTo>
                  <a:pt x="125678" y="264096"/>
                </a:lnTo>
                <a:lnTo>
                  <a:pt x="165101" y="241476"/>
                </a:lnTo>
                <a:lnTo>
                  <a:pt x="174371" y="208025"/>
                </a:lnTo>
                <a:lnTo>
                  <a:pt x="174371" y="0"/>
                </a:lnTo>
                <a:lnTo>
                  <a:pt x="229235" y="0"/>
                </a:lnTo>
                <a:lnTo>
                  <a:pt x="229235" y="212216"/>
                </a:lnTo>
                <a:lnTo>
                  <a:pt x="227234" y="234741"/>
                </a:lnTo>
                <a:lnTo>
                  <a:pt x="211232" y="272028"/>
                </a:lnTo>
                <a:lnTo>
                  <a:pt x="179970" y="298580"/>
                </a:lnTo>
                <a:lnTo>
                  <a:pt x="137402" y="312019"/>
                </a:lnTo>
                <a:lnTo>
                  <a:pt x="112141" y="313689"/>
                </a:lnTo>
                <a:lnTo>
                  <a:pt x="86806" y="312046"/>
                </a:lnTo>
                <a:lnTo>
                  <a:pt x="45329" y="298902"/>
                </a:lnTo>
                <a:lnTo>
                  <a:pt x="16448" y="272829"/>
                </a:lnTo>
                <a:lnTo>
                  <a:pt x="1831" y="235162"/>
                </a:lnTo>
                <a:lnTo>
                  <a:pt x="0" y="212089"/>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2462657" y="537337"/>
            <a:ext cx="231775" cy="308610"/>
          </a:xfrm>
          <a:custGeom>
            <a:avLst/>
            <a:gdLst/>
            <a:ahLst/>
            <a:cxnLst/>
            <a:rect l="l" t="t" r="r" b="b"/>
            <a:pathLst>
              <a:path w="231775" h="308609">
                <a:moveTo>
                  <a:pt x="0" y="0"/>
                </a:moveTo>
                <a:lnTo>
                  <a:pt x="54863" y="0"/>
                </a:lnTo>
                <a:lnTo>
                  <a:pt x="54863" y="120903"/>
                </a:lnTo>
                <a:lnTo>
                  <a:pt x="177545" y="120903"/>
                </a:lnTo>
                <a:lnTo>
                  <a:pt x="177545" y="0"/>
                </a:lnTo>
                <a:lnTo>
                  <a:pt x="231775" y="0"/>
                </a:lnTo>
                <a:lnTo>
                  <a:pt x="231775" y="308483"/>
                </a:lnTo>
                <a:lnTo>
                  <a:pt x="177545" y="308483"/>
                </a:lnTo>
                <a:lnTo>
                  <a:pt x="177545" y="169545"/>
                </a:lnTo>
                <a:lnTo>
                  <a:pt x="54863" y="169545"/>
                </a:lnTo>
                <a:lnTo>
                  <a:pt x="54863" y="308483"/>
                </a:lnTo>
                <a:lnTo>
                  <a:pt x="0" y="308483"/>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1391285" y="537337"/>
            <a:ext cx="231775" cy="308610"/>
          </a:xfrm>
          <a:custGeom>
            <a:avLst/>
            <a:gdLst/>
            <a:ahLst/>
            <a:cxnLst/>
            <a:rect l="l" t="t" r="r" b="b"/>
            <a:pathLst>
              <a:path w="231775" h="308609">
                <a:moveTo>
                  <a:pt x="0" y="0"/>
                </a:moveTo>
                <a:lnTo>
                  <a:pt x="54864" y="0"/>
                </a:lnTo>
                <a:lnTo>
                  <a:pt x="54864" y="120903"/>
                </a:lnTo>
                <a:lnTo>
                  <a:pt x="177546" y="120903"/>
                </a:lnTo>
                <a:lnTo>
                  <a:pt x="177546" y="0"/>
                </a:lnTo>
                <a:lnTo>
                  <a:pt x="231775" y="0"/>
                </a:lnTo>
                <a:lnTo>
                  <a:pt x="231775" y="308483"/>
                </a:lnTo>
                <a:lnTo>
                  <a:pt x="177546" y="308483"/>
                </a:lnTo>
                <a:lnTo>
                  <a:pt x="177546" y="169545"/>
                </a:lnTo>
                <a:lnTo>
                  <a:pt x="54864" y="169545"/>
                </a:lnTo>
                <a:lnTo>
                  <a:pt x="54864" y="308483"/>
                </a:lnTo>
                <a:lnTo>
                  <a:pt x="0" y="308483"/>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6396101" y="535177"/>
            <a:ext cx="229235" cy="311150"/>
          </a:xfrm>
          <a:custGeom>
            <a:avLst/>
            <a:gdLst/>
            <a:ahLst/>
            <a:cxnLst/>
            <a:rect l="l" t="t" r="r" b="b"/>
            <a:pathLst>
              <a:path w="229234" h="311150">
                <a:moveTo>
                  <a:pt x="82423" y="0"/>
                </a:moveTo>
                <a:lnTo>
                  <a:pt x="142827" y="9890"/>
                </a:lnTo>
                <a:lnTo>
                  <a:pt x="189229" y="39497"/>
                </a:lnTo>
                <a:lnTo>
                  <a:pt x="218884" y="85407"/>
                </a:lnTo>
                <a:lnTo>
                  <a:pt x="228726" y="144272"/>
                </a:lnTo>
                <a:lnTo>
                  <a:pt x="224280" y="195092"/>
                </a:lnTo>
                <a:lnTo>
                  <a:pt x="210937" y="236680"/>
                </a:lnTo>
                <a:lnTo>
                  <a:pt x="188690" y="269033"/>
                </a:lnTo>
                <a:lnTo>
                  <a:pt x="157531" y="292147"/>
                </a:lnTo>
                <a:lnTo>
                  <a:pt x="117455" y="306017"/>
                </a:lnTo>
                <a:lnTo>
                  <a:pt x="68452" y="310642"/>
                </a:lnTo>
                <a:lnTo>
                  <a:pt x="0" y="310642"/>
                </a:lnTo>
                <a:lnTo>
                  <a:pt x="0" y="2286"/>
                </a:lnTo>
                <a:lnTo>
                  <a:pt x="29719" y="1285"/>
                </a:lnTo>
                <a:lnTo>
                  <a:pt x="53355" y="571"/>
                </a:lnTo>
                <a:lnTo>
                  <a:pt x="70919" y="142"/>
                </a:lnTo>
                <a:lnTo>
                  <a:pt x="82423"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2209673" y="535177"/>
            <a:ext cx="205104" cy="311150"/>
          </a:xfrm>
          <a:custGeom>
            <a:avLst/>
            <a:gdLst/>
            <a:ahLst/>
            <a:cxnLst/>
            <a:rect l="l" t="t" r="r" b="b"/>
            <a:pathLst>
              <a:path w="205105" h="311150">
                <a:moveTo>
                  <a:pt x="64134" y="0"/>
                </a:moveTo>
                <a:lnTo>
                  <a:pt x="127349" y="5619"/>
                </a:lnTo>
                <a:lnTo>
                  <a:pt x="170941" y="22479"/>
                </a:lnTo>
                <a:lnTo>
                  <a:pt x="196310" y="51133"/>
                </a:lnTo>
                <a:lnTo>
                  <a:pt x="204724" y="92456"/>
                </a:lnTo>
                <a:lnTo>
                  <a:pt x="196911" y="138888"/>
                </a:lnTo>
                <a:lnTo>
                  <a:pt x="173466" y="172069"/>
                </a:lnTo>
                <a:lnTo>
                  <a:pt x="134375" y="191986"/>
                </a:lnTo>
                <a:lnTo>
                  <a:pt x="79628" y="198627"/>
                </a:lnTo>
                <a:lnTo>
                  <a:pt x="73532" y="198627"/>
                </a:lnTo>
                <a:lnTo>
                  <a:pt x="65150" y="198120"/>
                </a:lnTo>
                <a:lnTo>
                  <a:pt x="54863" y="197104"/>
                </a:lnTo>
                <a:lnTo>
                  <a:pt x="54863" y="310642"/>
                </a:lnTo>
                <a:lnTo>
                  <a:pt x="0" y="310642"/>
                </a:lnTo>
                <a:lnTo>
                  <a:pt x="0" y="2286"/>
                </a:lnTo>
                <a:lnTo>
                  <a:pt x="24576" y="1285"/>
                </a:lnTo>
                <a:lnTo>
                  <a:pt x="43449" y="571"/>
                </a:lnTo>
                <a:lnTo>
                  <a:pt x="56632" y="142"/>
                </a:lnTo>
                <a:lnTo>
                  <a:pt x="64134"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1138364" y="535177"/>
            <a:ext cx="205104" cy="311150"/>
          </a:xfrm>
          <a:custGeom>
            <a:avLst/>
            <a:gdLst/>
            <a:ahLst/>
            <a:cxnLst/>
            <a:rect l="l" t="t" r="r" b="b"/>
            <a:pathLst>
              <a:path w="205105" h="311150">
                <a:moveTo>
                  <a:pt x="64020" y="0"/>
                </a:moveTo>
                <a:lnTo>
                  <a:pt x="127288" y="5619"/>
                </a:lnTo>
                <a:lnTo>
                  <a:pt x="170878" y="22479"/>
                </a:lnTo>
                <a:lnTo>
                  <a:pt x="196246" y="51133"/>
                </a:lnTo>
                <a:lnTo>
                  <a:pt x="204660" y="92456"/>
                </a:lnTo>
                <a:lnTo>
                  <a:pt x="196848" y="138888"/>
                </a:lnTo>
                <a:lnTo>
                  <a:pt x="173407" y="172069"/>
                </a:lnTo>
                <a:lnTo>
                  <a:pt x="134328" y="191986"/>
                </a:lnTo>
                <a:lnTo>
                  <a:pt x="79603" y="198627"/>
                </a:lnTo>
                <a:lnTo>
                  <a:pt x="73418" y="198627"/>
                </a:lnTo>
                <a:lnTo>
                  <a:pt x="65138" y="198120"/>
                </a:lnTo>
                <a:lnTo>
                  <a:pt x="54749" y="197104"/>
                </a:lnTo>
                <a:lnTo>
                  <a:pt x="54749" y="310642"/>
                </a:lnTo>
                <a:lnTo>
                  <a:pt x="0" y="310642"/>
                </a:lnTo>
                <a:lnTo>
                  <a:pt x="0" y="2286"/>
                </a:lnTo>
                <a:lnTo>
                  <a:pt x="24531" y="1285"/>
                </a:lnTo>
                <a:lnTo>
                  <a:pt x="43378" y="571"/>
                </a:lnTo>
                <a:lnTo>
                  <a:pt x="56540" y="142"/>
                </a:lnTo>
                <a:lnTo>
                  <a:pt x="64020"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6012053" y="534162"/>
            <a:ext cx="237490" cy="311785"/>
          </a:xfrm>
          <a:custGeom>
            <a:avLst/>
            <a:gdLst/>
            <a:ahLst/>
            <a:cxnLst/>
            <a:rect l="l" t="t" r="r" b="b"/>
            <a:pathLst>
              <a:path w="237489" h="311784">
                <a:moveTo>
                  <a:pt x="85598" y="0"/>
                </a:moveTo>
                <a:lnTo>
                  <a:pt x="137011" y="5689"/>
                </a:lnTo>
                <a:lnTo>
                  <a:pt x="173720" y="22748"/>
                </a:lnTo>
                <a:lnTo>
                  <a:pt x="195736" y="51167"/>
                </a:lnTo>
                <a:lnTo>
                  <a:pt x="203073" y="90932"/>
                </a:lnTo>
                <a:lnTo>
                  <a:pt x="202051" y="104338"/>
                </a:lnTo>
                <a:lnTo>
                  <a:pt x="186817" y="140842"/>
                </a:lnTo>
                <a:lnTo>
                  <a:pt x="157813" y="167221"/>
                </a:lnTo>
                <a:lnTo>
                  <a:pt x="146050" y="172720"/>
                </a:lnTo>
                <a:lnTo>
                  <a:pt x="237236" y="311658"/>
                </a:lnTo>
                <a:lnTo>
                  <a:pt x="173989" y="311658"/>
                </a:lnTo>
                <a:lnTo>
                  <a:pt x="91694" y="184276"/>
                </a:lnTo>
                <a:lnTo>
                  <a:pt x="84863" y="184110"/>
                </a:lnTo>
                <a:lnTo>
                  <a:pt x="76771" y="183800"/>
                </a:lnTo>
                <a:lnTo>
                  <a:pt x="67440" y="183348"/>
                </a:lnTo>
                <a:lnTo>
                  <a:pt x="56896" y="182752"/>
                </a:lnTo>
                <a:lnTo>
                  <a:pt x="56896" y="311658"/>
                </a:lnTo>
                <a:lnTo>
                  <a:pt x="0" y="311658"/>
                </a:lnTo>
                <a:lnTo>
                  <a:pt x="0" y="3175"/>
                </a:lnTo>
                <a:lnTo>
                  <a:pt x="4004" y="3077"/>
                </a:lnTo>
                <a:lnTo>
                  <a:pt x="11271" y="2778"/>
                </a:lnTo>
                <a:lnTo>
                  <a:pt x="21824" y="2264"/>
                </a:lnTo>
                <a:lnTo>
                  <a:pt x="35687" y="1524"/>
                </a:lnTo>
                <a:lnTo>
                  <a:pt x="50379" y="857"/>
                </a:lnTo>
                <a:lnTo>
                  <a:pt x="63595" y="380"/>
                </a:lnTo>
                <a:lnTo>
                  <a:pt x="75334" y="95"/>
                </a:lnTo>
                <a:lnTo>
                  <a:pt x="85598"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4529201" y="534162"/>
            <a:ext cx="237490" cy="311785"/>
          </a:xfrm>
          <a:custGeom>
            <a:avLst/>
            <a:gdLst/>
            <a:ahLst/>
            <a:cxnLst/>
            <a:rect l="l" t="t" r="r" b="b"/>
            <a:pathLst>
              <a:path w="237489" h="311784">
                <a:moveTo>
                  <a:pt x="85598" y="0"/>
                </a:moveTo>
                <a:lnTo>
                  <a:pt x="137011" y="5689"/>
                </a:lnTo>
                <a:lnTo>
                  <a:pt x="173720" y="22748"/>
                </a:lnTo>
                <a:lnTo>
                  <a:pt x="195736" y="51167"/>
                </a:lnTo>
                <a:lnTo>
                  <a:pt x="203073" y="90932"/>
                </a:lnTo>
                <a:lnTo>
                  <a:pt x="202051" y="104338"/>
                </a:lnTo>
                <a:lnTo>
                  <a:pt x="186816" y="140842"/>
                </a:lnTo>
                <a:lnTo>
                  <a:pt x="157813" y="167221"/>
                </a:lnTo>
                <a:lnTo>
                  <a:pt x="146050" y="172720"/>
                </a:lnTo>
                <a:lnTo>
                  <a:pt x="237236" y="311658"/>
                </a:lnTo>
                <a:lnTo>
                  <a:pt x="173989" y="311658"/>
                </a:lnTo>
                <a:lnTo>
                  <a:pt x="91694" y="184276"/>
                </a:lnTo>
                <a:lnTo>
                  <a:pt x="84863" y="184110"/>
                </a:lnTo>
                <a:lnTo>
                  <a:pt x="76771" y="183800"/>
                </a:lnTo>
                <a:lnTo>
                  <a:pt x="67440" y="183348"/>
                </a:lnTo>
                <a:lnTo>
                  <a:pt x="56896" y="182752"/>
                </a:lnTo>
                <a:lnTo>
                  <a:pt x="56896" y="311658"/>
                </a:lnTo>
                <a:lnTo>
                  <a:pt x="0" y="311658"/>
                </a:lnTo>
                <a:lnTo>
                  <a:pt x="0" y="3175"/>
                </a:lnTo>
                <a:lnTo>
                  <a:pt x="4004" y="3077"/>
                </a:lnTo>
                <a:lnTo>
                  <a:pt x="11271" y="2778"/>
                </a:lnTo>
                <a:lnTo>
                  <a:pt x="21824" y="2264"/>
                </a:lnTo>
                <a:lnTo>
                  <a:pt x="35687" y="1524"/>
                </a:lnTo>
                <a:lnTo>
                  <a:pt x="50379" y="857"/>
                </a:lnTo>
                <a:lnTo>
                  <a:pt x="63595" y="380"/>
                </a:lnTo>
                <a:lnTo>
                  <a:pt x="75334" y="95"/>
                </a:lnTo>
                <a:lnTo>
                  <a:pt x="85598"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3060064" y="534162"/>
            <a:ext cx="237490" cy="311785"/>
          </a:xfrm>
          <a:custGeom>
            <a:avLst/>
            <a:gdLst/>
            <a:ahLst/>
            <a:cxnLst/>
            <a:rect l="l" t="t" r="r" b="b"/>
            <a:pathLst>
              <a:path w="237489" h="311784">
                <a:moveTo>
                  <a:pt x="85598" y="0"/>
                </a:moveTo>
                <a:lnTo>
                  <a:pt x="137011" y="5689"/>
                </a:lnTo>
                <a:lnTo>
                  <a:pt x="173720" y="22748"/>
                </a:lnTo>
                <a:lnTo>
                  <a:pt x="195736" y="51167"/>
                </a:lnTo>
                <a:lnTo>
                  <a:pt x="203073" y="90932"/>
                </a:lnTo>
                <a:lnTo>
                  <a:pt x="202051" y="104338"/>
                </a:lnTo>
                <a:lnTo>
                  <a:pt x="186817" y="140842"/>
                </a:lnTo>
                <a:lnTo>
                  <a:pt x="157813" y="167221"/>
                </a:lnTo>
                <a:lnTo>
                  <a:pt x="146050" y="172720"/>
                </a:lnTo>
                <a:lnTo>
                  <a:pt x="237236" y="311658"/>
                </a:lnTo>
                <a:lnTo>
                  <a:pt x="173990" y="311658"/>
                </a:lnTo>
                <a:lnTo>
                  <a:pt x="91693" y="184276"/>
                </a:lnTo>
                <a:lnTo>
                  <a:pt x="84863" y="184110"/>
                </a:lnTo>
                <a:lnTo>
                  <a:pt x="76771" y="183800"/>
                </a:lnTo>
                <a:lnTo>
                  <a:pt x="67440" y="183348"/>
                </a:lnTo>
                <a:lnTo>
                  <a:pt x="56896" y="182752"/>
                </a:lnTo>
                <a:lnTo>
                  <a:pt x="56896" y="311658"/>
                </a:lnTo>
                <a:lnTo>
                  <a:pt x="0" y="311658"/>
                </a:lnTo>
                <a:lnTo>
                  <a:pt x="0" y="3175"/>
                </a:lnTo>
                <a:lnTo>
                  <a:pt x="4004" y="3077"/>
                </a:lnTo>
                <a:lnTo>
                  <a:pt x="11271" y="2778"/>
                </a:lnTo>
                <a:lnTo>
                  <a:pt x="21824" y="2264"/>
                </a:lnTo>
                <a:lnTo>
                  <a:pt x="35687" y="1524"/>
                </a:lnTo>
                <a:lnTo>
                  <a:pt x="50379" y="857"/>
                </a:lnTo>
                <a:lnTo>
                  <a:pt x="63595" y="380"/>
                </a:lnTo>
                <a:lnTo>
                  <a:pt x="75334" y="95"/>
                </a:lnTo>
                <a:lnTo>
                  <a:pt x="85598"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4898516" y="532002"/>
            <a:ext cx="234950" cy="319405"/>
          </a:xfrm>
          <a:custGeom>
            <a:avLst/>
            <a:gdLst/>
            <a:ahLst/>
            <a:cxnLst/>
            <a:rect l="l" t="t" r="r" b="b"/>
            <a:pathLst>
              <a:path w="234950" h="319405">
                <a:moveTo>
                  <a:pt x="141350" y="0"/>
                </a:moveTo>
                <a:lnTo>
                  <a:pt x="166572" y="1357"/>
                </a:lnTo>
                <a:lnTo>
                  <a:pt x="189103" y="5429"/>
                </a:lnTo>
                <a:lnTo>
                  <a:pt x="208966" y="12215"/>
                </a:lnTo>
                <a:lnTo>
                  <a:pt x="226187" y="21717"/>
                </a:lnTo>
                <a:lnTo>
                  <a:pt x="203708" y="67056"/>
                </a:lnTo>
                <a:lnTo>
                  <a:pt x="193161" y="58981"/>
                </a:lnTo>
                <a:lnTo>
                  <a:pt x="179816" y="53228"/>
                </a:lnTo>
                <a:lnTo>
                  <a:pt x="163685" y="49785"/>
                </a:lnTo>
                <a:lnTo>
                  <a:pt x="144780" y="48641"/>
                </a:lnTo>
                <a:lnTo>
                  <a:pt x="126325" y="50665"/>
                </a:lnTo>
                <a:lnTo>
                  <a:pt x="81534" y="81025"/>
                </a:lnTo>
                <a:lnTo>
                  <a:pt x="63071" y="117633"/>
                </a:lnTo>
                <a:lnTo>
                  <a:pt x="56896" y="162813"/>
                </a:lnTo>
                <a:lnTo>
                  <a:pt x="58324" y="186295"/>
                </a:lnTo>
                <a:lnTo>
                  <a:pt x="69754" y="225589"/>
                </a:lnTo>
                <a:lnTo>
                  <a:pt x="106426" y="263144"/>
                </a:lnTo>
                <a:lnTo>
                  <a:pt x="140716" y="270383"/>
                </a:lnTo>
                <a:lnTo>
                  <a:pt x="161337" y="268450"/>
                </a:lnTo>
                <a:lnTo>
                  <a:pt x="179577" y="262636"/>
                </a:lnTo>
                <a:lnTo>
                  <a:pt x="195437" y="252916"/>
                </a:lnTo>
                <a:lnTo>
                  <a:pt x="208915" y="239268"/>
                </a:lnTo>
                <a:lnTo>
                  <a:pt x="234442" y="283463"/>
                </a:lnTo>
                <a:lnTo>
                  <a:pt x="215745" y="299039"/>
                </a:lnTo>
                <a:lnTo>
                  <a:pt x="193166" y="310149"/>
                </a:lnTo>
                <a:lnTo>
                  <a:pt x="166683" y="316807"/>
                </a:lnTo>
                <a:lnTo>
                  <a:pt x="136271" y="319024"/>
                </a:lnTo>
                <a:lnTo>
                  <a:pt x="105769" y="316376"/>
                </a:lnTo>
                <a:lnTo>
                  <a:pt x="55528" y="295128"/>
                </a:lnTo>
                <a:lnTo>
                  <a:pt x="20145" y="253307"/>
                </a:lnTo>
                <a:lnTo>
                  <a:pt x="2238" y="195343"/>
                </a:lnTo>
                <a:lnTo>
                  <a:pt x="0" y="160527"/>
                </a:lnTo>
                <a:lnTo>
                  <a:pt x="2496" y="127718"/>
                </a:lnTo>
                <a:lnTo>
                  <a:pt x="22395" y="70481"/>
                </a:lnTo>
                <a:lnTo>
                  <a:pt x="60965" y="25931"/>
                </a:lnTo>
                <a:lnTo>
                  <a:pt x="111777" y="2881"/>
                </a:lnTo>
                <a:lnTo>
                  <a:pt x="141350"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3904869" y="532002"/>
            <a:ext cx="187325" cy="319405"/>
          </a:xfrm>
          <a:custGeom>
            <a:avLst/>
            <a:gdLst/>
            <a:ahLst/>
            <a:cxnLst/>
            <a:rect l="l" t="t" r="r" b="b"/>
            <a:pathLst>
              <a:path w="187325" h="319405">
                <a:moveTo>
                  <a:pt x="94233" y="0"/>
                </a:moveTo>
                <a:lnTo>
                  <a:pt x="119159" y="1260"/>
                </a:lnTo>
                <a:lnTo>
                  <a:pt x="140573" y="5032"/>
                </a:lnTo>
                <a:lnTo>
                  <a:pt x="158438" y="11304"/>
                </a:lnTo>
                <a:lnTo>
                  <a:pt x="172719" y="20066"/>
                </a:lnTo>
                <a:lnTo>
                  <a:pt x="156082" y="67183"/>
                </a:lnTo>
                <a:lnTo>
                  <a:pt x="141487" y="58181"/>
                </a:lnTo>
                <a:lnTo>
                  <a:pt x="126476" y="51752"/>
                </a:lnTo>
                <a:lnTo>
                  <a:pt x="111059" y="47894"/>
                </a:lnTo>
                <a:lnTo>
                  <a:pt x="95250" y="46609"/>
                </a:lnTo>
                <a:lnTo>
                  <a:pt x="86272" y="47230"/>
                </a:lnTo>
                <a:lnTo>
                  <a:pt x="56143" y="74930"/>
                </a:lnTo>
                <a:lnTo>
                  <a:pt x="55498" y="82550"/>
                </a:lnTo>
                <a:lnTo>
                  <a:pt x="59166" y="95986"/>
                </a:lnTo>
                <a:lnTo>
                  <a:pt x="70167" y="109648"/>
                </a:lnTo>
                <a:lnTo>
                  <a:pt x="88503" y="123572"/>
                </a:lnTo>
                <a:lnTo>
                  <a:pt x="114172" y="137795"/>
                </a:lnTo>
                <a:lnTo>
                  <a:pt x="128605" y="145194"/>
                </a:lnTo>
                <a:lnTo>
                  <a:pt x="140858" y="152320"/>
                </a:lnTo>
                <a:lnTo>
                  <a:pt x="170910" y="179419"/>
                </a:lnTo>
                <a:lnTo>
                  <a:pt x="186366" y="222954"/>
                </a:lnTo>
                <a:lnTo>
                  <a:pt x="186816" y="233172"/>
                </a:lnTo>
                <a:lnTo>
                  <a:pt x="184979" y="251102"/>
                </a:lnTo>
                <a:lnTo>
                  <a:pt x="157225" y="294894"/>
                </a:lnTo>
                <a:lnTo>
                  <a:pt x="122650" y="313007"/>
                </a:lnTo>
                <a:lnTo>
                  <a:pt x="77977" y="319024"/>
                </a:lnTo>
                <a:lnTo>
                  <a:pt x="56899" y="317640"/>
                </a:lnTo>
                <a:lnTo>
                  <a:pt x="36893" y="313483"/>
                </a:lnTo>
                <a:lnTo>
                  <a:pt x="17934" y="306540"/>
                </a:lnTo>
                <a:lnTo>
                  <a:pt x="0" y="296799"/>
                </a:lnTo>
                <a:lnTo>
                  <a:pt x="20319" y="247650"/>
                </a:lnTo>
                <a:lnTo>
                  <a:pt x="36443" y="257631"/>
                </a:lnTo>
                <a:lnTo>
                  <a:pt x="52435" y="264731"/>
                </a:lnTo>
                <a:lnTo>
                  <a:pt x="68308" y="268974"/>
                </a:lnTo>
                <a:lnTo>
                  <a:pt x="84073" y="270383"/>
                </a:lnTo>
                <a:lnTo>
                  <a:pt x="105169" y="268285"/>
                </a:lnTo>
                <a:lnTo>
                  <a:pt x="120253" y="261985"/>
                </a:lnTo>
                <a:lnTo>
                  <a:pt x="129311" y="251469"/>
                </a:lnTo>
                <a:lnTo>
                  <a:pt x="132333" y="236727"/>
                </a:lnTo>
                <a:lnTo>
                  <a:pt x="131619" y="228917"/>
                </a:lnTo>
                <a:lnTo>
                  <a:pt x="103568" y="191468"/>
                </a:lnTo>
                <a:lnTo>
                  <a:pt x="57775" y="166022"/>
                </a:lnTo>
                <a:lnTo>
                  <a:pt x="44402" y="158321"/>
                </a:lnTo>
                <a:lnTo>
                  <a:pt x="15351" y="132683"/>
                </a:lnTo>
                <a:lnTo>
                  <a:pt x="1061" y="92390"/>
                </a:lnTo>
                <a:lnTo>
                  <a:pt x="634" y="83058"/>
                </a:lnTo>
                <a:lnTo>
                  <a:pt x="2278" y="65912"/>
                </a:lnTo>
                <a:lnTo>
                  <a:pt x="26923" y="23622"/>
                </a:lnTo>
                <a:lnTo>
                  <a:pt x="74590" y="1476"/>
                </a:lnTo>
                <a:lnTo>
                  <a:pt x="94233"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1973960" y="532002"/>
            <a:ext cx="187325" cy="319405"/>
          </a:xfrm>
          <a:custGeom>
            <a:avLst/>
            <a:gdLst/>
            <a:ahLst/>
            <a:cxnLst/>
            <a:rect l="l" t="t" r="r" b="b"/>
            <a:pathLst>
              <a:path w="187325" h="319405">
                <a:moveTo>
                  <a:pt x="94233" y="0"/>
                </a:moveTo>
                <a:lnTo>
                  <a:pt x="119159" y="1260"/>
                </a:lnTo>
                <a:lnTo>
                  <a:pt x="140573" y="5032"/>
                </a:lnTo>
                <a:lnTo>
                  <a:pt x="158438" y="11304"/>
                </a:lnTo>
                <a:lnTo>
                  <a:pt x="172719" y="20066"/>
                </a:lnTo>
                <a:lnTo>
                  <a:pt x="156082" y="67183"/>
                </a:lnTo>
                <a:lnTo>
                  <a:pt x="141487" y="58181"/>
                </a:lnTo>
                <a:lnTo>
                  <a:pt x="126476" y="51752"/>
                </a:lnTo>
                <a:lnTo>
                  <a:pt x="111059" y="47894"/>
                </a:lnTo>
                <a:lnTo>
                  <a:pt x="95250" y="46609"/>
                </a:lnTo>
                <a:lnTo>
                  <a:pt x="86272" y="47230"/>
                </a:lnTo>
                <a:lnTo>
                  <a:pt x="56143" y="74930"/>
                </a:lnTo>
                <a:lnTo>
                  <a:pt x="55499" y="82550"/>
                </a:lnTo>
                <a:lnTo>
                  <a:pt x="59166" y="95986"/>
                </a:lnTo>
                <a:lnTo>
                  <a:pt x="70167" y="109648"/>
                </a:lnTo>
                <a:lnTo>
                  <a:pt x="88503" y="123572"/>
                </a:lnTo>
                <a:lnTo>
                  <a:pt x="114172" y="137795"/>
                </a:lnTo>
                <a:lnTo>
                  <a:pt x="128605" y="145194"/>
                </a:lnTo>
                <a:lnTo>
                  <a:pt x="140858" y="152320"/>
                </a:lnTo>
                <a:lnTo>
                  <a:pt x="170910" y="179419"/>
                </a:lnTo>
                <a:lnTo>
                  <a:pt x="186366" y="222954"/>
                </a:lnTo>
                <a:lnTo>
                  <a:pt x="186816" y="233172"/>
                </a:lnTo>
                <a:lnTo>
                  <a:pt x="184979" y="251102"/>
                </a:lnTo>
                <a:lnTo>
                  <a:pt x="157225" y="294894"/>
                </a:lnTo>
                <a:lnTo>
                  <a:pt x="122650" y="313007"/>
                </a:lnTo>
                <a:lnTo>
                  <a:pt x="77977" y="319024"/>
                </a:lnTo>
                <a:lnTo>
                  <a:pt x="56899" y="317640"/>
                </a:lnTo>
                <a:lnTo>
                  <a:pt x="36893" y="313483"/>
                </a:lnTo>
                <a:lnTo>
                  <a:pt x="17934" y="306540"/>
                </a:lnTo>
                <a:lnTo>
                  <a:pt x="0" y="296799"/>
                </a:lnTo>
                <a:lnTo>
                  <a:pt x="20319" y="247650"/>
                </a:lnTo>
                <a:lnTo>
                  <a:pt x="36443" y="257631"/>
                </a:lnTo>
                <a:lnTo>
                  <a:pt x="52435" y="264731"/>
                </a:lnTo>
                <a:lnTo>
                  <a:pt x="68308" y="268974"/>
                </a:lnTo>
                <a:lnTo>
                  <a:pt x="84074" y="270383"/>
                </a:lnTo>
                <a:lnTo>
                  <a:pt x="105169" y="268285"/>
                </a:lnTo>
                <a:lnTo>
                  <a:pt x="120253" y="261985"/>
                </a:lnTo>
                <a:lnTo>
                  <a:pt x="129311" y="251469"/>
                </a:lnTo>
                <a:lnTo>
                  <a:pt x="132333" y="236727"/>
                </a:lnTo>
                <a:lnTo>
                  <a:pt x="131619" y="228917"/>
                </a:lnTo>
                <a:lnTo>
                  <a:pt x="103568" y="191468"/>
                </a:lnTo>
                <a:lnTo>
                  <a:pt x="57775" y="166022"/>
                </a:lnTo>
                <a:lnTo>
                  <a:pt x="44402" y="158321"/>
                </a:lnTo>
                <a:lnTo>
                  <a:pt x="15351" y="132683"/>
                </a:lnTo>
                <a:lnTo>
                  <a:pt x="1061" y="92390"/>
                </a:lnTo>
                <a:lnTo>
                  <a:pt x="634" y="83058"/>
                </a:lnTo>
                <a:lnTo>
                  <a:pt x="2278" y="65912"/>
                </a:lnTo>
                <a:lnTo>
                  <a:pt x="26924" y="23622"/>
                </a:lnTo>
                <a:lnTo>
                  <a:pt x="74590" y="1476"/>
                </a:lnTo>
                <a:lnTo>
                  <a:pt x="94233"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5694045" y="531876"/>
            <a:ext cx="269875" cy="319405"/>
          </a:xfrm>
          <a:custGeom>
            <a:avLst/>
            <a:gdLst/>
            <a:ahLst/>
            <a:cxnLst/>
            <a:rect l="l" t="t" r="r" b="b"/>
            <a:pathLst>
              <a:path w="269875" h="319405">
                <a:moveTo>
                  <a:pt x="132714" y="0"/>
                </a:moveTo>
                <a:lnTo>
                  <a:pt x="191388" y="10302"/>
                </a:lnTo>
                <a:lnTo>
                  <a:pt x="234441" y="41275"/>
                </a:lnTo>
                <a:lnTo>
                  <a:pt x="260842" y="90805"/>
                </a:lnTo>
                <a:lnTo>
                  <a:pt x="269620" y="157099"/>
                </a:lnTo>
                <a:lnTo>
                  <a:pt x="267315" y="192434"/>
                </a:lnTo>
                <a:lnTo>
                  <a:pt x="248939" y="251628"/>
                </a:lnTo>
                <a:lnTo>
                  <a:pt x="212605" y="294558"/>
                </a:lnTo>
                <a:lnTo>
                  <a:pt x="160408" y="316414"/>
                </a:lnTo>
                <a:lnTo>
                  <a:pt x="128524" y="319150"/>
                </a:lnTo>
                <a:lnTo>
                  <a:pt x="99282" y="316456"/>
                </a:lnTo>
                <a:lnTo>
                  <a:pt x="51657" y="294826"/>
                </a:lnTo>
                <a:lnTo>
                  <a:pt x="18698" y="252128"/>
                </a:lnTo>
                <a:lnTo>
                  <a:pt x="2073" y="192744"/>
                </a:lnTo>
                <a:lnTo>
                  <a:pt x="0" y="157099"/>
                </a:lnTo>
                <a:lnTo>
                  <a:pt x="2262" y="125406"/>
                </a:lnTo>
                <a:lnTo>
                  <a:pt x="20359" y="69641"/>
                </a:lnTo>
                <a:lnTo>
                  <a:pt x="55741" y="25610"/>
                </a:lnTo>
                <a:lnTo>
                  <a:pt x="104024" y="2837"/>
                </a:lnTo>
                <a:lnTo>
                  <a:pt x="132714"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3308984" y="531876"/>
            <a:ext cx="269875" cy="319405"/>
          </a:xfrm>
          <a:custGeom>
            <a:avLst/>
            <a:gdLst/>
            <a:ahLst/>
            <a:cxnLst/>
            <a:rect l="l" t="t" r="r" b="b"/>
            <a:pathLst>
              <a:path w="269875" h="319405">
                <a:moveTo>
                  <a:pt x="132714" y="0"/>
                </a:moveTo>
                <a:lnTo>
                  <a:pt x="191388" y="10302"/>
                </a:lnTo>
                <a:lnTo>
                  <a:pt x="234441" y="41275"/>
                </a:lnTo>
                <a:lnTo>
                  <a:pt x="260842" y="90805"/>
                </a:lnTo>
                <a:lnTo>
                  <a:pt x="269620" y="157099"/>
                </a:lnTo>
                <a:lnTo>
                  <a:pt x="267315" y="192434"/>
                </a:lnTo>
                <a:lnTo>
                  <a:pt x="248939" y="251628"/>
                </a:lnTo>
                <a:lnTo>
                  <a:pt x="212605" y="294558"/>
                </a:lnTo>
                <a:lnTo>
                  <a:pt x="160408" y="316414"/>
                </a:lnTo>
                <a:lnTo>
                  <a:pt x="128524" y="319150"/>
                </a:lnTo>
                <a:lnTo>
                  <a:pt x="99282" y="316456"/>
                </a:lnTo>
                <a:lnTo>
                  <a:pt x="51657" y="294826"/>
                </a:lnTo>
                <a:lnTo>
                  <a:pt x="18698" y="252128"/>
                </a:lnTo>
                <a:lnTo>
                  <a:pt x="2073" y="192744"/>
                </a:lnTo>
                <a:lnTo>
                  <a:pt x="0" y="157099"/>
                </a:lnTo>
                <a:lnTo>
                  <a:pt x="2262" y="125406"/>
                </a:lnTo>
                <a:lnTo>
                  <a:pt x="20359" y="69641"/>
                </a:lnTo>
                <a:lnTo>
                  <a:pt x="55741" y="25610"/>
                </a:lnTo>
                <a:lnTo>
                  <a:pt x="104024" y="2837"/>
                </a:lnTo>
                <a:lnTo>
                  <a:pt x="132714"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2742057" y="531876"/>
            <a:ext cx="269875" cy="319405"/>
          </a:xfrm>
          <a:custGeom>
            <a:avLst/>
            <a:gdLst/>
            <a:ahLst/>
            <a:cxnLst/>
            <a:rect l="l" t="t" r="r" b="b"/>
            <a:pathLst>
              <a:path w="269875" h="319405">
                <a:moveTo>
                  <a:pt x="132715" y="0"/>
                </a:moveTo>
                <a:lnTo>
                  <a:pt x="191389" y="10302"/>
                </a:lnTo>
                <a:lnTo>
                  <a:pt x="234442" y="41275"/>
                </a:lnTo>
                <a:lnTo>
                  <a:pt x="260842" y="90805"/>
                </a:lnTo>
                <a:lnTo>
                  <a:pt x="269620" y="157099"/>
                </a:lnTo>
                <a:lnTo>
                  <a:pt x="267315" y="192434"/>
                </a:lnTo>
                <a:lnTo>
                  <a:pt x="248939" y="251628"/>
                </a:lnTo>
                <a:lnTo>
                  <a:pt x="212605" y="294558"/>
                </a:lnTo>
                <a:lnTo>
                  <a:pt x="160408" y="316414"/>
                </a:lnTo>
                <a:lnTo>
                  <a:pt x="128524" y="319150"/>
                </a:lnTo>
                <a:lnTo>
                  <a:pt x="99282" y="316456"/>
                </a:lnTo>
                <a:lnTo>
                  <a:pt x="51657" y="294826"/>
                </a:lnTo>
                <a:lnTo>
                  <a:pt x="18698" y="252128"/>
                </a:lnTo>
                <a:lnTo>
                  <a:pt x="2073" y="192744"/>
                </a:lnTo>
                <a:lnTo>
                  <a:pt x="0" y="157099"/>
                </a:lnTo>
                <a:lnTo>
                  <a:pt x="2262" y="125406"/>
                </a:lnTo>
                <a:lnTo>
                  <a:pt x="20359" y="69641"/>
                </a:lnTo>
                <a:lnTo>
                  <a:pt x="55741" y="25610"/>
                </a:lnTo>
                <a:lnTo>
                  <a:pt x="104024" y="2837"/>
                </a:lnTo>
                <a:lnTo>
                  <a:pt x="132715" y="0"/>
                </a:lnTo>
                <a:close/>
              </a:path>
            </a:pathLst>
          </a:custGeom>
          <a:ln w="3175">
            <a:solidFill>
              <a:srgbClr val="58134A"/>
            </a:solidFill>
          </a:ln>
        </p:spPr>
        <p:txBody>
          <a:bodyPr wrap="square" lIns="0" tIns="0" rIns="0" bIns="0" rtlCol="0"/>
          <a:lstStyle/>
          <a:p>
            <a:endParaRPr/>
          </a:p>
        </p:txBody>
      </p:sp>
      <p:sp>
        <p:nvSpPr>
          <p:cNvPr id="36" name="object 36"/>
          <p:cNvSpPr/>
          <p:nvPr/>
        </p:nvSpPr>
        <p:spPr>
          <a:xfrm>
            <a:off x="1670685" y="531876"/>
            <a:ext cx="269875" cy="319405"/>
          </a:xfrm>
          <a:custGeom>
            <a:avLst/>
            <a:gdLst/>
            <a:ahLst/>
            <a:cxnLst/>
            <a:rect l="l" t="t" r="r" b="b"/>
            <a:pathLst>
              <a:path w="269875" h="319405">
                <a:moveTo>
                  <a:pt x="132714" y="0"/>
                </a:moveTo>
                <a:lnTo>
                  <a:pt x="191388" y="10302"/>
                </a:lnTo>
                <a:lnTo>
                  <a:pt x="234441" y="41275"/>
                </a:lnTo>
                <a:lnTo>
                  <a:pt x="260842" y="90805"/>
                </a:lnTo>
                <a:lnTo>
                  <a:pt x="269620" y="157099"/>
                </a:lnTo>
                <a:lnTo>
                  <a:pt x="267315" y="192434"/>
                </a:lnTo>
                <a:lnTo>
                  <a:pt x="248939" y="251628"/>
                </a:lnTo>
                <a:lnTo>
                  <a:pt x="212605" y="294558"/>
                </a:lnTo>
                <a:lnTo>
                  <a:pt x="160408" y="316414"/>
                </a:lnTo>
                <a:lnTo>
                  <a:pt x="128523" y="319150"/>
                </a:lnTo>
                <a:lnTo>
                  <a:pt x="99282" y="316456"/>
                </a:lnTo>
                <a:lnTo>
                  <a:pt x="51657" y="294826"/>
                </a:lnTo>
                <a:lnTo>
                  <a:pt x="18698" y="252128"/>
                </a:lnTo>
                <a:lnTo>
                  <a:pt x="2073" y="192744"/>
                </a:lnTo>
                <a:lnTo>
                  <a:pt x="0" y="157099"/>
                </a:lnTo>
                <a:lnTo>
                  <a:pt x="2262" y="125406"/>
                </a:lnTo>
                <a:lnTo>
                  <a:pt x="20359" y="69641"/>
                </a:lnTo>
                <a:lnTo>
                  <a:pt x="55741" y="25610"/>
                </a:lnTo>
                <a:lnTo>
                  <a:pt x="104024" y="2837"/>
                </a:lnTo>
                <a:lnTo>
                  <a:pt x="132714" y="0"/>
                </a:lnTo>
                <a:close/>
              </a:path>
            </a:pathLst>
          </a:custGeom>
          <a:ln w="3175">
            <a:solidFill>
              <a:srgbClr val="58134A"/>
            </a:solidFill>
          </a:ln>
        </p:spPr>
        <p:txBody>
          <a:bodyPr wrap="square" lIns="0" tIns="0" rIns="0" bIns="0" rtlCol="0"/>
          <a:lstStyle/>
          <a:p>
            <a:endParaRPr/>
          </a:p>
        </p:txBody>
      </p:sp>
      <p:sp>
        <p:nvSpPr>
          <p:cNvPr id="37" name="object 37"/>
          <p:cNvSpPr/>
          <p:nvPr/>
        </p:nvSpPr>
        <p:spPr>
          <a:xfrm>
            <a:off x="2744597" y="1050036"/>
            <a:ext cx="2663190" cy="319150"/>
          </a:xfrm>
          <a:prstGeom prst="rect">
            <a:avLst/>
          </a:prstGeom>
          <a:blipFill>
            <a:blip r:embed="rId10" cstate="print"/>
            <a:stretch>
              <a:fillRect/>
            </a:stretch>
          </a:blipFill>
        </p:spPr>
        <p:txBody>
          <a:bodyPr wrap="square" lIns="0" tIns="0" rIns="0" bIns="0" rtlCol="0"/>
          <a:lstStyle/>
          <a:p>
            <a:endParaRPr/>
          </a:p>
        </p:txBody>
      </p:sp>
      <p:sp>
        <p:nvSpPr>
          <p:cNvPr id="38" name="object 38"/>
          <p:cNvSpPr/>
          <p:nvPr/>
        </p:nvSpPr>
        <p:spPr>
          <a:xfrm>
            <a:off x="4331461" y="1145539"/>
            <a:ext cx="74295" cy="114300"/>
          </a:xfrm>
          <a:custGeom>
            <a:avLst/>
            <a:gdLst/>
            <a:ahLst/>
            <a:cxnLst/>
            <a:rect l="l" t="t" r="r" b="b"/>
            <a:pathLst>
              <a:path w="74295" h="114300">
                <a:moveTo>
                  <a:pt x="37084" y="0"/>
                </a:moveTo>
                <a:lnTo>
                  <a:pt x="0" y="114046"/>
                </a:lnTo>
                <a:lnTo>
                  <a:pt x="74167" y="114046"/>
                </a:lnTo>
                <a:lnTo>
                  <a:pt x="37084" y="0"/>
                </a:lnTo>
                <a:close/>
              </a:path>
            </a:pathLst>
          </a:custGeom>
          <a:ln w="3175">
            <a:solidFill>
              <a:srgbClr val="58134A"/>
            </a:solidFill>
          </a:ln>
        </p:spPr>
        <p:txBody>
          <a:bodyPr wrap="square" lIns="0" tIns="0" rIns="0" bIns="0" rtlCol="0"/>
          <a:lstStyle/>
          <a:p>
            <a:endParaRPr/>
          </a:p>
        </p:txBody>
      </p:sp>
      <p:sp>
        <p:nvSpPr>
          <p:cNvPr id="39" name="object 39"/>
          <p:cNvSpPr/>
          <p:nvPr/>
        </p:nvSpPr>
        <p:spPr>
          <a:xfrm>
            <a:off x="3795014" y="1145539"/>
            <a:ext cx="74295" cy="114300"/>
          </a:xfrm>
          <a:custGeom>
            <a:avLst/>
            <a:gdLst/>
            <a:ahLst/>
            <a:cxnLst/>
            <a:rect l="l" t="t" r="r" b="b"/>
            <a:pathLst>
              <a:path w="74295"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40" name="object 40"/>
          <p:cNvSpPr/>
          <p:nvPr/>
        </p:nvSpPr>
        <p:spPr>
          <a:xfrm>
            <a:off x="3560571" y="1101089"/>
            <a:ext cx="95630" cy="103124"/>
          </a:xfrm>
          <a:prstGeom prst="rect">
            <a:avLst/>
          </a:prstGeom>
          <a:blipFill>
            <a:blip r:embed="rId6" cstate="print"/>
            <a:stretch>
              <a:fillRect/>
            </a:stretch>
          </a:blipFill>
        </p:spPr>
        <p:txBody>
          <a:bodyPr wrap="square" lIns="0" tIns="0" rIns="0" bIns="0" rtlCol="0"/>
          <a:lstStyle/>
          <a:p>
            <a:endParaRPr/>
          </a:p>
        </p:txBody>
      </p:sp>
      <p:sp>
        <p:nvSpPr>
          <p:cNvPr id="41" name="object 41"/>
          <p:cNvSpPr/>
          <p:nvPr/>
        </p:nvSpPr>
        <p:spPr>
          <a:xfrm>
            <a:off x="2798572" y="1101089"/>
            <a:ext cx="95630" cy="103124"/>
          </a:xfrm>
          <a:prstGeom prst="rect">
            <a:avLst/>
          </a:prstGeom>
          <a:blipFill>
            <a:blip r:embed="rId6" cstate="print"/>
            <a:stretch>
              <a:fillRect/>
            </a:stretch>
          </a:blipFill>
        </p:spPr>
        <p:txBody>
          <a:bodyPr wrap="square" lIns="0" tIns="0" rIns="0" bIns="0" rtlCol="0"/>
          <a:lstStyle/>
          <a:p>
            <a:endParaRPr/>
          </a:p>
        </p:txBody>
      </p:sp>
      <p:sp>
        <p:nvSpPr>
          <p:cNvPr id="42" name="object 42"/>
          <p:cNvSpPr/>
          <p:nvPr/>
        </p:nvSpPr>
        <p:spPr>
          <a:xfrm>
            <a:off x="3053588" y="1100963"/>
            <a:ext cx="91058" cy="89915"/>
          </a:xfrm>
          <a:prstGeom prst="rect">
            <a:avLst/>
          </a:prstGeom>
          <a:blipFill>
            <a:blip r:embed="rId8" cstate="print"/>
            <a:stretch>
              <a:fillRect/>
            </a:stretch>
          </a:blipFill>
        </p:spPr>
        <p:txBody>
          <a:bodyPr wrap="square" lIns="0" tIns="0" rIns="0" bIns="0" rtlCol="0"/>
          <a:lstStyle/>
          <a:p>
            <a:endParaRPr/>
          </a:p>
        </p:txBody>
      </p:sp>
      <p:sp>
        <p:nvSpPr>
          <p:cNvPr id="43" name="object 43"/>
          <p:cNvSpPr/>
          <p:nvPr/>
        </p:nvSpPr>
        <p:spPr>
          <a:xfrm>
            <a:off x="4056379" y="1100963"/>
            <a:ext cx="91058" cy="89915"/>
          </a:xfrm>
          <a:prstGeom prst="rect">
            <a:avLst/>
          </a:prstGeom>
          <a:blipFill>
            <a:blip r:embed="rId8" cstate="print"/>
            <a:stretch>
              <a:fillRect/>
            </a:stretch>
          </a:blipFill>
        </p:spPr>
        <p:txBody>
          <a:bodyPr wrap="square" lIns="0" tIns="0" rIns="0" bIns="0" rtlCol="0"/>
          <a:lstStyle/>
          <a:p>
            <a:endParaRPr/>
          </a:p>
        </p:txBody>
      </p:sp>
      <p:sp>
        <p:nvSpPr>
          <p:cNvPr id="44" name="object 44"/>
          <p:cNvSpPr/>
          <p:nvPr/>
        </p:nvSpPr>
        <p:spPr>
          <a:xfrm>
            <a:off x="4920996" y="1097788"/>
            <a:ext cx="157606" cy="223647"/>
          </a:xfrm>
          <a:prstGeom prst="rect">
            <a:avLst/>
          </a:prstGeom>
          <a:blipFill>
            <a:blip r:embed="rId11" cstate="print"/>
            <a:stretch>
              <a:fillRect/>
            </a:stretch>
          </a:blipFill>
        </p:spPr>
        <p:txBody>
          <a:bodyPr wrap="square" lIns="0" tIns="0" rIns="0" bIns="0" rtlCol="0"/>
          <a:lstStyle/>
          <a:p>
            <a:endParaRPr/>
          </a:p>
        </p:txBody>
      </p:sp>
      <p:sp>
        <p:nvSpPr>
          <p:cNvPr id="45" name="object 45"/>
          <p:cNvSpPr/>
          <p:nvPr/>
        </p:nvSpPr>
        <p:spPr>
          <a:xfrm>
            <a:off x="5182996" y="1055497"/>
            <a:ext cx="224790" cy="313055"/>
          </a:xfrm>
          <a:custGeom>
            <a:avLst/>
            <a:gdLst/>
            <a:ahLst/>
            <a:cxnLst/>
            <a:rect l="l" t="t" r="r" b="b"/>
            <a:pathLst>
              <a:path w="224789" h="313055">
                <a:moveTo>
                  <a:pt x="0" y="0"/>
                </a:moveTo>
                <a:lnTo>
                  <a:pt x="26415" y="0"/>
                </a:lnTo>
                <a:lnTo>
                  <a:pt x="172085" y="186181"/>
                </a:lnTo>
                <a:lnTo>
                  <a:pt x="172085" y="0"/>
                </a:lnTo>
                <a:lnTo>
                  <a:pt x="224789" y="0"/>
                </a:lnTo>
                <a:lnTo>
                  <a:pt x="224789" y="312674"/>
                </a:lnTo>
                <a:lnTo>
                  <a:pt x="202437" y="312674"/>
                </a:lnTo>
                <a:lnTo>
                  <a:pt x="52704" y="117475"/>
                </a:lnTo>
                <a:lnTo>
                  <a:pt x="52704" y="308737"/>
                </a:lnTo>
                <a:lnTo>
                  <a:pt x="0" y="308737"/>
                </a:lnTo>
                <a:lnTo>
                  <a:pt x="0" y="0"/>
                </a:lnTo>
                <a:close/>
              </a:path>
            </a:pathLst>
          </a:custGeom>
          <a:ln w="3175">
            <a:solidFill>
              <a:srgbClr val="58134A"/>
            </a:solidFill>
          </a:ln>
        </p:spPr>
        <p:txBody>
          <a:bodyPr wrap="square" lIns="0" tIns="0" rIns="0" bIns="0" rtlCol="0"/>
          <a:lstStyle/>
          <a:p>
            <a:endParaRPr/>
          </a:p>
        </p:txBody>
      </p:sp>
      <p:sp>
        <p:nvSpPr>
          <p:cNvPr id="46" name="object 46"/>
          <p:cNvSpPr/>
          <p:nvPr/>
        </p:nvSpPr>
        <p:spPr>
          <a:xfrm>
            <a:off x="4760467" y="1055497"/>
            <a:ext cx="55244" cy="308610"/>
          </a:xfrm>
          <a:custGeom>
            <a:avLst/>
            <a:gdLst/>
            <a:ahLst/>
            <a:cxnLst/>
            <a:rect l="l" t="t" r="r" b="b"/>
            <a:pathLst>
              <a:path w="55245"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47" name="object 47"/>
          <p:cNvSpPr/>
          <p:nvPr/>
        </p:nvSpPr>
        <p:spPr>
          <a:xfrm>
            <a:off x="4468367" y="1055497"/>
            <a:ext cx="255904" cy="308610"/>
          </a:xfrm>
          <a:custGeom>
            <a:avLst/>
            <a:gdLst/>
            <a:ahLst/>
            <a:cxnLst/>
            <a:rect l="l" t="t" r="r" b="b"/>
            <a:pathLst>
              <a:path w="255904" h="308609">
                <a:moveTo>
                  <a:pt x="0" y="0"/>
                </a:moveTo>
                <a:lnTo>
                  <a:pt x="255397" y="0"/>
                </a:lnTo>
                <a:lnTo>
                  <a:pt x="255397" y="48640"/>
                </a:lnTo>
                <a:lnTo>
                  <a:pt x="152908" y="48640"/>
                </a:lnTo>
                <a:lnTo>
                  <a:pt x="152908" y="308482"/>
                </a:lnTo>
                <a:lnTo>
                  <a:pt x="98171" y="308482"/>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48" name="object 48"/>
          <p:cNvSpPr/>
          <p:nvPr/>
        </p:nvSpPr>
        <p:spPr>
          <a:xfrm>
            <a:off x="3261233" y="1055497"/>
            <a:ext cx="197485" cy="308610"/>
          </a:xfrm>
          <a:custGeom>
            <a:avLst/>
            <a:gdLst/>
            <a:ahLst/>
            <a:cxnLst/>
            <a:rect l="l" t="t" r="r" b="b"/>
            <a:pathLst>
              <a:path w="197485" h="308609">
                <a:moveTo>
                  <a:pt x="0" y="0"/>
                </a:moveTo>
                <a:lnTo>
                  <a:pt x="196976" y="0"/>
                </a:lnTo>
                <a:lnTo>
                  <a:pt x="196976" y="48640"/>
                </a:lnTo>
                <a:lnTo>
                  <a:pt x="54863" y="48640"/>
                </a:lnTo>
                <a:lnTo>
                  <a:pt x="54863" y="120903"/>
                </a:lnTo>
                <a:lnTo>
                  <a:pt x="156717" y="120903"/>
                </a:lnTo>
                <a:lnTo>
                  <a:pt x="156717" y="167386"/>
                </a:lnTo>
                <a:lnTo>
                  <a:pt x="54863" y="167386"/>
                </a:lnTo>
                <a:lnTo>
                  <a:pt x="54863" y="259841"/>
                </a:lnTo>
                <a:lnTo>
                  <a:pt x="194690" y="259841"/>
                </a:lnTo>
                <a:lnTo>
                  <a:pt x="194690" y="308482"/>
                </a:lnTo>
                <a:lnTo>
                  <a:pt x="0" y="308482"/>
                </a:lnTo>
                <a:lnTo>
                  <a:pt x="0" y="0"/>
                </a:lnTo>
                <a:close/>
              </a:path>
            </a:pathLst>
          </a:custGeom>
          <a:ln w="3175">
            <a:solidFill>
              <a:srgbClr val="58134A"/>
            </a:solidFill>
          </a:ln>
        </p:spPr>
        <p:txBody>
          <a:bodyPr wrap="square" lIns="0" tIns="0" rIns="0" bIns="0" rtlCol="0"/>
          <a:lstStyle/>
          <a:p>
            <a:endParaRPr/>
          </a:p>
        </p:txBody>
      </p:sp>
      <p:sp>
        <p:nvSpPr>
          <p:cNvPr id="49" name="object 49"/>
          <p:cNvSpPr/>
          <p:nvPr/>
        </p:nvSpPr>
        <p:spPr>
          <a:xfrm>
            <a:off x="3506596" y="1053338"/>
            <a:ext cx="205104" cy="311150"/>
          </a:xfrm>
          <a:custGeom>
            <a:avLst/>
            <a:gdLst/>
            <a:ahLst/>
            <a:cxnLst/>
            <a:rect l="l" t="t" r="r" b="b"/>
            <a:pathLst>
              <a:path w="205104" h="311150">
                <a:moveTo>
                  <a:pt x="64135" y="0"/>
                </a:moveTo>
                <a:lnTo>
                  <a:pt x="127349" y="5619"/>
                </a:lnTo>
                <a:lnTo>
                  <a:pt x="170941" y="22478"/>
                </a:lnTo>
                <a:lnTo>
                  <a:pt x="196310" y="51133"/>
                </a:lnTo>
                <a:lnTo>
                  <a:pt x="204724" y="92456"/>
                </a:lnTo>
                <a:lnTo>
                  <a:pt x="196911" y="138888"/>
                </a:lnTo>
                <a:lnTo>
                  <a:pt x="173466" y="172069"/>
                </a:lnTo>
                <a:lnTo>
                  <a:pt x="134375" y="191986"/>
                </a:lnTo>
                <a:lnTo>
                  <a:pt x="79628" y="198627"/>
                </a:lnTo>
                <a:lnTo>
                  <a:pt x="73532" y="198627"/>
                </a:lnTo>
                <a:lnTo>
                  <a:pt x="65150" y="198120"/>
                </a:lnTo>
                <a:lnTo>
                  <a:pt x="54863" y="197103"/>
                </a:lnTo>
                <a:lnTo>
                  <a:pt x="54863" y="310641"/>
                </a:lnTo>
                <a:lnTo>
                  <a:pt x="0" y="310641"/>
                </a:lnTo>
                <a:lnTo>
                  <a:pt x="0" y="2286"/>
                </a:lnTo>
                <a:lnTo>
                  <a:pt x="24576" y="1285"/>
                </a:lnTo>
                <a:lnTo>
                  <a:pt x="43449" y="571"/>
                </a:lnTo>
                <a:lnTo>
                  <a:pt x="56632" y="142"/>
                </a:lnTo>
                <a:lnTo>
                  <a:pt x="64135" y="0"/>
                </a:lnTo>
                <a:close/>
              </a:path>
            </a:pathLst>
          </a:custGeom>
          <a:ln w="3175">
            <a:solidFill>
              <a:srgbClr val="58134A"/>
            </a:solidFill>
          </a:ln>
        </p:spPr>
        <p:txBody>
          <a:bodyPr wrap="square" lIns="0" tIns="0" rIns="0" bIns="0" rtlCol="0"/>
          <a:lstStyle/>
          <a:p>
            <a:endParaRPr/>
          </a:p>
        </p:txBody>
      </p:sp>
      <p:sp>
        <p:nvSpPr>
          <p:cNvPr id="50" name="object 50"/>
          <p:cNvSpPr/>
          <p:nvPr/>
        </p:nvSpPr>
        <p:spPr>
          <a:xfrm>
            <a:off x="2744597" y="1053338"/>
            <a:ext cx="205104" cy="311150"/>
          </a:xfrm>
          <a:custGeom>
            <a:avLst/>
            <a:gdLst/>
            <a:ahLst/>
            <a:cxnLst/>
            <a:rect l="l" t="t" r="r" b="b"/>
            <a:pathLst>
              <a:path w="205105" h="311150">
                <a:moveTo>
                  <a:pt x="64134" y="0"/>
                </a:moveTo>
                <a:lnTo>
                  <a:pt x="127349" y="5619"/>
                </a:lnTo>
                <a:lnTo>
                  <a:pt x="170941" y="22478"/>
                </a:lnTo>
                <a:lnTo>
                  <a:pt x="196310" y="51133"/>
                </a:lnTo>
                <a:lnTo>
                  <a:pt x="204723" y="92456"/>
                </a:lnTo>
                <a:lnTo>
                  <a:pt x="196911" y="138888"/>
                </a:lnTo>
                <a:lnTo>
                  <a:pt x="173466" y="172069"/>
                </a:lnTo>
                <a:lnTo>
                  <a:pt x="134375" y="191986"/>
                </a:lnTo>
                <a:lnTo>
                  <a:pt x="79628" y="198627"/>
                </a:lnTo>
                <a:lnTo>
                  <a:pt x="73532" y="198627"/>
                </a:lnTo>
                <a:lnTo>
                  <a:pt x="65150" y="198120"/>
                </a:lnTo>
                <a:lnTo>
                  <a:pt x="54863" y="197103"/>
                </a:lnTo>
                <a:lnTo>
                  <a:pt x="54863" y="310641"/>
                </a:lnTo>
                <a:lnTo>
                  <a:pt x="0" y="310641"/>
                </a:lnTo>
                <a:lnTo>
                  <a:pt x="0" y="2286"/>
                </a:lnTo>
                <a:lnTo>
                  <a:pt x="24576" y="1285"/>
                </a:lnTo>
                <a:lnTo>
                  <a:pt x="43449" y="571"/>
                </a:lnTo>
                <a:lnTo>
                  <a:pt x="56632" y="142"/>
                </a:lnTo>
                <a:lnTo>
                  <a:pt x="64134" y="0"/>
                </a:lnTo>
                <a:close/>
              </a:path>
            </a:pathLst>
          </a:custGeom>
          <a:ln w="3175">
            <a:solidFill>
              <a:srgbClr val="58134A"/>
            </a:solidFill>
          </a:ln>
        </p:spPr>
        <p:txBody>
          <a:bodyPr wrap="square" lIns="0" tIns="0" rIns="0" bIns="0" rtlCol="0"/>
          <a:lstStyle/>
          <a:p>
            <a:endParaRPr/>
          </a:p>
        </p:txBody>
      </p:sp>
      <p:sp>
        <p:nvSpPr>
          <p:cNvPr id="51" name="object 51"/>
          <p:cNvSpPr/>
          <p:nvPr/>
        </p:nvSpPr>
        <p:spPr>
          <a:xfrm>
            <a:off x="2997580" y="1052322"/>
            <a:ext cx="237490" cy="311785"/>
          </a:xfrm>
          <a:custGeom>
            <a:avLst/>
            <a:gdLst/>
            <a:ahLst/>
            <a:cxnLst/>
            <a:rect l="l" t="t" r="r" b="b"/>
            <a:pathLst>
              <a:path w="237489" h="311784">
                <a:moveTo>
                  <a:pt x="85598" y="0"/>
                </a:moveTo>
                <a:lnTo>
                  <a:pt x="137011" y="5689"/>
                </a:lnTo>
                <a:lnTo>
                  <a:pt x="173720" y="22748"/>
                </a:lnTo>
                <a:lnTo>
                  <a:pt x="195736" y="51167"/>
                </a:lnTo>
                <a:lnTo>
                  <a:pt x="203073" y="90931"/>
                </a:lnTo>
                <a:lnTo>
                  <a:pt x="202051" y="104338"/>
                </a:lnTo>
                <a:lnTo>
                  <a:pt x="186817" y="140842"/>
                </a:lnTo>
                <a:lnTo>
                  <a:pt x="157813" y="167221"/>
                </a:lnTo>
                <a:lnTo>
                  <a:pt x="146050" y="172719"/>
                </a:lnTo>
                <a:lnTo>
                  <a:pt x="237236" y="311657"/>
                </a:lnTo>
                <a:lnTo>
                  <a:pt x="173989" y="311657"/>
                </a:lnTo>
                <a:lnTo>
                  <a:pt x="91693" y="184276"/>
                </a:lnTo>
                <a:lnTo>
                  <a:pt x="84863" y="184110"/>
                </a:lnTo>
                <a:lnTo>
                  <a:pt x="76771" y="183800"/>
                </a:lnTo>
                <a:lnTo>
                  <a:pt x="67440" y="183348"/>
                </a:lnTo>
                <a:lnTo>
                  <a:pt x="56895" y="182752"/>
                </a:lnTo>
                <a:lnTo>
                  <a:pt x="56895" y="311657"/>
                </a:lnTo>
                <a:lnTo>
                  <a:pt x="0" y="311657"/>
                </a:lnTo>
                <a:lnTo>
                  <a:pt x="0" y="3175"/>
                </a:lnTo>
                <a:lnTo>
                  <a:pt x="4004" y="3077"/>
                </a:lnTo>
                <a:lnTo>
                  <a:pt x="11271" y="2778"/>
                </a:lnTo>
                <a:lnTo>
                  <a:pt x="21824" y="2264"/>
                </a:lnTo>
                <a:lnTo>
                  <a:pt x="35687" y="1524"/>
                </a:lnTo>
                <a:lnTo>
                  <a:pt x="50379" y="857"/>
                </a:lnTo>
                <a:lnTo>
                  <a:pt x="63595" y="380"/>
                </a:lnTo>
                <a:lnTo>
                  <a:pt x="75334" y="95"/>
                </a:lnTo>
                <a:lnTo>
                  <a:pt x="85598" y="0"/>
                </a:lnTo>
                <a:close/>
              </a:path>
            </a:pathLst>
          </a:custGeom>
          <a:ln w="3175">
            <a:solidFill>
              <a:srgbClr val="58134A"/>
            </a:solidFill>
          </a:ln>
        </p:spPr>
        <p:txBody>
          <a:bodyPr wrap="square" lIns="0" tIns="0" rIns="0" bIns="0" rtlCol="0"/>
          <a:lstStyle/>
          <a:p>
            <a:endParaRPr/>
          </a:p>
        </p:txBody>
      </p:sp>
      <p:sp>
        <p:nvSpPr>
          <p:cNvPr id="52" name="object 52"/>
          <p:cNvSpPr/>
          <p:nvPr/>
        </p:nvSpPr>
        <p:spPr>
          <a:xfrm>
            <a:off x="4000372" y="1051305"/>
            <a:ext cx="504190" cy="313055"/>
          </a:xfrm>
          <a:custGeom>
            <a:avLst/>
            <a:gdLst/>
            <a:ahLst/>
            <a:cxnLst/>
            <a:rect l="l" t="t" r="r" b="b"/>
            <a:pathLst>
              <a:path w="504189" h="313055">
                <a:moveTo>
                  <a:pt x="356107" y="0"/>
                </a:moveTo>
                <a:lnTo>
                  <a:pt x="380111" y="0"/>
                </a:lnTo>
                <a:lnTo>
                  <a:pt x="504189" y="312674"/>
                </a:lnTo>
                <a:lnTo>
                  <a:pt x="443738" y="312674"/>
                </a:lnTo>
                <a:lnTo>
                  <a:pt x="421259" y="250190"/>
                </a:lnTo>
                <a:lnTo>
                  <a:pt x="315467" y="250190"/>
                </a:lnTo>
                <a:lnTo>
                  <a:pt x="294004" y="312674"/>
                </a:lnTo>
                <a:lnTo>
                  <a:pt x="237236" y="312674"/>
                </a:lnTo>
                <a:lnTo>
                  <a:pt x="233172" y="312674"/>
                </a:lnTo>
                <a:lnTo>
                  <a:pt x="173989" y="312674"/>
                </a:lnTo>
                <a:lnTo>
                  <a:pt x="91693" y="185293"/>
                </a:lnTo>
                <a:lnTo>
                  <a:pt x="84863" y="185126"/>
                </a:lnTo>
                <a:lnTo>
                  <a:pt x="76771" y="184816"/>
                </a:lnTo>
                <a:lnTo>
                  <a:pt x="67440" y="184364"/>
                </a:lnTo>
                <a:lnTo>
                  <a:pt x="56896" y="183769"/>
                </a:lnTo>
                <a:lnTo>
                  <a:pt x="56896" y="312674"/>
                </a:lnTo>
                <a:lnTo>
                  <a:pt x="0" y="312674"/>
                </a:lnTo>
                <a:lnTo>
                  <a:pt x="0" y="4191"/>
                </a:lnTo>
                <a:lnTo>
                  <a:pt x="4004" y="4093"/>
                </a:lnTo>
                <a:lnTo>
                  <a:pt x="11271" y="3794"/>
                </a:lnTo>
                <a:lnTo>
                  <a:pt x="21824" y="3280"/>
                </a:lnTo>
                <a:lnTo>
                  <a:pt x="35687" y="2540"/>
                </a:lnTo>
                <a:lnTo>
                  <a:pt x="50379" y="1873"/>
                </a:lnTo>
                <a:lnTo>
                  <a:pt x="63595" y="1397"/>
                </a:lnTo>
                <a:lnTo>
                  <a:pt x="75334" y="1111"/>
                </a:lnTo>
                <a:lnTo>
                  <a:pt x="85598" y="1016"/>
                </a:lnTo>
                <a:lnTo>
                  <a:pt x="137011" y="6705"/>
                </a:lnTo>
                <a:lnTo>
                  <a:pt x="173720" y="23764"/>
                </a:lnTo>
                <a:lnTo>
                  <a:pt x="195736" y="52183"/>
                </a:lnTo>
                <a:lnTo>
                  <a:pt x="203073" y="91948"/>
                </a:lnTo>
                <a:lnTo>
                  <a:pt x="202051" y="105354"/>
                </a:lnTo>
                <a:lnTo>
                  <a:pt x="186816" y="141859"/>
                </a:lnTo>
                <a:lnTo>
                  <a:pt x="157813" y="168237"/>
                </a:lnTo>
                <a:lnTo>
                  <a:pt x="146050" y="173736"/>
                </a:lnTo>
                <a:lnTo>
                  <a:pt x="234696" y="308864"/>
                </a:lnTo>
                <a:lnTo>
                  <a:pt x="356107" y="0"/>
                </a:lnTo>
                <a:close/>
              </a:path>
            </a:pathLst>
          </a:custGeom>
          <a:ln w="3175">
            <a:solidFill>
              <a:srgbClr val="58134A"/>
            </a:solidFill>
          </a:ln>
        </p:spPr>
        <p:txBody>
          <a:bodyPr wrap="square" lIns="0" tIns="0" rIns="0" bIns="0" rtlCol="0"/>
          <a:lstStyle/>
          <a:p>
            <a:endParaRPr/>
          </a:p>
        </p:txBody>
      </p:sp>
      <p:sp>
        <p:nvSpPr>
          <p:cNvPr id="53" name="object 53"/>
          <p:cNvSpPr/>
          <p:nvPr/>
        </p:nvSpPr>
        <p:spPr>
          <a:xfrm>
            <a:off x="3697096" y="1051305"/>
            <a:ext cx="271145" cy="313055"/>
          </a:xfrm>
          <a:custGeom>
            <a:avLst/>
            <a:gdLst/>
            <a:ahLst/>
            <a:cxnLst/>
            <a:rect l="l" t="t" r="r" b="b"/>
            <a:pathLst>
              <a:path w="271145" h="313055">
                <a:moveTo>
                  <a:pt x="122936" y="0"/>
                </a:moveTo>
                <a:lnTo>
                  <a:pt x="146938" y="0"/>
                </a:lnTo>
                <a:lnTo>
                  <a:pt x="271017" y="312674"/>
                </a:lnTo>
                <a:lnTo>
                  <a:pt x="210565" y="312674"/>
                </a:lnTo>
                <a:lnTo>
                  <a:pt x="188087" y="250190"/>
                </a:lnTo>
                <a:lnTo>
                  <a:pt x="82295" y="250190"/>
                </a:lnTo>
                <a:lnTo>
                  <a:pt x="60832" y="312674"/>
                </a:lnTo>
                <a:lnTo>
                  <a:pt x="0" y="312674"/>
                </a:lnTo>
                <a:lnTo>
                  <a:pt x="122936" y="0"/>
                </a:lnTo>
                <a:close/>
              </a:path>
            </a:pathLst>
          </a:custGeom>
          <a:ln w="3175">
            <a:solidFill>
              <a:srgbClr val="58134A"/>
            </a:solidFill>
          </a:ln>
        </p:spPr>
        <p:txBody>
          <a:bodyPr wrap="square" lIns="0" tIns="0" rIns="0" bIns="0" rtlCol="0"/>
          <a:lstStyle/>
          <a:p>
            <a:endParaRPr/>
          </a:p>
        </p:txBody>
      </p:sp>
      <p:sp>
        <p:nvSpPr>
          <p:cNvPr id="54" name="object 54"/>
          <p:cNvSpPr/>
          <p:nvPr/>
        </p:nvSpPr>
        <p:spPr>
          <a:xfrm>
            <a:off x="4864989" y="1050036"/>
            <a:ext cx="269875" cy="319405"/>
          </a:xfrm>
          <a:custGeom>
            <a:avLst/>
            <a:gdLst/>
            <a:ahLst/>
            <a:cxnLst/>
            <a:rect l="l" t="t" r="r" b="b"/>
            <a:pathLst>
              <a:path w="269875" h="319405">
                <a:moveTo>
                  <a:pt x="132714" y="0"/>
                </a:moveTo>
                <a:lnTo>
                  <a:pt x="191388" y="10302"/>
                </a:lnTo>
                <a:lnTo>
                  <a:pt x="234441" y="41275"/>
                </a:lnTo>
                <a:lnTo>
                  <a:pt x="260842" y="90804"/>
                </a:lnTo>
                <a:lnTo>
                  <a:pt x="269621" y="157099"/>
                </a:lnTo>
                <a:lnTo>
                  <a:pt x="267315" y="192434"/>
                </a:lnTo>
                <a:lnTo>
                  <a:pt x="248939" y="251628"/>
                </a:lnTo>
                <a:lnTo>
                  <a:pt x="212605" y="294558"/>
                </a:lnTo>
                <a:lnTo>
                  <a:pt x="160408" y="316414"/>
                </a:lnTo>
                <a:lnTo>
                  <a:pt x="128524" y="319150"/>
                </a:lnTo>
                <a:lnTo>
                  <a:pt x="99282" y="316456"/>
                </a:lnTo>
                <a:lnTo>
                  <a:pt x="51657" y="294826"/>
                </a:lnTo>
                <a:lnTo>
                  <a:pt x="18698" y="252128"/>
                </a:lnTo>
                <a:lnTo>
                  <a:pt x="2073" y="192744"/>
                </a:lnTo>
                <a:lnTo>
                  <a:pt x="0" y="157099"/>
                </a:lnTo>
                <a:lnTo>
                  <a:pt x="2262" y="125406"/>
                </a:lnTo>
                <a:lnTo>
                  <a:pt x="20359" y="69641"/>
                </a:lnTo>
                <a:lnTo>
                  <a:pt x="55741" y="25610"/>
                </a:lnTo>
                <a:lnTo>
                  <a:pt x="104024" y="2837"/>
                </a:lnTo>
                <a:lnTo>
                  <a:pt x="132714" y="0"/>
                </a:lnTo>
                <a:close/>
              </a:path>
            </a:pathLst>
          </a:custGeom>
          <a:ln w="3175">
            <a:solidFill>
              <a:srgbClr val="58134A"/>
            </a:solidFill>
          </a:ln>
        </p:spPr>
        <p:txBody>
          <a:bodyPr wrap="square" lIns="0" tIns="0" rIns="0" bIns="0" rtlCol="0"/>
          <a:lstStyle/>
          <a:p>
            <a:endParaRPr/>
          </a:p>
        </p:txBody>
      </p:sp>
      <p:sp>
        <p:nvSpPr>
          <p:cNvPr id="55" name="object 55"/>
          <p:cNvSpPr txBox="1"/>
          <p:nvPr/>
        </p:nvSpPr>
        <p:spPr>
          <a:xfrm>
            <a:off x="128523" y="1561312"/>
            <a:ext cx="7647305" cy="3820795"/>
          </a:xfrm>
          <a:prstGeom prst="rect">
            <a:avLst/>
          </a:prstGeom>
        </p:spPr>
        <p:txBody>
          <a:bodyPr vert="horz" wrap="square" lIns="0" tIns="12700" rIns="0" bIns="0" rtlCol="0">
            <a:spAutoFit/>
          </a:bodyPr>
          <a:lstStyle/>
          <a:p>
            <a:pPr marL="236854" marR="1000760" indent="-173990">
              <a:lnSpc>
                <a:spcPct val="150000"/>
              </a:lnSpc>
              <a:spcBef>
                <a:spcPts val="100"/>
              </a:spcBef>
            </a:pPr>
            <a:r>
              <a:rPr sz="2600" spc="-5" dirty="0">
                <a:latin typeface="Trebuchet MS"/>
                <a:cs typeface="Trebuchet MS"/>
              </a:rPr>
              <a:t>Dry chlorine when passed over heated white  phosphorous, </a:t>
            </a:r>
            <a:r>
              <a:rPr sz="2600" dirty="0">
                <a:latin typeface="Trebuchet MS"/>
                <a:cs typeface="Trebuchet MS"/>
              </a:rPr>
              <a:t>gives </a:t>
            </a:r>
            <a:r>
              <a:rPr sz="2600" spc="-5" dirty="0">
                <a:latin typeface="Trebuchet MS"/>
                <a:cs typeface="Trebuchet MS"/>
              </a:rPr>
              <a:t>phophorous</a:t>
            </a:r>
            <a:r>
              <a:rPr sz="2600" spc="15" dirty="0">
                <a:latin typeface="Trebuchet MS"/>
                <a:cs typeface="Trebuchet MS"/>
              </a:rPr>
              <a:t> </a:t>
            </a:r>
            <a:r>
              <a:rPr sz="2600" spc="-5" dirty="0">
                <a:latin typeface="Trebuchet MS"/>
                <a:cs typeface="Trebuchet MS"/>
              </a:rPr>
              <a:t>trichloride.</a:t>
            </a:r>
            <a:endParaRPr sz="2600">
              <a:latin typeface="Trebuchet MS"/>
              <a:cs typeface="Trebuchet MS"/>
            </a:endParaRPr>
          </a:p>
          <a:p>
            <a:pPr marL="246379" algn="ctr">
              <a:lnSpc>
                <a:spcPct val="100000"/>
              </a:lnSpc>
              <a:spcBef>
                <a:spcPts val="2160"/>
              </a:spcBef>
              <a:tabLst>
                <a:tab pos="713105" algn="l"/>
                <a:tab pos="3769360" algn="l"/>
              </a:tabLst>
            </a:pPr>
            <a:r>
              <a:rPr sz="2600" spc="5" dirty="0">
                <a:latin typeface="Trebuchet MS"/>
                <a:cs typeface="Trebuchet MS"/>
              </a:rPr>
              <a:t>P</a:t>
            </a:r>
            <a:r>
              <a:rPr sz="2550" spc="7" baseline="-21241" dirty="0">
                <a:latin typeface="Trebuchet MS"/>
                <a:cs typeface="Trebuchet MS"/>
              </a:rPr>
              <a:t>4	</a:t>
            </a:r>
            <a:r>
              <a:rPr sz="2600" dirty="0">
                <a:latin typeface="Trebuchet MS"/>
                <a:cs typeface="Trebuchet MS"/>
              </a:rPr>
              <a:t>+</a:t>
            </a:r>
            <a:r>
              <a:rPr sz="2600" spc="-5" dirty="0">
                <a:latin typeface="Trebuchet MS"/>
                <a:cs typeface="Trebuchet MS"/>
              </a:rPr>
              <a:t> </a:t>
            </a:r>
            <a:r>
              <a:rPr sz="2600" spc="5" dirty="0">
                <a:latin typeface="Trebuchet MS"/>
                <a:cs typeface="Trebuchet MS"/>
              </a:rPr>
              <a:t>6Cl</a:t>
            </a:r>
            <a:r>
              <a:rPr sz="2550" spc="7" baseline="-21241" dirty="0">
                <a:latin typeface="Trebuchet MS"/>
                <a:cs typeface="Trebuchet MS"/>
              </a:rPr>
              <a:t>2	</a:t>
            </a:r>
            <a:r>
              <a:rPr sz="2600" dirty="0">
                <a:latin typeface="Trebuchet MS"/>
                <a:cs typeface="Trebuchet MS"/>
              </a:rPr>
              <a:t>4PCl</a:t>
            </a:r>
            <a:r>
              <a:rPr sz="2550" baseline="-21241" dirty="0">
                <a:latin typeface="Trebuchet MS"/>
                <a:cs typeface="Trebuchet MS"/>
              </a:rPr>
              <a:t>3</a:t>
            </a:r>
            <a:endParaRPr sz="2550" baseline="-21241">
              <a:latin typeface="Trebuchet MS"/>
              <a:cs typeface="Trebuchet MS"/>
            </a:endParaRPr>
          </a:p>
          <a:p>
            <a:pPr marL="236854" marR="55880" indent="-173990">
              <a:lnSpc>
                <a:spcPct val="150000"/>
              </a:lnSpc>
              <a:spcBef>
                <a:spcPts val="600"/>
              </a:spcBef>
            </a:pPr>
            <a:r>
              <a:rPr sz="2600" spc="-5" dirty="0">
                <a:latin typeface="Trebuchet MS"/>
                <a:cs typeface="Trebuchet MS"/>
              </a:rPr>
              <a:t>It is also obtained by the action </a:t>
            </a:r>
            <a:r>
              <a:rPr sz="2600" dirty="0">
                <a:latin typeface="Trebuchet MS"/>
                <a:cs typeface="Trebuchet MS"/>
              </a:rPr>
              <a:t>of thionyl </a:t>
            </a:r>
            <a:r>
              <a:rPr sz="2600" spc="-5" dirty="0">
                <a:latin typeface="Trebuchet MS"/>
                <a:cs typeface="Trebuchet MS"/>
              </a:rPr>
              <a:t>chloride  </a:t>
            </a:r>
            <a:r>
              <a:rPr sz="2600" dirty="0">
                <a:latin typeface="Trebuchet MS"/>
                <a:cs typeface="Trebuchet MS"/>
              </a:rPr>
              <a:t>(SOCl</a:t>
            </a:r>
            <a:r>
              <a:rPr sz="2550" baseline="-21241" dirty="0">
                <a:latin typeface="Trebuchet MS"/>
                <a:cs typeface="Trebuchet MS"/>
              </a:rPr>
              <a:t>3</a:t>
            </a:r>
            <a:r>
              <a:rPr sz="2600" dirty="0">
                <a:latin typeface="Trebuchet MS"/>
                <a:cs typeface="Trebuchet MS"/>
              </a:rPr>
              <a:t>) </a:t>
            </a:r>
            <a:r>
              <a:rPr sz="2600" spc="-5" dirty="0">
                <a:latin typeface="Trebuchet MS"/>
                <a:cs typeface="Trebuchet MS"/>
              </a:rPr>
              <a:t>with white</a:t>
            </a:r>
            <a:r>
              <a:rPr sz="2600" spc="-45" dirty="0">
                <a:latin typeface="Trebuchet MS"/>
                <a:cs typeface="Trebuchet MS"/>
              </a:rPr>
              <a:t> </a:t>
            </a:r>
            <a:r>
              <a:rPr sz="2600" spc="-5" dirty="0">
                <a:latin typeface="Trebuchet MS"/>
                <a:cs typeface="Trebuchet MS"/>
              </a:rPr>
              <a:t>phosphorous.</a:t>
            </a:r>
            <a:endParaRPr sz="2600">
              <a:latin typeface="Trebuchet MS"/>
              <a:cs typeface="Trebuchet MS"/>
            </a:endParaRPr>
          </a:p>
          <a:p>
            <a:pPr marL="246379" algn="ctr">
              <a:lnSpc>
                <a:spcPct val="100000"/>
              </a:lnSpc>
              <a:spcBef>
                <a:spcPts val="2165"/>
              </a:spcBef>
              <a:tabLst>
                <a:tab pos="3683635" algn="l"/>
              </a:tabLst>
            </a:pPr>
            <a:r>
              <a:rPr sz="2600" spc="5" dirty="0">
                <a:latin typeface="Trebuchet MS"/>
                <a:cs typeface="Trebuchet MS"/>
              </a:rPr>
              <a:t>P</a:t>
            </a:r>
            <a:r>
              <a:rPr sz="2550" spc="7" baseline="-21241" dirty="0">
                <a:latin typeface="Trebuchet MS"/>
                <a:cs typeface="Trebuchet MS"/>
              </a:rPr>
              <a:t>4</a:t>
            </a:r>
            <a:r>
              <a:rPr sz="2550" spc="412" baseline="-21241" dirty="0">
                <a:latin typeface="Trebuchet MS"/>
                <a:cs typeface="Trebuchet MS"/>
              </a:rPr>
              <a:t> </a:t>
            </a:r>
            <a:r>
              <a:rPr sz="2600" dirty="0">
                <a:latin typeface="Trebuchet MS"/>
                <a:cs typeface="Trebuchet MS"/>
              </a:rPr>
              <a:t>+</a:t>
            </a:r>
            <a:r>
              <a:rPr sz="2600" spc="10" dirty="0">
                <a:latin typeface="Trebuchet MS"/>
                <a:cs typeface="Trebuchet MS"/>
              </a:rPr>
              <a:t> </a:t>
            </a:r>
            <a:r>
              <a:rPr sz="2600" dirty="0">
                <a:latin typeface="Trebuchet MS"/>
                <a:cs typeface="Trebuchet MS"/>
              </a:rPr>
              <a:t>8SOCl</a:t>
            </a:r>
            <a:r>
              <a:rPr sz="2550" baseline="-21241" dirty="0">
                <a:latin typeface="Trebuchet MS"/>
                <a:cs typeface="Trebuchet MS"/>
              </a:rPr>
              <a:t>2	</a:t>
            </a:r>
            <a:r>
              <a:rPr sz="2600" dirty="0">
                <a:latin typeface="Trebuchet MS"/>
                <a:cs typeface="Trebuchet MS"/>
              </a:rPr>
              <a:t>4PCl</a:t>
            </a:r>
            <a:r>
              <a:rPr sz="2550" baseline="-21241" dirty="0">
                <a:latin typeface="Trebuchet MS"/>
                <a:cs typeface="Trebuchet MS"/>
              </a:rPr>
              <a:t>3 </a:t>
            </a:r>
            <a:r>
              <a:rPr sz="2600" dirty="0">
                <a:latin typeface="Trebuchet MS"/>
                <a:cs typeface="Trebuchet MS"/>
              </a:rPr>
              <a:t>+ </a:t>
            </a:r>
            <a:r>
              <a:rPr sz="2600" spc="5" dirty="0">
                <a:latin typeface="Trebuchet MS"/>
                <a:cs typeface="Trebuchet MS"/>
              </a:rPr>
              <a:t>2S</a:t>
            </a:r>
            <a:r>
              <a:rPr sz="2550" spc="7" baseline="-21241" dirty="0">
                <a:latin typeface="Trebuchet MS"/>
                <a:cs typeface="Trebuchet MS"/>
              </a:rPr>
              <a:t>2</a:t>
            </a:r>
            <a:r>
              <a:rPr sz="2600" spc="5" dirty="0">
                <a:latin typeface="Trebuchet MS"/>
                <a:cs typeface="Trebuchet MS"/>
              </a:rPr>
              <a:t>Cl</a:t>
            </a:r>
            <a:r>
              <a:rPr sz="2550" spc="7" baseline="-21241" dirty="0">
                <a:latin typeface="Trebuchet MS"/>
                <a:cs typeface="Trebuchet MS"/>
              </a:rPr>
              <a:t>2 </a:t>
            </a:r>
            <a:r>
              <a:rPr sz="2600" dirty="0">
                <a:latin typeface="Trebuchet MS"/>
                <a:cs typeface="Trebuchet MS"/>
              </a:rPr>
              <a:t>+</a:t>
            </a:r>
            <a:r>
              <a:rPr sz="2600" spc="470" dirty="0">
                <a:latin typeface="Trebuchet MS"/>
                <a:cs typeface="Trebuchet MS"/>
              </a:rPr>
              <a:t> </a:t>
            </a:r>
            <a:r>
              <a:rPr sz="2600" dirty="0">
                <a:latin typeface="Trebuchet MS"/>
                <a:cs typeface="Trebuchet MS"/>
              </a:rPr>
              <a:t>4SO</a:t>
            </a:r>
            <a:r>
              <a:rPr sz="2550" baseline="-21241" dirty="0">
                <a:latin typeface="Trebuchet MS"/>
                <a:cs typeface="Trebuchet MS"/>
              </a:rPr>
              <a:t>2</a:t>
            </a:r>
            <a:endParaRPr sz="2550" baseline="-21241">
              <a:latin typeface="Trebuchet MS"/>
              <a:cs typeface="Trebuchet MS"/>
            </a:endParaRPr>
          </a:p>
        </p:txBody>
      </p:sp>
      <p:sp>
        <p:nvSpPr>
          <p:cNvPr id="56" name="object 56"/>
          <p:cNvSpPr/>
          <p:nvPr/>
        </p:nvSpPr>
        <p:spPr>
          <a:xfrm>
            <a:off x="3505961" y="31932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
        <p:nvSpPr>
          <p:cNvPr id="57" name="object 57"/>
          <p:cNvSpPr/>
          <p:nvPr/>
        </p:nvSpPr>
        <p:spPr>
          <a:xfrm>
            <a:off x="2515361" y="50982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2649397"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17777" y="1057402"/>
            <a:ext cx="106933" cy="115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8741" y="1057402"/>
            <a:ext cx="106997" cy="11531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077847" y="1057275"/>
            <a:ext cx="101853" cy="10058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84567" y="1057275"/>
            <a:ext cx="101803" cy="100584"/>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163713" y="1053719"/>
            <a:ext cx="176390" cy="25031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720720"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587751"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2260219"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740789"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3" y="135381"/>
                </a:lnTo>
                <a:lnTo>
                  <a:pt x="175513"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457325"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38302" y="1003808"/>
            <a:ext cx="229870" cy="347980"/>
          </a:xfrm>
          <a:custGeom>
            <a:avLst/>
            <a:gdLst/>
            <a:ahLst/>
            <a:cxnLst/>
            <a:rect l="l" t="t" r="r" b="b"/>
            <a:pathLst>
              <a:path w="229870" h="347980">
                <a:moveTo>
                  <a:pt x="71716" y="0"/>
                </a:moveTo>
                <a:lnTo>
                  <a:pt x="109895" y="1571"/>
                </a:lnTo>
                <a:lnTo>
                  <a:pt x="169750" y="14144"/>
                </a:lnTo>
                <a:lnTo>
                  <a:pt x="207993" y="39481"/>
                </a:lnTo>
                <a:lnTo>
                  <a:pt x="226920" y="78724"/>
                </a:lnTo>
                <a:lnTo>
                  <a:pt x="229285" y="103631"/>
                </a:lnTo>
                <a:lnTo>
                  <a:pt x="223681" y="146425"/>
                </a:lnTo>
                <a:lnTo>
                  <a:pt x="206869" y="179710"/>
                </a:lnTo>
                <a:lnTo>
                  <a:pt x="178846" y="203484"/>
                </a:lnTo>
                <a:lnTo>
                  <a:pt x="139612" y="217749"/>
                </a:lnTo>
                <a:lnTo>
                  <a:pt x="89166" y="222503"/>
                </a:lnTo>
                <a:lnTo>
                  <a:pt x="83534" y="222406"/>
                </a:lnTo>
                <a:lnTo>
                  <a:pt x="77019" y="222107"/>
                </a:lnTo>
                <a:lnTo>
                  <a:pt x="69617" y="221593"/>
                </a:lnTo>
                <a:lnTo>
                  <a:pt x="61328" y="220852"/>
                </a:lnTo>
                <a:lnTo>
                  <a:pt x="61328" y="347979"/>
                </a:lnTo>
                <a:lnTo>
                  <a:pt x="0" y="347979"/>
                </a:lnTo>
                <a:lnTo>
                  <a:pt x="0" y="2666"/>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015108"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821766"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978530"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1"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100912" y="1000125"/>
            <a:ext cx="302260" cy="357505"/>
          </a:xfrm>
          <a:custGeom>
            <a:avLst/>
            <a:gdLst/>
            <a:ahLst/>
            <a:cxnLst/>
            <a:rect l="l" t="t" r="r" b="b"/>
            <a:pathLst>
              <a:path w="302259" h="357505">
                <a:moveTo>
                  <a:pt x="148615" y="0"/>
                </a:moveTo>
                <a:lnTo>
                  <a:pt x="214360" y="11541"/>
                </a:lnTo>
                <a:lnTo>
                  <a:pt x="262559" y="46227"/>
                </a:lnTo>
                <a:lnTo>
                  <a:pt x="292103" y="101726"/>
                </a:lnTo>
                <a:lnTo>
                  <a:pt x="301929" y="175895"/>
                </a:lnTo>
                <a:lnTo>
                  <a:pt x="299358" y="215542"/>
                </a:lnTo>
                <a:lnTo>
                  <a:pt x="278784" y="281836"/>
                </a:lnTo>
                <a:lnTo>
                  <a:pt x="238042" y="329965"/>
                </a:lnTo>
                <a:lnTo>
                  <a:pt x="179589"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8" name="object 18"/>
          <p:cNvSpPr txBox="1"/>
          <p:nvPr/>
        </p:nvSpPr>
        <p:spPr>
          <a:xfrm>
            <a:off x="510540" y="1787779"/>
            <a:ext cx="2604135" cy="3155315"/>
          </a:xfrm>
          <a:prstGeom prst="rect">
            <a:avLst/>
          </a:prstGeom>
        </p:spPr>
        <p:txBody>
          <a:bodyPr vert="horz" wrap="square" lIns="0" tIns="13335" rIns="0" bIns="0" rtlCol="0">
            <a:spAutoFit/>
          </a:bodyPr>
          <a:lstStyle/>
          <a:p>
            <a:pPr marL="38100">
              <a:lnSpc>
                <a:spcPct val="100000"/>
              </a:lnSpc>
              <a:spcBef>
                <a:spcPts val="105"/>
              </a:spcBef>
            </a:pPr>
            <a:r>
              <a:rPr sz="2600" spc="5" dirty="0">
                <a:latin typeface="Trebuchet MS"/>
                <a:cs typeface="Trebuchet MS"/>
              </a:rPr>
              <a:t>PCl</a:t>
            </a:r>
            <a:r>
              <a:rPr sz="2550" spc="7" baseline="-21241" dirty="0">
                <a:latin typeface="Trebuchet MS"/>
                <a:cs typeface="Trebuchet MS"/>
              </a:rPr>
              <a:t>3 </a:t>
            </a:r>
            <a:r>
              <a:rPr sz="2600" dirty="0">
                <a:latin typeface="Trebuchet MS"/>
                <a:cs typeface="Trebuchet MS"/>
              </a:rPr>
              <a:t>+</a:t>
            </a:r>
            <a:r>
              <a:rPr sz="2600" spc="-30" dirty="0">
                <a:latin typeface="Trebuchet MS"/>
                <a:cs typeface="Trebuchet MS"/>
              </a:rPr>
              <a:t> </a:t>
            </a:r>
            <a:r>
              <a:rPr sz="2600" spc="5" dirty="0">
                <a:latin typeface="Trebuchet MS"/>
                <a:cs typeface="Trebuchet MS"/>
              </a:rPr>
              <a:t>3H</a:t>
            </a:r>
            <a:r>
              <a:rPr sz="2550" spc="7" baseline="-21241" dirty="0">
                <a:latin typeface="Trebuchet MS"/>
                <a:cs typeface="Trebuchet MS"/>
              </a:rPr>
              <a:t>2</a:t>
            </a:r>
            <a:r>
              <a:rPr sz="2600" spc="5" dirty="0">
                <a:latin typeface="Trebuchet MS"/>
                <a:cs typeface="Trebuchet MS"/>
              </a:rPr>
              <a:t>O</a:t>
            </a:r>
            <a:endParaRPr sz="2600">
              <a:latin typeface="Trebuchet MS"/>
              <a:cs typeface="Trebuchet MS"/>
            </a:endParaRPr>
          </a:p>
          <a:p>
            <a:pPr marL="38100" marR="30480" indent="100330">
              <a:lnSpc>
                <a:spcPct val="172000"/>
              </a:lnSpc>
              <a:spcBef>
                <a:spcPts val="225"/>
              </a:spcBef>
            </a:pPr>
            <a:r>
              <a:rPr sz="2600" spc="5" dirty="0">
                <a:latin typeface="Trebuchet MS"/>
                <a:cs typeface="Trebuchet MS"/>
              </a:rPr>
              <a:t>PCl</a:t>
            </a:r>
            <a:r>
              <a:rPr sz="2550" spc="7" baseline="-21241" dirty="0">
                <a:latin typeface="Trebuchet MS"/>
                <a:cs typeface="Trebuchet MS"/>
              </a:rPr>
              <a:t>3 </a:t>
            </a:r>
            <a:r>
              <a:rPr sz="2600" dirty="0">
                <a:latin typeface="Trebuchet MS"/>
                <a:cs typeface="Trebuchet MS"/>
              </a:rPr>
              <a:t>+ Cl</a:t>
            </a:r>
            <a:r>
              <a:rPr sz="2550" baseline="-21241" dirty="0">
                <a:latin typeface="Trebuchet MS"/>
                <a:cs typeface="Trebuchet MS"/>
              </a:rPr>
              <a:t>2  </a:t>
            </a:r>
            <a:r>
              <a:rPr sz="2600" dirty="0">
                <a:latin typeface="Trebuchet MS"/>
                <a:cs typeface="Trebuchet MS"/>
              </a:rPr>
              <a:t>3CH</a:t>
            </a:r>
            <a:r>
              <a:rPr sz="2550" baseline="-21241" dirty="0">
                <a:latin typeface="Trebuchet MS"/>
                <a:cs typeface="Trebuchet MS"/>
              </a:rPr>
              <a:t>3</a:t>
            </a:r>
            <a:r>
              <a:rPr sz="2600" dirty="0">
                <a:latin typeface="Trebuchet MS"/>
                <a:cs typeface="Trebuchet MS"/>
              </a:rPr>
              <a:t>COOH +</a:t>
            </a:r>
            <a:r>
              <a:rPr sz="2600" spc="-114" dirty="0">
                <a:latin typeface="Trebuchet MS"/>
                <a:cs typeface="Trebuchet MS"/>
              </a:rPr>
              <a:t> </a:t>
            </a:r>
            <a:r>
              <a:rPr sz="2600" spc="5" dirty="0">
                <a:latin typeface="Trebuchet MS"/>
                <a:cs typeface="Trebuchet MS"/>
              </a:rPr>
              <a:t>PCl</a:t>
            </a:r>
            <a:r>
              <a:rPr sz="2550" spc="7" baseline="-21241" dirty="0">
                <a:latin typeface="Trebuchet MS"/>
                <a:cs typeface="Trebuchet MS"/>
              </a:rPr>
              <a:t>3</a:t>
            </a:r>
            <a:endParaRPr sz="2550" baseline="-21241">
              <a:latin typeface="Trebuchet MS"/>
              <a:cs typeface="Trebuchet MS"/>
            </a:endParaRPr>
          </a:p>
          <a:p>
            <a:pPr marL="38100">
              <a:lnSpc>
                <a:spcPct val="100000"/>
              </a:lnSpc>
              <a:spcBef>
                <a:spcPts val="2160"/>
              </a:spcBef>
            </a:pPr>
            <a:r>
              <a:rPr sz="2600" spc="5" dirty="0">
                <a:latin typeface="Trebuchet MS"/>
                <a:cs typeface="Trebuchet MS"/>
              </a:rPr>
              <a:t>3C</a:t>
            </a:r>
            <a:r>
              <a:rPr sz="2550" spc="7" baseline="-21241" dirty="0">
                <a:latin typeface="Trebuchet MS"/>
                <a:cs typeface="Trebuchet MS"/>
              </a:rPr>
              <a:t>2</a:t>
            </a:r>
            <a:r>
              <a:rPr sz="2600" spc="5" dirty="0">
                <a:latin typeface="Trebuchet MS"/>
                <a:cs typeface="Trebuchet MS"/>
              </a:rPr>
              <a:t>H</a:t>
            </a:r>
            <a:r>
              <a:rPr sz="2550" spc="7" baseline="-21241" dirty="0">
                <a:latin typeface="Trebuchet MS"/>
                <a:cs typeface="Trebuchet MS"/>
              </a:rPr>
              <a:t>5</a:t>
            </a:r>
            <a:r>
              <a:rPr sz="2600" spc="5" dirty="0">
                <a:latin typeface="Trebuchet MS"/>
                <a:cs typeface="Trebuchet MS"/>
              </a:rPr>
              <a:t>OH </a:t>
            </a:r>
            <a:r>
              <a:rPr sz="2600" dirty="0">
                <a:latin typeface="Trebuchet MS"/>
                <a:cs typeface="Trebuchet MS"/>
              </a:rPr>
              <a:t>+</a:t>
            </a:r>
            <a:r>
              <a:rPr sz="2600" spc="-55" dirty="0">
                <a:latin typeface="Trebuchet MS"/>
                <a:cs typeface="Trebuchet MS"/>
              </a:rPr>
              <a:t> </a:t>
            </a:r>
            <a:r>
              <a:rPr sz="2600" dirty="0">
                <a:latin typeface="Trebuchet MS"/>
                <a:cs typeface="Trebuchet MS"/>
              </a:rPr>
              <a:t>PCl</a:t>
            </a:r>
            <a:r>
              <a:rPr sz="2550" baseline="-21241" dirty="0">
                <a:latin typeface="Trebuchet MS"/>
                <a:cs typeface="Trebuchet MS"/>
              </a:rPr>
              <a:t>3</a:t>
            </a:r>
            <a:endParaRPr sz="2550" baseline="-21241">
              <a:latin typeface="Trebuchet MS"/>
              <a:cs typeface="Trebuchet MS"/>
            </a:endParaRPr>
          </a:p>
          <a:p>
            <a:pPr marL="38100">
              <a:lnSpc>
                <a:spcPct val="100000"/>
              </a:lnSpc>
              <a:spcBef>
                <a:spcPts val="2160"/>
              </a:spcBef>
            </a:pPr>
            <a:r>
              <a:rPr sz="2600" spc="-5" dirty="0">
                <a:latin typeface="Trebuchet MS"/>
                <a:cs typeface="Trebuchet MS"/>
              </a:rPr>
              <a:t>3AgCN </a:t>
            </a:r>
            <a:r>
              <a:rPr sz="2600" dirty="0">
                <a:latin typeface="Trebuchet MS"/>
                <a:cs typeface="Trebuchet MS"/>
              </a:rPr>
              <a:t>+</a:t>
            </a:r>
            <a:r>
              <a:rPr sz="2600" spc="-40" dirty="0">
                <a:latin typeface="Trebuchet MS"/>
                <a:cs typeface="Trebuchet MS"/>
              </a:rPr>
              <a:t> </a:t>
            </a:r>
            <a:r>
              <a:rPr sz="2600" spc="5" dirty="0">
                <a:latin typeface="Trebuchet MS"/>
                <a:cs typeface="Trebuchet MS"/>
              </a:rPr>
              <a:t>PCl</a:t>
            </a:r>
            <a:r>
              <a:rPr sz="2550" spc="7" baseline="-21241" dirty="0">
                <a:latin typeface="Trebuchet MS"/>
                <a:cs typeface="Trebuchet MS"/>
              </a:rPr>
              <a:t>3</a:t>
            </a:r>
            <a:endParaRPr sz="2550" baseline="-21241">
              <a:latin typeface="Trebuchet MS"/>
              <a:cs typeface="Trebuchet MS"/>
            </a:endParaRPr>
          </a:p>
        </p:txBody>
      </p:sp>
      <p:sp>
        <p:nvSpPr>
          <p:cNvPr id="19" name="object 19"/>
          <p:cNvSpPr txBox="1"/>
          <p:nvPr/>
        </p:nvSpPr>
        <p:spPr>
          <a:xfrm>
            <a:off x="4287646" y="1787779"/>
            <a:ext cx="3301365" cy="3155315"/>
          </a:xfrm>
          <a:prstGeom prst="rect">
            <a:avLst/>
          </a:prstGeom>
        </p:spPr>
        <p:txBody>
          <a:bodyPr vert="horz" wrap="square" lIns="0" tIns="13335" rIns="0" bIns="0" rtlCol="0">
            <a:spAutoFit/>
          </a:bodyPr>
          <a:lstStyle/>
          <a:p>
            <a:pPr marL="119380">
              <a:lnSpc>
                <a:spcPct val="100000"/>
              </a:lnSpc>
              <a:spcBef>
                <a:spcPts val="105"/>
              </a:spcBef>
            </a:pPr>
            <a:r>
              <a:rPr sz="2600" spc="10" dirty="0">
                <a:latin typeface="Trebuchet MS"/>
                <a:cs typeface="Trebuchet MS"/>
              </a:rPr>
              <a:t>H</a:t>
            </a:r>
            <a:r>
              <a:rPr sz="2550" spc="15" baseline="-21241" dirty="0">
                <a:latin typeface="Trebuchet MS"/>
                <a:cs typeface="Trebuchet MS"/>
              </a:rPr>
              <a:t>3</a:t>
            </a:r>
            <a:r>
              <a:rPr sz="2600" spc="10" dirty="0">
                <a:latin typeface="Trebuchet MS"/>
                <a:cs typeface="Trebuchet MS"/>
              </a:rPr>
              <a:t>PO</a:t>
            </a:r>
            <a:r>
              <a:rPr sz="2550" spc="15" baseline="-21241" dirty="0">
                <a:latin typeface="Trebuchet MS"/>
                <a:cs typeface="Trebuchet MS"/>
              </a:rPr>
              <a:t>3 </a:t>
            </a:r>
            <a:r>
              <a:rPr sz="2600" dirty="0">
                <a:latin typeface="Trebuchet MS"/>
                <a:cs typeface="Trebuchet MS"/>
              </a:rPr>
              <a:t>+</a:t>
            </a:r>
            <a:r>
              <a:rPr sz="2600" spc="-270" dirty="0">
                <a:latin typeface="Trebuchet MS"/>
                <a:cs typeface="Trebuchet MS"/>
              </a:rPr>
              <a:t> </a:t>
            </a:r>
            <a:r>
              <a:rPr sz="2600" spc="-5" dirty="0">
                <a:latin typeface="Trebuchet MS"/>
                <a:cs typeface="Trebuchet MS"/>
              </a:rPr>
              <a:t>3HCl</a:t>
            </a:r>
            <a:endParaRPr sz="2600">
              <a:latin typeface="Trebuchet MS"/>
              <a:cs typeface="Trebuchet MS"/>
            </a:endParaRPr>
          </a:p>
          <a:p>
            <a:pPr marL="38100">
              <a:lnSpc>
                <a:spcPct val="100000"/>
              </a:lnSpc>
              <a:spcBef>
                <a:spcPts val="2470"/>
              </a:spcBef>
            </a:pPr>
            <a:r>
              <a:rPr sz="2600" spc="5" dirty="0">
                <a:latin typeface="Trebuchet MS"/>
                <a:cs typeface="Trebuchet MS"/>
              </a:rPr>
              <a:t>PCl</a:t>
            </a:r>
            <a:r>
              <a:rPr sz="2550" spc="7" baseline="-21241" dirty="0">
                <a:latin typeface="Trebuchet MS"/>
                <a:cs typeface="Trebuchet MS"/>
              </a:rPr>
              <a:t>5</a:t>
            </a:r>
            <a:endParaRPr sz="2550" baseline="-21241">
              <a:latin typeface="Trebuchet MS"/>
              <a:cs typeface="Trebuchet MS"/>
            </a:endParaRPr>
          </a:p>
          <a:p>
            <a:pPr marL="619760">
              <a:lnSpc>
                <a:spcPct val="100000"/>
              </a:lnSpc>
              <a:spcBef>
                <a:spcPts val="2245"/>
              </a:spcBef>
            </a:pPr>
            <a:r>
              <a:rPr sz="2600" dirty="0">
                <a:latin typeface="Trebuchet MS"/>
                <a:cs typeface="Trebuchet MS"/>
              </a:rPr>
              <a:t>3CH</a:t>
            </a:r>
            <a:r>
              <a:rPr sz="2550" baseline="-21241" dirty="0">
                <a:latin typeface="Trebuchet MS"/>
                <a:cs typeface="Trebuchet MS"/>
              </a:rPr>
              <a:t>3</a:t>
            </a:r>
            <a:r>
              <a:rPr sz="2600" dirty="0">
                <a:latin typeface="Trebuchet MS"/>
                <a:cs typeface="Trebuchet MS"/>
              </a:rPr>
              <a:t>COCl +</a:t>
            </a:r>
            <a:r>
              <a:rPr sz="2600" spc="-100" dirty="0">
                <a:latin typeface="Trebuchet MS"/>
                <a:cs typeface="Trebuchet MS"/>
              </a:rPr>
              <a:t> </a:t>
            </a:r>
            <a:r>
              <a:rPr sz="2600" spc="5" dirty="0">
                <a:latin typeface="Trebuchet MS"/>
                <a:cs typeface="Trebuchet MS"/>
              </a:rPr>
              <a:t>H</a:t>
            </a:r>
            <a:r>
              <a:rPr sz="2550" spc="7" baseline="-21241" dirty="0">
                <a:latin typeface="Trebuchet MS"/>
                <a:cs typeface="Trebuchet MS"/>
              </a:rPr>
              <a:t>3</a:t>
            </a:r>
            <a:r>
              <a:rPr sz="2600" spc="5" dirty="0">
                <a:latin typeface="Trebuchet MS"/>
                <a:cs typeface="Trebuchet MS"/>
              </a:rPr>
              <a:t>PO</a:t>
            </a:r>
            <a:r>
              <a:rPr sz="2550" spc="7" baseline="-21241" dirty="0">
                <a:latin typeface="Trebuchet MS"/>
                <a:cs typeface="Trebuchet MS"/>
              </a:rPr>
              <a:t>4</a:t>
            </a:r>
            <a:endParaRPr sz="2550" baseline="-21241">
              <a:latin typeface="Trebuchet MS"/>
              <a:cs typeface="Trebuchet MS"/>
            </a:endParaRPr>
          </a:p>
          <a:p>
            <a:pPr marL="269240" marR="370205" indent="313690">
              <a:lnSpc>
                <a:spcPct val="169200"/>
              </a:lnSpc>
            </a:pPr>
            <a:r>
              <a:rPr sz="2600" spc="5" dirty="0">
                <a:latin typeface="Trebuchet MS"/>
                <a:cs typeface="Trebuchet MS"/>
              </a:rPr>
              <a:t>3C</a:t>
            </a:r>
            <a:r>
              <a:rPr sz="2550" spc="7" baseline="-21241" dirty="0">
                <a:latin typeface="Trebuchet MS"/>
                <a:cs typeface="Trebuchet MS"/>
              </a:rPr>
              <a:t>2</a:t>
            </a:r>
            <a:r>
              <a:rPr sz="2600" spc="5" dirty="0">
                <a:latin typeface="Trebuchet MS"/>
                <a:cs typeface="Trebuchet MS"/>
              </a:rPr>
              <a:t>H</a:t>
            </a:r>
            <a:r>
              <a:rPr sz="2550" spc="7" baseline="-21241" dirty="0">
                <a:latin typeface="Trebuchet MS"/>
                <a:cs typeface="Trebuchet MS"/>
              </a:rPr>
              <a:t>5</a:t>
            </a:r>
            <a:r>
              <a:rPr sz="2600" spc="5" dirty="0">
                <a:latin typeface="Trebuchet MS"/>
                <a:cs typeface="Trebuchet MS"/>
              </a:rPr>
              <a:t>Cl </a:t>
            </a:r>
            <a:r>
              <a:rPr sz="2600" dirty="0">
                <a:latin typeface="Trebuchet MS"/>
                <a:cs typeface="Trebuchet MS"/>
              </a:rPr>
              <a:t>+</a:t>
            </a:r>
            <a:r>
              <a:rPr sz="2600" spc="-114" dirty="0">
                <a:latin typeface="Trebuchet MS"/>
                <a:cs typeface="Trebuchet MS"/>
              </a:rPr>
              <a:t> </a:t>
            </a:r>
            <a:r>
              <a:rPr sz="2600" spc="5" dirty="0">
                <a:latin typeface="Trebuchet MS"/>
                <a:cs typeface="Trebuchet MS"/>
              </a:rPr>
              <a:t>H</a:t>
            </a:r>
            <a:r>
              <a:rPr sz="2550" spc="7" baseline="-21241" dirty="0">
                <a:latin typeface="Trebuchet MS"/>
                <a:cs typeface="Trebuchet MS"/>
              </a:rPr>
              <a:t>3</a:t>
            </a:r>
            <a:r>
              <a:rPr sz="2600" spc="5" dirty="0">
                <a:latin typeface="Trebuchet MS"/>
                <a:cs typeface="Trebuchet MS"/>
              </a:rPr>
              <a:t>PO</a:t>
            </a:r>
            <a:r>
              <a:rPr sz="2550" spc="7" baseline="-21241" dirty="0">
                <a:latin typeface="Trebuchet MS"/>
                <a:cs typeface="Trebuchet MS"/>
              </a:rPr>
              <a:t>4  </a:t>
            </a:r>
            <a:r>
              <a:rPr sz="2600" dirty="0">
                <a:latin typeface="Trebuchet MS"/>
                <a:cs typeface="Trebuchet MS"/>
              </a:rPr>
              <a:t>P(CN)</a:t>
            </a:r>
            <a:r>
              <a:rPr sz="2550" baseline="-21241" dirty="0">
                <a:latin typeface="Trebuchet MS"/>
                <a:cs typeface="Trebuchet MS"/>
              </a:rPr>
              <a:t>3 </a:t>
            </a:r>
            <a:r>
              <a:rPr sz="2600" dirty="0">
                <a:latin typeface="Trebuchet MS"/>
                <a:cs typeface="Trebuchet MS"/>
              </a:rPr>
              <a:t>+</a:t>
            </a:r>
            <a:r>
              <a:rPr sz="2600" spc="-165" dirty="0">
                <a:latin typeface="Trebuchet MS"/>
                <a:cs typeface="Trebuchet MS"/>
              </a:rPr>
              <a:t> </a:t>
            </a:r>
            <a:r>
              <a:rPr sz="2600" dirty="0">
                <a:latin typeface="Trebuchet MS"/>
                <a:cs typeface="Trebuchet MS"/>
              </a:rPr>
              <a:t>AgCl</a:t>
            </a:r>
            <a:endParaRPr sz="2600">
              <a:latin typeface="Trebuchet MS"/>
              <a:cs typeface="Trebuchet MS"/>
            </a:endParaRPr>
          </a:p>
        </p:txBody>
      </p:sp>
      <p:sp>
        <p:nvSpPr>
          <p:cNvPr id="20" name="object 20"/>
          <p:cNvSpPr/>
          <p:nvPr/>
        </p:nvSpPr>
        <p:spPr>
          <a:xfrm>
            <a:off x="2286761" y="19740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
        <p:nvSpPr>
          <p:cNvPr id="21" name="object 21"/>
          <p:cNvSpPr/>
          <p:nvPr/>
        </p:nvSpPr>
        <p:spPr>
          <a:xfrm>
            <a:off x="2134361" y="26598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
        <p:nvSpPr>
          <p:cNvPr id="22" name="object 22"/>
          <p:cNvSpPr/>
          <p:nvPr/>
        </p:nvSpPr>
        <p:spPr>
          <a:xfrm>
            <a:off x="3124961" y="33456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
        <p:nvSpPr>
          <p:cNvPr id="23" name="object 23"/>
          <p:cNvSpPr/>
          <p:nvPr/>
        </p:nvSpPr>
        <p:spPr>
          <a:xfrm>
            <a:off x="2896361" y="40314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
        <p:nvSpPr>
          <p:cNvPr id="24" name="object 24"/>
          <p:cNvSpPr/>
          <p:nvPr/>
        </p:nvSpPr>
        <p:spPr>
          <a:xfrm>
            <a:off x="2820161" y="46410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8324" y="211836"/>
            <a:ext cx="6502971" cy="32448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244588" y="459358"/>
            <a:ext cx="77597" cy="778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029453" y="307340"/>
            <a:ext cx="74295" cy="114300"/>
          </a:xfrm>
          <a:custGeom>
            <a:avLst/>
            <a:gdLst/>
            <a:ahLst/>
            <a:cxnLst/>
            <a:rect l="l" t="t" r="r" b="b"/>
            <a:pathLst>
              <a:path w="74295" h="114300">
                <a:moveTo>
                  <a:pt x="37084" y="0"/>
                </a:moveTo>
                <a:lnTo>
                  <a:pt x="0" y="114045"/>
                </a:lnTo>
                <a:lnTo>
                  <a:pt x="74168" y="114045"/>
                </a:lnTo>
                <a:lnTo>
                  <a:pt x="37084" y="0"/>
                </a:lnTo>
                <a:close/>
              </a:path>
            </a:pathLst>
          </a:custGeom>
          <a:ln w="3175">
            <a:solidFill>
              <a:srgbClr val="58134A"/>
            </a:solidFill>
          </a:ln>
        </p:spPr>
        <p:txBody>
          <a:bodyPr wrap="square" lIns="0" tIns="0" rIns="0" bIns="0" rtlCol="0"/>
          <a:lstStyle/>
          <a:p>
            <a:endParaRPr/>
          </a:p>
        </p:txBody>
      </p:sp>
      <p:sp>
        <p:nvSpPr>
          <p:cNvPr id="5" name="object 5"/>
          <p:cNvSpPr/>
          <p:nvPr/>
        </p:nvSpPr>
        <p:spPr>
          <a:xfrm>
            <a:off x="7244588" y="288797"/>
            <a:ext cx="77597" cy="7785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771640" y="262890"/>
            <a:ext cx="118872" cy="2151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007103" y="262890"/>
            <a:ext cx="95631" cy="10312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43607" y="262890"/>
            <a:ext cx="95630" cy="10312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72185" y="262890"/>
            <a:ext cx="95707" cy="10312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6389623" y="262763"/>
            <a:ext cx="91059" cy="89916"/>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2796032" y="262763"/>
            <a:ext cx="91058" cy="89916"/>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6071615" y="259588"/>
            <a:ext cx="157607" cy="223647"/>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3044951" y="259588"/>
            <a:ext cx="157606" cy="223647"/>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2478023" y="259588"/>
            <a:ext cx="157606" cy="223647"/>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1406652" y="259588"/>
            <a:ext cx="157606" cy="223647"/>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6995032" y="217297"/>
            <a:ext cx="197485" cy="308610"/>
          </a:xfrm>
          <a:custGeom>
            <a:avLst/>
            <a:gdLst/>
            <a:ahLst/>
            <a:cxnLst/>
            <a:rect l="l" t="t" r="r" b="b"/>
            <a:pathLst>
              <a:path w="197484" h="308609">
                <a:moveTo>
                  <a:pt x="0" y="0"/>
                </a:moveTo>
                <a:lnTo>
                  <a:pt x="196976" y="0"/>
                </a:lnTo>
                <a:lnTo>
                  <a:pt x="196976" y="48641"/>
                </a:lnTo>
                <a:lnTo>
                  <a:pt x="54864" y="48641"/>
                </a:lnTo>
                <a:lnTo>
                  <a:pt x="54864" y="120903"/>
                </a:lnTo>
                <a:lnTo>
                  <a:pt x="156718" y="120903"/>
                </a:lnTo>
                <a:lnTo>
                  <a:pt x="156718" y="167386"/>
                </a:lnTo>
                <a:lnTo>
                  <a:pt x="54864" y="167386"/>
                </a:lnTo>
                <a:lnTo>
                  <a:pt x="54864" y="259841"/>
                </a:lnTo>
                <a:lnTo>
                  <a:pt x="194691" y="259841"/>
                </a:lnTo>
                <a:lnTo>
                  <a:pt x="194691" y="308482"/>
                </a:lnTo>
                <a:lnTo>
                  <a:pt x="0" y="308482"/>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6598411" y="217297"/>
            <a:ext cx="55244" cy="308610"/>
          </a:xfrm>
          <a:custGeom>
            <a:avLst/>
            <a:gdLst/>
            <a:ahLst/>
            <a:cxnLst/>
            <a:rect l="l" t="t" r="r" b="b"/>
            <a:pathLst>
              <a:path w="55245"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5792596" y="217297"/>
            <a:ext cx="194310" cy="308610"/>
          </a:xfrm>
          <a:custGeom>
            <a:avLst/>
            <a:gdLst/>
            <a:ahLst/>
            <a:cxnLst/>
            <a:rect l="l" t="t" r="r" b="b"/>
            <a:pathLst>
              <a:path w="194310" h="308609">
                <a:moveTo>
                  <a:pt x="0" y="0"/>
                </a:moveTo>
                <a:lnTo>
                  <a:pt x="54863" y="0"/>
                </a:lnTo>
                <a:lnTo>
                  <a:pt x="54863" y="259841"/>
                </a:lnTo>
                <a:lnTo>
                  <a:pt x="194182" y="259841"/>
                </a:lnTo>
                <a:lnTo>
                  <a:pt x="194182" y="308482"/>
                </a:lnTo>
                <a:lnTo>
                  <a:pt x="0" y="308482"/>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498465" y="217297"/>
            <a:ext cx="231775" cy="308610"/>
          </a:xfrm>
          <a:custGeom>
            <a:avLst/>
            <a:gdLst/>
            <a:ahLst/>
            <a:cxnLst/>
            <a:rect l="l" t="t" r="r" b="b"/>
            <a:pathLst>
              <a:path w="231775" h="308609">
                <a:moveTo>
                  <a:pt x="0" y="0"/>
                </a:moveTo>
                <a:lnTo>
                  <a:pt x="54863" y="0"/>
                </a:lnTo>
                <a:lnTo>
                  <a:pt x="54863" y="120903"/>
                </a:lnTo>
                <a:lnTo>
                  <a:pt x="177546" y="120903"/>
                </a:lnTo>
                <a:lnTo>
                  <a:pt x="177546" y="0"/>
                </a:lnTo>
                <a:lnTo>
                  <a:pt x="231648" y="0"/>
                </a:lnTo>
                <a:lnTo>
                  <a:pt x="231648" y="308482"/>
                </a:lnTo>
                <a:lnTo>
                  <a:pt x="177546" y="308482"/>
                </a:lnTo>
                <a:lnTo>
                  <a:pt x="177546" y="169544"/>
                </a:lnTo>
                <a:lnTo>
                  <a:pt x="54863" y="169544"/>
                </a:lnTo>
                <a:lnTo>
                  <a:pt x="54863" y="308482"/>
                </a:lnTo>
                <a:lnTo>
                  <a:pt x="0" y="308482"/>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4712208" y="217297"/>
            <a:ext cx="255904" cy="308610"/>
          </a:xfrm>
          <a:custGeom>
            <a:avLst/>
            <a:gdLst/>
            <a:ahLst/>
            <a:cxnLst/>
            <a:rect l="l" t="t" r="r" b="b"/>
            <a:pathLst>
              <a:path w="255904" h="308609">
                <a:moveTo>
                  <a:pt x="0" y="0"/>
                </a:moveTo>
                <a:lnTo>
                  <a:pt x="255396" y="0"/>
                </a:lnTo>
                <a:lnTo>
                  <a:pt x="255396" y="48641"/>
                </a:lnTo>
                <a:lnTo>
                  <a:pt x="152907" y="48641"/>
                </a:lnTo>
                <a:lnTo>
                  <a:pt x="152907" y="308482"/>
                </a:lnTo>
                <a:lnTo>
                  <a:pt x="98170" y="308482"/>
                </a:lnTo>
                <a:lnTo>
                  <a:pt x="98170" y="48641"/>
                </a:lnTo>
                <a:lnTo>
                  <a:pt x="0" y="48641"/>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4451477" y="217297"/>
            <a:ext cx="224790" cy="313055"/>
          </a:xfrm>
          <a:custGeom>
            <a:avLst/>
            <a:gdLst/>
            <a:ahLst/>
            <a:cxnLst/>
            <a:rect l="l" t="t" r="r" b="b"/>
            <a:pathLst>
              <a:path w="224789" h="313055">
                <a:moveTo>
                  <a:pt x="0" y="0"/>
                </a:moveTo>
                <a:lnTo>
                  <a:pt x="26415" y="0"/>
                </a:lnTo>
                <a:lnTo>
                  <a:pt x="172085" y="186181"/>
                </a:lnTo>
                <a:lnTo>
                  <a:pt x="172085" y="0"/>
                </a:lnTo>
                <a:lnTo>
                  <a:pt x="224789" y="0"/>
                </a:lnTo>
                <a:lnTo>
                  <a:pt x="224789" y="312674"/>
                </a:lnTo>
                <a:lnTo>
                  <a:pt x="202437" y="312674"/>
                </a:lnTo>
                <a:lnTo>
                  <a:pt x="52705" y="117475"/>
                </a:lnTo>
                <a:lnTo>
                  <a:pt x="52705" y="308737"/>
                </a:lnTo>
                <a:lnTo>
                  <a:pt x="0" y="308737"/>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4206113" y="217297"/>
            <a:ext cx="197485" cy="308610"/>
          </a:xfrm>
          <a:custGeom>
            <a:avLst/>
            <a:gdLst/>
            <a:ahLst/>
            <a:cxnLst/>
            <a:rect l="l" t="t" r="r" b="b"/>
            <a:pathLst>
              <a:path w="197485" h="308609">
                <a:moveTo>
                  <a:pt x="0" y="0"/>
                </a:moveTo>
                <a:lnTo>
                  <a:pt x="196976" y="0"/>
                </a:lnTo>
                <a:lnTo>
                  <a:pt x="196976" y="48641"/>
                </a:lnTo>
                <a:lnTo>
                  <a:pt x="54863" y="48641"/>
                </a:lnTo>
                <a:lnTo>
                  <a:pt x="54863" y="120903"/>
                </a:lnTo>
                <a:lnTo>
                  <a:pt x="156717" y="120903"/>
                </a:lnTo>
                <a:lnTo>
                  <a:pt x="156717" y="167386"/>
                </a:lnTo>
                <a:lnTo>
                  <a:pt x="54863" y="167386"/>
                </a:lnTo>
                <a:lnTo>
                  <a:pt x="54863" y="259841"/>
                </a:lnTo>
                <a:lnTo>
                  <a:pt x="194690" y="259841"/>
                </a:lnTo>
                <a:lnTo>
                  <a:pt x="194690" y="308482"/>
                </a:lnTo>
                <a:lnTo>
                  <a:pt x="0" y="308482"/>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3306953" y="217297"/>
            <a:ext cx="229235" cy="313690"/>
          </a:xfrm>
          <a:custGeom>
            <a:avLst/>
            <a:gdLst/>
            <a:ahLst/>
            <a:cxnLst/>
            <a:rect l="l" t="t" r="r" b="b"/>
            <a:pathLst>
              <a:path w="229235" h="313690">
                <a:moveTo>
                  <a:pt x="0" y="0"/>
                </a:moveTo>
                <a:lnTo>
                  <a:pt x="54863" y="0"/>
                </a:lnTo>
                <a:lnTo>
                  <a:pt x="54863" y="209041"/>
                </a:lnTo>
                <a:lnTo>
                  <a:pt x="55796" y="220926"/>
                </a:lnTo>
                <a:lnTo>
                  <a:pt x="78289" y="256369"/>
                </a:lnTo>
                <a:lnTo>
                  <a:pt x="111633" y="265049"/>
                </a:lnTo>
                <a:lnTo>
                  <a:pt x="125678" y="264096"/>
                </a:lnTo>
                <a:lnTo>
                  <a:pt x="165101" y="241476"/>
                </a:lnTo>
                <a:lnTo>
                  <a:pt x="174371" y="208025"/>
                </a:lnTo>
                <a:lnTo>
                  <a:pt x="174371" y="0"/>
                </a:lnTo>
                <a:lnTo>
                  <a:pt x="229235" y="0"/>
                </a:lnTo>
                <a:lnTo>
                  <a:pt x="229235" y="212216"/>
                </a:lnTo>
                <a:lnTo>
                  <a:pt x="227234" y="234741"/>
                </a:lnTo>
                <a:lnTo>
                  <a:pt x="211232" y="272028"/>
                </a:lnTo>
                <a:lnTo>
                  <a:pt x="179970" y="298580"/>
                </a:lnTo>
                <a:lnTo>
                  <a:pt x="137402" y="312019"/>
                </a:lnTo>
                <a:lnTo>
                  <a:pt x="112141" y="313689"/>
                </a:lnTo>
                <a:lnTo>
                  <a:pt x="86806" y="312046"/>
                </a:lnTo>
                <a:lnTo>
                  <a:pt x="45329" y="298902"/>
                </a:lnTo>
                <a:lnTo>
                  <a:pt x="16448" y="272829"/>
                </a:lnTo>
                <a:lnTo>
                  <a:pt x="1831" y="235162"/>
                </a:lnTo>
                <a:lnTo>
                  <a:pt x="0" y="212089"/>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2142617" y="217297"/>
            <a:ext cx="231775" cy="308610"/>
          </a:xfrm>
          <a:custGeom>
            <a:avLst/>
            <a:gdLst/>
            <a:ahLst/>
            <a:cxnLst/>
            <a:rect l="l" t="t" r="r" b="b"/>
            <a:pathLst>
              <a:path w="231775" h="308609">
                <a:moveTo>
                  <a:pt x="0" y="0"/>
                </a:moveTo>
                <a:lnTo>
                  <a:pt x="54863" y="0"/>
                </a:lnTo>
                <a:lnTo>
                  <a:pt x="54863" y="120903"/>
                </a:lnTo>
                <a:lnTo>
                  <a:pt x="177545" y="120903"/>
                </a:lnTo>
                <a:lnTo>
                  <a:pt x="177545" y="0"/>
                </a:lnTo>
                <a:lnTo>
                  <a:pt x="231775" y="0"/>
                </a:lnTo>
                <a:lnTo>
                  <a:pt x="231775" y="308482"/>
                </a:lnTo>
                <a:lnTo>
                  <a:pt x="177545" y="308482"/>
                </a:lnTo>
                <a:lnTo>
                  <a:pt x="177545" y="169544"/>
                </a:lnTo>
                <a:lnTo>
                  <a:pt x="54863" y="169544"/>
                </a:lnTo>
                <a:lnTo>
                  <a:pt x="54863" y="308482"/>
                </a:lnTo>
                <a:lnTo>
                  <a:pt x="0" y="308482"/>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1071308" y="217297"/>
            <a:ext cx="231775" cy="308610"/>
          </a:xfrm>
          <a:custGeom>
            <a:avLst/>
            <a:gdLst/>
            <a:ahLst/>
            <a:cxnLst/>
            <a:rect l="l" t="t" r="r" b="b"/>
            <a:pathLst>
              <a:path w="231775" h="308609">
                <a:moveTo>
                  <a:pt x="0" y="0"/>
                </a:moveTo>
                <a:lnTo>
                  <a:pt x="54749" y="0"/>
                </a:lnTo>
                <a:lnTo>
                  <a:pt x="54749" y="120903"/>
                </a:lnTo>
                <a:lnTo>
                  <a:pt x="177520" y="120903"/>
                </a:lnTo>
                <a:lnTo>
                  <a:pt x="177520" y="0"/>
                </a:lnTo>
                <a:lnTo>
                  <a:pt x="231711" y="0"/>
                </a:lnTo>
                <a:lnTo>
                  <a:pt x="231711" y="308482"/>
                </a:lnTo>
                <a:lnTo>
                  <a:pt x="177520" y="308482"/>
                </a:lnTo>
                <a:lnTo>
                  <a:pt x="177520" y="169544"/>
                </a:lnTo>
                <a:lnTo>
                  <a:pt x="54749" y="169544"/>
                </a:lnTo>
                <a:lnTo>
                  <a:pt x="54749" y="308482"/>
                </a:lnTo>
                <a:lnTo>
                  <a:pt x="0" y="308482"/>
                </a:lnTo>
                <a:lnTo>
                  <a:pt x="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6717665" y="215138"/>
            <a:ext cx="229235" cy="311150"/>
          </a:xfrm>
          <a:custGeom>
            <a:avLst/>
            <a:gdLst/>
            <a:ahLst/>
            <a:cxnLst/>
            <a:rect l="l" t="t" r="r" b="b"/>
            <a:pathLst>
              <a:path w="229234" h="311150">
                <a:moveTo>
                  <a:pt x="82423" y="0"/>
                </a:moveTo>
                <a:lnTo>
                  <a:pt x="142827" y="9890"/>
                </a:lnTo>
                <a:lnTo>
                  <a:pt x="189229" y="39496"/>
                </a:lnTo>
                <a:lnTo>
                  <a:pt x="218884" y="85407"/>
                </a:lnTo>
                <a:lnTo>
                  <a:pt x="228726" y="144271"/>
                </a:lnTo>
                <a:lnTo>
                  <a:pt x="224280" y="195092"/>
                </a:lnTo>
                <a:lnTo>
                  <a:pt x="210937" y="236680"/>
                </a:lnTo>
                <a:lnTo>
                  <a:pt x="188690" y="269033"/>
                </a:lnTo>
                <a:lnTo>
                  <a:pt x="157531" y="292147"/>
                </a:lnTo>
                <a:lnTo>
                  <a:pt x="117455" y="306017"/>
                </a:lnTo>
                <a:lnTo>
                  <a:pt x="68452" y="310641"/>
                </a:lnTo>
                <a:lnTo>
                  <a:pt x="0" y="310641"/>
                </a:lnTo>
                <a:lnTo>
                  <a:pt x="0" y="2285"/>
                </a:lnTo>
                <a:lnTo>
                  <a:pt x="29719" y="1285"/>
                </a:lnTo>
                <a:lnTo>
                  <a:pt x="53355" y="571"/>
                </a:lnTo>
                <a:lnTo>
                  <a:pt x="70919" y="142"/>
                </a:lnTo>
                <a:lnTo>
                  <a:pt x="82423"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3953128" y="215138"/>
            <a:ext cx="205104" cy="311150"/>
          </a:xfrm>
          <a:custGeom>
            <a:avLst/>
            <a:gdLst/>
            <a:ahLst/>
            <a:cxnLst/>
            <a:rect l="l" t="t" r="r" b="b"/>
            <a:pathLst>
              <a:path w="205104" h="311150">
                <a:moveTo>
                  <a:pt x="64135" y="0"/>
                </a:moveTo>
                <a:lnTo>
                  <a:pt x="127349" y="5619"/>
                </a:lnTo>
                <a:lnTo>
                  <a:pt x="170942" y="22478"/>
                </a:lnTo>
                <a:lnTo>
                  <a:pt x="196310" y="51133"/>
                </a:lnTo>
                <a:lnTo>
                  <a:pt x="204724" y="92455"/>
                </a:lnTo>
                <a:lnTo>
                  <a:pt x="196911" y="138888"/>
                </a:lnTo>
                <a:lnTo>
                  <a:pt x="173466" y="172069"/>
                </a:lnTo>
                <a:lnTo>
                  <a:pt x="134375" y="191986"/>
                </a:lnTo>
                <a:lnTo>
                  <a:pt x="79629" y="198627"/>
                </a:lnTo>
                <a:lnTo>
                  <a:pt x="73533" y="198627"/>
                </a:lnTo>
                <a:lnTo>
                  <a:pt x="65150" y="198119"/>
                </a:lnTo>
                <a:lnTo>
                  <a:pt x="54863" y="197103"/>
                </a:lnTo>
                <a:lnTo>
                  <a:pt x="54863" y="310641"/>
                </a:lnTo>
                <a:lnTo>
                  <a:pt x="0" y="310641"/>
                </a:lnTo>
                <a:lnTo>
                  <a:pt x="0" y="2285"/>
                </a:lnTo>
                <a:lnTo>
                  <a:pt x="24576" y="1285"/>
                </a:lnTo>
                <a:lnTo>
                  <a:pt x="43449" y="571"/>
                </a:lnTo>
                <a:lnTo>
                  <a:pt x="56632" y="142"/>
                </a:lnTo>
                <a:lnTo>
                  <a:pt x="64135"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1889632" y="215138"/>
            <a:ext cx="205104" cy="311150"/>
          </a:xfrm>
          <a:custGeom>
            <a:avLst/>
            <a:gdLst/>
            <a:ahLst/>
            <a:cxnLst/>
            <a:rect l="l" t="t" r="r" b="b"/>
            <a:pathLst>
              <a:path w="205105" h="311150">
                <a:moveTo>
                  <a:pt x="64135" y="0"/>
                </a:moveTo>
                <a:lnTo>
                  <a:pt x="127349" y="5619"/>
                </a:lnTo>
                <a:lnTo>
                  <a:pt x="170942" y="22478"/>
                </a:lnTo>
                <a:lnTo>
                  <a:pt x="196310" y="51133"/>
                </a:lnTo>
                <a:lnTo>
                  <a:pt x="204724" y="92455"/>
                </a:lnTo>
                <a:lnTo>
                  <a:pt x="196911" y="138888"/>
                </a:lnTo>
                <a:lnTo>
                  <a:pt x="173466" y="172069"/>
                </a:lnTo>
                <a:lnTo>
                  <a:pt x="134375" y="191986"/>
                </a:lnTo>
                <a:lnTo>
                  <a:pt x="79629" y="198627"/>
                </a:lnTo>
                <a:lnTo>
                  <a:pt x="73533" y="198627"/>
                </a:lnTo>
                <a:lnTo>
                  <a:pt x="65150" y="198119"/>
                </a:lnTo>
                <a:lnTo>
                  <a:pt x="54864" y="197103"/>
                </a:lnTo>
                <a:lnTo>
                  <a:pt x="54864" y="310641"/>
                </a:lnTo>
                <a:lnTo>
                  <a:pt x="0" y="310641"/>
                </a:lnTo>
                <a:lnTo>
                  <a:pt x="0" y="2285"/>
                </a:lnTo>
                <a:lnTo>
                  <a:pt x="24576" y="1285"/>
                </a:lnTo>
                <a:lnTo>
                  <a:pt x="43449" y="571"/>
                </a:lnTo>
                <a:lnTo>
                  <a:pt x="56632" y="142"/>
                </a:lnTo>
                <a:lnTo>
                  <a:pt x="64135"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818324" y="215138"/>
            <a:ext cx="205104" cy="311150"/>
          </a:xfrm>
          <a:custGeom>
            <a:avLst/>
            <a:gdLst/>
            <a:ahLst/>
            <a:cxnLst/>
            <a:rect l="l" t="t" r="r" b="b"/>
            <a:pathLst>
              <a:path w="205105" h="311150">
                <a:moveTo>
                  <a:pt x="64020" y="0"/>
                </a:moveTo>
                <a:lnTo>
                  <a:pt x="127276" y="5619"/>
                </a:lnTo>
                <a:lnTo>
                  <a:pt x="170891" y="22478"/>
                </a:lnTo>
                <a:lnTo>
                  <a:pt x="196243" y="51133"/>
                </a:lnTo>
                <a:lnTo>
                  <a:pt x="204698" y="92455"/>
                </a:lnTo>
                <a:lnTo>
                  <a:pt x="196878" y="138888"/>
                </a:lnTo>
                <a:lnTo>
                  <a:pt x="173421" y="172069"/>
                </a:lnTo>
                <a:lnTo>
                  <a:pt x="134329" y="191986"/>
                </a:lnTo>
                <a:lnTo>
                  <a:pt x="79603" y="198627"/>
                </a:lnTo>
                <a:lnTo>
                  <a:pt x="73418" y="198627"/>
                </a:lnTo>
                <a:lnTo>
                  <a:pt x="65138" y="198119"/>
                </a:lnTo>
                <a:lnTo>
                  <a:pt x="54749" y="197103"/>
                </a:lnTo>
                <a:lnTo>
                  <a:pt x="54749" y="310641"/>
                </a:lnTo>
                <a:lnTo>
                  <a:pt x="0" y="310641"/>
                </a:lnTo>
                <a:lnTo>
                  <a:pt x="0" y="2285"/>
                </a:lnTo>
                <a:lnTo>
                  <a:pt x="24531" y="1285"/>
                </a:lnTo>
                <a:lnTo>
                  <a:pt x="43378" y="571"/>
                </a:lnTo>
                <a:lnTo>
                  <a:pt x="56540" y="142"/>
                </a:lnTo>
                <a:lnTo>
                  <a:pt x="64020"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6333616" y="214122"/>
            <a:ext cx="237490" cy="311785"/>
          </a:xfrm>
          <a:custGeom>
            <a:avLst/>
            <a:gdLst/>
            <a:ahLst/>
            <a:cxnLst/>
            <a:rect l="l" t="t" r="r" b="b"/>
            <a:pathLst>
              <a:path w="237490" h="311784">
                <a:moveTo>
                  <a:pt x="85598" y="0"/>
                </a:moveTo>
                <a:lnTo>
                  <a:pt x="137011" y="5689"/>
                </a:lnTo>
                <a:lnTo>
                  <a:pt x="173720" y="22748"/>
                </a:lnTo>
                <a:lnTo>
                  <a:pt x="195736" y="51167"/>
                </a:lnTo>
                <a:lnTo>
                  <a:pt x="203073" y="90931"/>
                </a:lnTo>
                <a:lnTo>
                  <a:pt x="202051" y="104338"/>
                </a:lnTo>
                <a:lnTo>
                  <a:pt x="186816" y="140843"/>
                </a:lnTo>
                <a:lnTo>
                  <a:pt x="157813" y="167221"/>
                </a:lnTo>
                <a:lnTo>
                  <a:pt x="146050" y="172719"/>
                </a:lnTo>
                <a:lnTo>
                  <a:pt x="237236" y="311657"/>
                </a:lnTo>
                <a:lnTo>
                  <a:pt x="173989" y="311657"/>
                </a:lnTo>
                <a:lnTo>
                  <a:pt x="91694" y="184276"/>
                </a:lnTo>
                <a:lnTo>
                  <a:pt x="84863" y="184110"/>
                </a:lnTo>
                <a:lnTo>
                  <a:pt x="76771" y="183800"/>
                </a:lnTo>
                <a:lnTo>
                  <a:pt x="67440" y="183348"/>
                </a:lnTo>
                <a:lnTo>
                  <a:pt x="56896" y="182752"/>
                </a:lnTo>
                <a:lnTo>
                  <a:pt x="56896" y="311657"/>
                </a:lnTo>
                <a:lnTo>
                  <a:pt x="0" y="311657"/>
                </a:lnTo>
                <a:lnTo>
                  <a:pt x="0" y="3175"/>
                </a:lnTo>
                <a:lnTo>
                  <a:pt x="4004" y="3077"/>
                </a:lnTo>
                <a:lnTo>
                  <a:pt x="11271" y="2778"/>
                </a:lnTo>
                <a:lnTo>
                  <a:pt x="21824" y="2264"/>
                </a:lnTo>
                <a:lnTo>
                  <a:pt x="35687" y="1524"/>
                </a:lnTo>
                <a:lnTo>
                  <a:pt x="50379" y="857"/>
                </a:lnTo>
                <a:lnTo>
                  <a:pt x="63595" y="380"/>
                </a:lnTo>
                <a:lnTo>
                  <a:pt x="75334" y="95"/>
                </a:lnTo>
                <a:lnTo>
                  <a:pt x="85598"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2740025" y="214122"/>
            <a:ext cx="237490" cy="311785"/>
          </a:xfrm>
          <a:custGeom>
            <a:avLst/>
            <a:gdLst/>
            <a:ahLst/>
            <a:cxnLst/>
            <a:rect l="l" t="t" r="r" b="b"/>
            <a:pathLst>
              <a:path w="237489" h="311784">
                <a:moveTo>
                  <a:pt x="85598" y="0"/>
                </a:moveTo>
                <a:lnTo>
                  <a:pt x="137011" y="5689"/>
                </a:lnTo>
                <a:lnTo>
                  <a:pt x="173720" y="22748"/>
                </a:lnTo>
                <a:lnTo>
                  <a:pt x="195736" y="51167"/>
                </a:lnTo>
                <a:lnTo>
                  <a:pt x="203073" y="90931"/>
                </a:lnTo>
                <a:lnTo>
                  <a:pt x="202051" y="104338"/>
                </a:lnTo>
                <a:lnTo>
                  <a:pt x="186817" y="140843"/>
                </a:lnTo>
                <a:lnTo>
                  <a:pt x="157813" y="167221"/>
                </a:lnTo>
                <a:lnTo>
                  <a:pt x="146050" y="172719"/>
                </a:lnTo>
                <a:lnTo>
                  <a:pt x="237236" y="311657"/>
                </a:lnTo>
                <a:lnTo>
                  <a:pt x="173989" y="311657"/>
                </a:lnTo>
                <a:lnTo>
                  <a:pt x="91693" y="184276"/>
                </a:lnTo>
                <a:lnTo>
                  <a:pt x="84863" y="184110"/>
                </a:lnTo>
                <a:lnTo>
                  <a:pt x="76771" y="183800"/>
                </a:lnTo>
                <a:lnTo>
                  <a:pt x="67440" y="183348"/>
                </a:lnTo>
                <a:lnTo>
                  <a:pt x="56895" y="182752"/>
                </a:lnTo>
                <a:lnTo>
                  <a:pt x="56895" y="311657"/>
                </a:lnTo>
                <a:lnTo>
                  <a:pt x="0" y="311657"/>
                </a:lnTo>
                <a:lnTo>
                  <a:pt x="0" y="3175"/>
                </a:lnTo>
                <a:lnTo>
                  <a:pt x="4004" y="3077"/>
                </a:lnTo>
                <a:lnTo>
                  <a:pt x="11271" y="2778"/>
                </a:lnTo>
                <a:lnTo>
                  <a:pt x="21824" y="2264"/>
                </a:lnTo>
                <a:lnTo>
                  <a:pt x="35687" y="1524"/>
                </a:lnTo>
                <a:lnTo>
                  <a:pt x="50379" y="857"/>
                </a:lnTo>
                <a:lnTo>
                  <a:pt x="63595" y="380"/>
                </a:lnTo>
                <a:lnTo>
                  <a:pt x="75334" y="95"/>
                </a:lnTo>
                <a:lnTo>
                  <a:pt x="85598"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4931536" y="213106"/>
            <a:ext cx="271145" cy="313055"/>
          </a:xfrm>
          <a:custGeom>
            <a:avLst/>
            <a:gdLst/>
            <a:ahLst/>
            <a:cxnLst/>
            <a:rect l="l" t="t" r="r" b="b"/>
            <a:pathLst>
              <a:path w="271145" h="313055">
                <a:moveTo>
                  <a:pt x="122936" y="0"/>
                </a:moveTo>
                <a:lnTo>
                  <a:pt x="146938" y="0"/>
                </a:lnTo>
                <a:lnTo>
                  <a:pt x="271017" y="312674"/>
                </a:lnTo>
                <a:lnTo>
                  <a:pt x="210565" y="312674"/>
                </a:lnTo>
                <a:lnTo>
                  <a:pt x="188087" y="250190"/>
                </a:lnTo>
                <a:lnTo>
                  <a:pt x="82296" y="250190"/>
                </a:lnTo>
                <a:lnTo>
                  <a:pt x="60833" y="312674"/>
                </a:lnTo>
                <a:lnTo>
                  <a:pt x="0" y="312674"/>
                </a:lnTo>
                <a:lnTo>
                  <a:pt x="122936"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5220080" y="211963"/>
            <a:ext cx="234950" cy="319405"/>
          </a:xfrm>
          <a:custGeom>
            <a:avLst/>
            <a:gdLst/>
            <a:ahLst/>
            <a:cxnLst/>
            <a:rect l="l" t="t" r="r" b="b"/>
            <a:pathLst>
              <a:path w="234950" h="319405">
                <a:moveTo>
                  <a:pt x="141351" y="0"/>
                </a:moveTo>
                <a:lnTo>
                  <a:pt x="166572" y="1357"/>
                </a:lnTo>
                <a:lnTo>
                  <a:pt x="189103" y="5429"/>
                </a:lnTo>
                <a:lnTo>
                  <a:pt x="208966" y="12215"/>
                </a:lnTo>
                <a:lnTo>
                  <a:pt x="226187" y="21716"/>
                </a:lnTo>
                <a:lnTo>
                  <a:pt x="203708" y="67055"/>
                </a:lnTo>
                <a:lnTo>
                  <a:pt x="193161" y="58981"/>
                </a:lnTo>
                <a:lnTo>
                  <a:pt x="179816" y="53228"/>
                </a:lnTo>
                <a:lnTo>
                  <a:pt x="163685" y="49785"/>
                </a:lnTo>
                <a:lnTo>
                  <a:pt x="144780" y="48640"/>
                </a:lnTo>
                <a:lnTo>
                  <a:pt x="126325" y="50665"/>
                </a:lnTo>
                <a:lnTo>
                  <a:pt x="81534" y="81025"/>
                </a:lnTo>
                <a:lnTo>
                  <a:pt x="63071" y="117633"/>
                </a:lnTo>
                <a:lnTo>
                  <a:pt x="56896" y="162813"/>
                </a:lnTo>
                <a:lnTo>
                  <a:pt x="58324" y="186295"/>
                </a:lnTo>
                <a:lnTo>
                  <a:pt x="69754" y="225589"/>
                </a:lnTo>
                <a:lnTo>
                  <a:pt x="106426" y="263143"/>
                </a:lnTo>
                <a:lnTo>
                  <a:pt x="140716" y="270382"/>
                </a:lnTo>
                <a:lnTo>
                  <a:pt x="161337" y="268450"/>
                </a:lnTo>
                <a:lnTo>
                  <a:pt x="179577" y="262635"/>
                </a:lnTo>
                <a:lnTo>
                  <a:pt x="195437" y="252916"/>
                </a:lnTo>
                <a:lnTo>
                  <a:pt x="208915" y="239267"/>
                </a:lnTo>
                <a:lnTo>
                  <a:pt x="234442" y="283463"/>
                </a:lnTo>
                <a:lnTo>
                  <a:pt x="215745" y="299039"/>
                </a:lnTo>
                <a:lnTo>
                  <a:pt x="193167" y="310149"/>
                </a:lnTo>
                <a:lnTo>
                  <a:pt x="166683" y="316807"/>
                </a:lnTo>
                <a:lnTo>
                  <a:pt x="136271" y="319023"/>
                </a:lnTo>
                <a:lnTo>
                  <a:pt x="105769" y="316376"/>
                </a:lnTo>
                <a:lnTo>
                  <a:pt x="55528" y="295128"/>
                </a:lnTo>
                <a:lnTo>
                  <a:pt x="20145" y="253307"/>
                </a:lnTo>
                <a:lnTo>
                  <a:pt x="2238" y="195343"/>
                </a:lnTo>
                <a:lnTo>
                  <a:pt x="0" y="160527"/>
                </a:lnTo>
                <a:lnTo>
                  <a:pt x="2496" y="127718"/>
                </a:lnTo>
                <a:lnTo>
                  <a:pt x="22395" y="70481"/>
                </a:lnTo>
                <a:lnTo>
                  <a:pt x="60965" y="25931"/>
                </a:lnTo>
                <a:lnTo>
                  <a:pt x="111777" y="2881"/>
                </a:lnTo>
                <a:lnTo>
                  <a:pt x="141351"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3584828" y="211963"/>
            <a:ext cx="187325" cy="319405"/>
          </a:xfrm>
          <a:custGeom>
            <a:avLst/>
            <a:gdLst/>
            <a:ahLst/>
            <a:cxnLst/>
            <a:rect l="l" t="t" r="r" b="b"/>
            <a:pathLst>
              <a:path w="187325" h="319405">
                <a:moveTo>
                  <a:pt x="94234" y="0"/>
                </a:moveTo>
                <a:lnTo>
                  <a:pt x="119159" y="1260"/>
                </a:lnTo>
                <a:lnTo>
                  <a:pt x="140573" y="5032"/>
                </a:lnTo>
                <a:lnTo>
                  <a:pt x="158438" y="11304"/>
                </a:lnTo>
                <a:lnTo>
                  <a:pt x="172720" y="20065"/>
                </a:lnTo>
                <a:lnTo>
                  <a:pt x="156083" y="67182"/>
                </a:lnTo>
                <a:lnTo>
                  <a:pt x="141487" y="58181"/>
                </a:lnTo>
                <a:lnTo>
                  <a:pt x="126476" y="51752"/>
                </a:lnTo>
                <a:lnTo>
                  <a:pt x="111059" y="47894"/>
                </a:lnTo>
                <a:lnTo>
                  <a:pt x="95250" y="46608"/>
                </a:lnTo>
                <a:lnTo>
                  <a:pt x="86272" y="47230"/>
                </a:lnTo>
                <a:lnTo>
                  <a:pt x="56143" y="74929"/>
                </a:lnTo>
                <a:lnTo>
                  <a:pt x="55499" y="82550"/>
                </a:lnTo>
                <a:lnTo>
                  <a:pt x="59166" y="95986"/>
                </a:lnTo>
                <a:lnTo>
                  <a:pt x="70167" y="109648"/>
                </a:lnTo>
                <a:lnTo>
                  <a:pt x="88503" y="123572"/>
                </a:lnTo>
                <a:lnTo>
                  <a:pt x="114173" y="137794"/>
                </a:lnTo>
                <a:lnTo>
                  <a:pt x="128605" y="145194"/>
                </a:lnTo>
                <a:lnTo>
                  <a:pt x="140858" y="152320"/>
                </a:lnTo>
                <a:lnTo>
                  <a:pt x="170910" y="179419"/>
                </a:lnTo>
                <a:lnTo>
                  <a:pt x="186366" y="222954"/>
                </a:lnTo>
                <a:lnTo>
                  <a:pt x="186817" y="233171"/>
                </a:lnTo>
                <a:lnTo>
                  <a:pt x="184979" y="251102"/>
                </a:lnTo>
                <a:lnTo>
                  <a:pt x="157225" y="294893"/>
                </a:lnTo>
                <a:lnTo>
                  <a:pt x="122650" y="313007"/>
                </a:lnTo>
                <a:lnTo>
                  <a:pt x="77978" y="319023"/>
                </a:lnTo>
                <a:lnTo>
                  <a:pt x="56899" y="317640"/>
                </a:lnTo>
                <a:lnTo>
                  <a:pt x="36893" y="313483"/>
                </a:lnTo>
                <a:lnTo>
                  <a:pt x="17934" y="306540"/>
                </a:lnTo>
                <a:lnTo>
                  <a:pt x="0" y="296798"/>
                </a:lnTo>
                <a:lnTo>
                  <a:pt x="20320" y="247649"/>
                </a:lnTo>
                <a:lnTo>
                  <a:pt x="36443" y="257631"/>
                </a:lnTo>
                <a:lnTo>
                  <a:pt x="52435" y="264731"/>
                </a:lnTo>
                <a:lnTo>
                  <a:pt x="68308" y="268974"/>
                </a:lnTo>
                <a:lnTo>
                  <a:pt x="84074" y="270382"/>
                </a:lnTo>
                <a:lnTo>
                  <a:pt x="105169" y="268285"/>
                </a:lnTo>
                <a:lnTo>
                  <a:pt x="120253" y="261985"/>
                </a:lnTo>
                <a:lnTo>
                  <a:pt x="129311" y="251469"/>
                </a:lnTo>
                <a:lnTo>
                  <a:pt x="132334" y="236727"/>
                </a:lnTo>
                <a:lnTo>
                  <a:pt x="131619" y="228917"/>
                </a:lnTo>
                <a:lnTo>
                  <a:pt x="103568" y="191468"/>
                </a:lnTo>
                <a:lnTo>
                  <a:pt x="57775" y="166022"/>
                </a:lnTo>
                <a:lnTo>
                  <a:pt x="44402" y="158321"/>
                </a:lnTo>
                <a:lnTo>
                  <a:pt x="15351" y="132683"/>
                </a:lnTo>
                <a:lnTo>
                  <a:pt x="1061" y="92390"/>
                </a:lnTo>
                <a:lnTo>
                  <a:pt x="635" y="83057"/>
                </a:lnTo>
                <a:lnTo>
                  <a:pt x="2278" y="65912"/>
                </a:lnTo>
                <a:lnTo>
                  <a:pt x="26924" y="23621"/>
                </a:lnTo>
                <a:lnTo>
                  <a:pt x="74590" y="1476"/>
                </a:lnTo>
                <a:lnTo>
                  <a:pt x="94234"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1653920" y="211963"/>
            <a:ext cx="187325" cy="319405"/>
          </a:xfrm>
          <a:custGeom>
            <a:avLst/>
            <a:gdLst/>
            <a:ahLst/>
            <a:cxnLst/>
            <a:rect l="l" t="t" r="r" b="b"/>
            <a:pathLst>
              <a:path w="187325" h="319405">
                <a:moveTo>
                  <a:pt x="94234" y="0"/>
                </a:moveTo>
                <a:lnTo>
                  <a:pt x="119159" y="1260"/>
                </a:lnTo>
                <a:lnTo>
                  <a:pt x="140573" y="5032"/>
                </a:lnTo>
                <a:lnTo>
                  <a:pt x="158438" y="11304"/>
                </a:lnTo>
                <a:lnTo>
                  <a:pt x="172720" y="20065"/>
                </a:lnTo>
                <a:lnTo>
                  <a:pt x="156083" y="67182"/>
                </a:lnTo>
                <a:lnTo>
                  <a:pt x="141487" y="58181"/>
                </a:lnTo>
                <a:lnTo>
                  <a:pt x="126476" y="51752"/>
                </a:lnTo>
                <a:lnTo>
                  <a:pt x="111059" y="47894"/>
                </a:lnTo>
                <a:lnTo>
                  <a:pt x="95250" y="46608"/>
                </a:lnTo>
                <a:lnTo>
                  <a:pt x="86272" y="47230"/>
                </a:lnTo>
                <a:lnTo>
                  <a:pt x="56143" y="74929"/>
                </a:lnTo>
                <a:lnTo>
                  <a:pt x="55499" y="82550"/>
                </a:lnTo>
                <a:lnTo>
                  <a:pt x="59166" y="95986"/>
                </a:lnTo>
                <a:lnTo>
                  <a:pt x="70167" y="109648"/>
                </a:lnTo>
                <a:lnTo>
                  <a:pt x="88503" y="123572"/>
                </a:lnTo>
                <a:lnTo>
                  <a:pt x="114173" y="137794"/>
                </a:lnTo>
                <a:lnTo>
                  <a:pt x="128605" y="145194"/>
                </a:lnTo>
                <a:lnTo>
                  <a:pt x="140858" y="152320"/>
                </a:lnTo>
                <a:lnTo>
                  <a:pt x="170910" y="179419"/>
                </a:lnTo>
                <a:lnTo>
                  <a:pt x="186366" y="222954"/>
                </a:lnTo>
                <a:lnTo>
                  <a:pt x="186817" y="233171"/>
                </a:lnTo>
                <a:lnTo>
                  <a:pt x="184979" y="251102"/>
                </a:lnTo>
                <a:lnTo>
                  <a:pt x="157226" y="294893"/>
                </a:lnTo>
                <a:lnTo>
                  <a:pt x="122650" y="313007"/>
                </a:lnTo>
                <a:lnTo>
                  <a:pt x="77978" y="319023"/>
                </a:lnTo>
                <a:lnTo>
                  <a:pt x="56899" y="317640"/>
                </a:lnTo>
                <a:lnTo>
                  <a:pt x="36893" y="313483"/>
                </a:lnTo>
                <a:lnTo>
                  <a:pt x="17934" y="306540"/>
                </a:lnTo>
                <a:lnTo>
                  <a:pt x="0" y="296798"/>
                </a:lnTo>
                <a:lnTo>
                  <a:pt x="20320" y="247649"/>
                </a:lnTo>
                <a:lnTo>
                  <a:pt x="36443" y="257631"/>
                </a:lnTo>
                <a:lnTo>
                  <a:pt x="52435" y="264731"/>
                </a:lnTo>
                <a:lnTo>
                  <a:pt x="68308" y="268974"/>
                </a:lnTo>
                <a:lnTo>
                  <a:pt x="84074" y="270382"/>
                </a:lnTo>
                <a:lnTo>
                  <a:pt x="105169" y="268285"/>
                </a:lnTo>
                <a:lnTo>
                  <a:pt x="120253" y="261985"/>
                </a:lnTo>
                <a:lnTo>
                  <a:pt x="129311" y="251469"/>
                </a:lnTo>
                <a:lnTo>
                  <a:pt x="132334" y="236727"/>
                </a:lnTo>
                <a:lnTo>
                  <a:pt x="131619" y="228917"/>
                </a:lnTo>
                <a:lnTo>
                  <a:pt x="103568" y="191468"/>
                </a:lnTo>
                <a:lnTo>
                  <a:pt x="57775" y="166022"/>
                </a:lnTo>
                <a:lnTo>
                  <a:pt x="44402" y="158321"/>
                </a:lnTo>
                <a:lnTo>
                  <a:pt x="15351" y="132683"/>
                </a:lnTo>
                <a:lnTo>
                  <a:pt x="1061" y="92390"/>
                </a:lnTo>
                <a:lnTo>
                  <a:pt x="635" y="83057"/>
                </a:lnTo>
                <a:lnTo>
                  <a:pt x="2278" y="65912"/>
                </a:lnTo>
                <a:lnTo>
                  <a:pt x="26924" y="23621"/>
                </a:lnTo>
                <a:lnTo>
                  <a:pt x="74590" y="1476"/>
                </a:lnTo>
                <a:lnTo>
                  <a:pt x="94234" y="0"/>
                </a:lnTo>
                <a:close/>
              </a:path>
            </a:pathLst>
          </a:custGeom>
          <a:ln w="3175">
            <a:solidFill>
              <a:srgbClr val="58134A"/>
            </a:solidFill>
          </a:ln>
        </p:spPr>
        <p:txBody>
          <a:bodyPr wrap="square" lIns="0" tIns="0" rIns="0" bIns="0" rtlCol="0"/>
          <a:lstStyle/>
          <a:p>
            <a:endParaRPr/>
          </a:p>
        </p:txBody>
      </p:sp>
      <p:sp>
        <p:nvSpPr>
          <p:cNvPr id="36" name="object 36"/>
          <p:cNvSpPr/>
          <p:nvPr/>
        </p:nvSpPr>
        <p:spPr>
          <a:xfrm>
            <a:off x="6015609" y="211836"/>
            <a:ext cx="269875" cy="319405"/>
          </a:xfrm>
          <a:custGeom>
            <a:avLst/>
            <a:gdLst/>
            <a:ahLst/>
            <a:cxnLst/>
            <a:rect l="l" t="t" r="r" b="b"/>
            <a:pathLst>
              <a:path w="269875" h="319405">
                <a:moveTo>
                  <a:pt x="132714" y="0"/>
                </a:moveTo>
                <a:lnTo>
                  <a:pt x="191388" y="10302"/>
                </a:lnTo>
                <a:lnTo>
                  <a:pt x="234441" y="41275"/>
                </a:lnTo>
                <a:lnTo>
                  <a:pt x="260842" y="90805"/>
                </a:lnTo>
                <a:lnTo>
                  <a:pt x="269620" y="157099"/>
                </a:lnTo>
                <a:lnTo>
                  <a:pt x="267315" y="192434"/>
                </a:lnTo>
                <a:lnTo>
                  <a:pt x="248939" y="251628"/>
                </a:lnTo>
                <a:lnTo>
                  <a:pt x="212605" y="294558"/>
                </a:lnTo>
                <a:lnTo>
                  <a:pt x="160408" y="316414"/>
                </a:lnTo>
                <a:lnTo>
                  <a:pt x="128524" y="319151"/>
                </a:lnTo>
                <a:lnTo>
                  <a:pt x="99282" y="316456"/>
                </a:lnTo>
                <a:lnTo>
                  <a:pt x="51657" y="294826"/>
                </a:lnTo>
                <a:lnTo>
                  <a:pt x="18698" y="252128"/>
                </a:lnTo>
                <a:lnTo>
                  <a:pt x="2073" y="192744"/>
                </a:lnTo>
                <a:lnTo>
                  <a:pt x="0" y="157099"/>
                </a:lnTo>
                <a:lnTo>
                  <a:pt x="2262" y="125406"/>
                </a:lnTo>
                <a:lnTo>
                  <a:pt x="20359" y="69641"/>
                </a:lnTo>
                <a:lnTo>
                  <a:pt x="55741" y="25610"/>
                </a:lnTo>
                <a:lnTo>
                  <a:pt x="104024" y="2837"/>
                </a:lnTo>
                <a:lnTo>
                  <a:pt x="132714" y="0"/>
                </a:lnTo>
                <a:close/>
              </a:path>
            </a:pathLst>
          </a:custGeom>
          <a:ln w="3175">
            <a:solidFill>
              <a:srgbClr val="58134A"/>
            </a:solidFill>
          </a:ln>
        </p:spPr>
        <p:txBody>
          <a:bodyPr wrap="square" lIns="0" tIns="0" rIns="0" bIns="0" rtlCol="0"/>
          <a:lstStyle/>
          <a:p>
            <a:endParaRPr/>
          </a:p>
        </p:txBody>
      </p:sp>
      <p:sp>
        <p:nvSpPr>
          <p:cNvPr id="37" name="object 37"/>
          <p:cNvSpPr/>
          <p:nvPr/>
        </p:nvSpPr>
        <p:spPr>
          <a:xfrm>
            <a:off x="2988945" y="211836"/>
            <a:ext cx="269875" cy="319405"/>
          </a:xfrm>
          <a:custGeom>
            <a:avLst/>
            <a:gdLst/>
            <a:ahLst/>
            <a:cxnLst/>
            <a:rect l="l" t="t" r="r" b="b"/>
            <a:pathLst>
              <a:path w="269875" h="319405">
                <a:moveTo>
                  <a:pt x="132715" y="0"/>
                </a:moveTo>
                <a:lnTo>
                  <a:pt x="191389" y="10302"/>
                </a:lnTo>
                <a:lnTo>
                  <a:pt x="234442" y="41275"/>
                </a:lnTo>
                <a:lnTo>
                  <a:pt x="260842" y="90805"/>
                </a:lnTo>
                <a:lnTo>
                  <a:pt x="269620" y="157099"/>
                </a:lnTo>
                <a:lnTo>
                  <a:pt x="267315" y="192434"/>
                </a:lnTo>
                <a:lnTo>
                  <a:pt x="248939" y="251628"/>
                </a:lnTo>
                <a:lnTo>
                  <a:pt x="212605" y="294558"/>
                </a:lnTo>
                <a:lnTo>
                  <a:pt x="160408" y="316414"/>
                </a:lnTo>
                <a:lnTo>
                  <a:pt x="128524" y="319151"/>
                </a:lnTo>
                <a:lnTo>
                  <a:pt x="99282" y="316456"/>
                </a:lnTo>
                <a:lnTo>
                  <a:pt x="51657" y="294826"/>
                </a:lnTo>
                <a:lnTo>
                  <a:pt x="18698" y="252128"/>
                </a:lnTo>
                <a:lnTo>
                  <a:pt x="2073" y="192744"/>
                </a:lnTo>
                <a:lnTo>
                  <a:pt x="0" y="157099"/>
                </a:lnTo>
                <a:lnTo>
                  <a:pt x="2262" y="125406"/>
                </a:lnTo>
                <a:lnTo>
                  <a:pt x="20359" y="69641"/>
                </a:lnTo>
                <a:lnTo>
                  <a:pt x="55741" y="25610"/>
                </a:lnTo>
                <a:lnTo>
                  <a:pt x="104024" y="2837"/>
                </a:lnTo>
                <a:lnTo>
                  <a:pt x="132715" y="0"/>
                </a:lnTo>
                <a:close/>
              </a:path>
            </a:pathLst>
          </a:custGeom>
          <a:ln w="3175">
            <a:solidFill>
              <a:srgbClr val="58134A"/>
            </a:solidFill>
          </a:ln>
        </p:spPr>
        <p:txBody>
          <a:bodyPr wrap="square" lIns="0" tIns="0" rIns="0" bIns="0" rtlCol="0"/>
          <a:lstStyle/>
          <a:p>
            <a:endParaRPr/>
          </a:p>
        </p:txBody>
      </p:sp>
      <p:sp>
        <p:nvSpPr>
          <p:cNvPr id="38" name="object 38"/>
          <p:cNvSpPr/>
          <p:nvPr/>
        </p:nvSpPr>
        <p:spPr>
          <a:xfrm>
            <a:off x="2422017" y="211836"/>
            <a:ext cx="269875" cy="319405"/>
          </a:xfrm>
          <a:custGeom>
            <a:avLst/>
            <a:gdLst/>
            <a:ahLst/>
            <a:cxnLst/>
            <a:rect l="l" t="t" r="r" b="b"/>
            <a:pathLst>
              <a:path w="269875" h="319405">
                <a:moveTo>
                  <a:pt x="132714" y="0"/>
                </a:moveTo>
                <a:lnTo>
                  <a:pt x="191388" y="10302"/>
                </a:lnTo>
                <a:lnTo>
                  <a:pt x="234441" y="41275"/>
                </a:lnTo>
                <a:lnTo>
                  <a:pt x="260842" y="90805"/>
                </a:lnTo>
                <a:lnTo>
                  <a:pt x="269620" y="157099"/>
                </a:lnTo>
                <a:lnTo>
                  <a:pt x="267315" y="192434"/>
                </a:lnTo>
                <a:lnTo>
                  <a:pt x="248939" y="251628"/>
                </a:lnTo>
                <a:lnTo>
                  <a:pt x="212605" y="294558"/>
                </a:lnTo>
                <a:lnTo>
                  <a:pt x="160408" y="316414"/>
                </a:lnTo>
                <a:lnTo>
                  <a:pt x="128524" y="319151"/>
                </a:lnTo>
                <a:lnTo>
                  <a:pt x="99282" y="316456"/>
                </a:lnTo>
                <a:lnTo>
                  <a:pt x="51657" y="294826"/>
                </a:lnTo>
                <a:lnTo>
                  <a:pt x="18698" y="252128"/>
                </a:lnTo>
                <a:lnTo>
                  <a:pt x="2073" y="192744"/>
                </a:lnTo>
                <a:lnTo>
                  <a:pt x="0" y="157099"/>
                </a:lnTo>
                <a:lnTo>
                  <a:pt x="2262" y="125406"/>
                </a:lnTo>
                <a:lnTo>
                  <a:pt x="20359" y="69641"/>
                </a:lnTo>
                <a:lnTo>
                  <a:pt x="55741" y="25610"/>
                </a:lnTo>
                <a:lnTo>
                  <a:pt x="104024" y="2837"/>
                </a:lnTo>
                <a:lnTo>
                  <a:pt x="132714" y="0"/>
                </a:lnTo>
                <a:close/>
              </a:path>
            </a:pathLst>
          </a:custGeom>
          <a:ln w="3175">
            <a:solidFill>
              <a:srgbClr val="58134A"/>
            </a:solidFill>
          </a:ln>
        </p:spPr>
        <p:txBody>
          <a:bodyPr wrap="square" lIns="0" tIns="0" rIns="0" bIns="0" rtlCol="0"/>
          <a:lstStyle/>
          <a:p>
            <a:endParaRPr/>
          </a:p>
        </p:txBody>
      </p:sp>
      <p:sp>
        <p:nvSpPr>
          <p:cNvPr id="39" name="object 39"/>
          <p:cNvSpPr/>
          <p:nvPr/>
        </p:nvSpPr>
        <p:spPr>
          <a:xfrm>
            <a:off x="1350644" y="211836"/>
            <a:ext cx="269875" cy="319405"/>
          </a:xfrm>
          <a:custGeom>
            <a:avLst/>
            <a:gdLst/>
            <a:ahLst/>
            <a:cxnLst/>
            <a:rect l="l" t="t" r="r" b="b"/>
            <a:pathLst>
              <a:path w="269875" h="319405">
                <a:moveTo>
                  <a:pt x="132715" y="0"/>
                </a:moveTo>
                <a:lnTo>
                  <a:pt x="191389" y="10302"/>
                </a:lnTo>
                <a:lnTo>
                  <a:pt x="234442" y="41275"/>
                </a:lnTo>
                <a:lnTo>
                  <a:pt x="260842" y="90805"/>
                </a:lnTo>
                <a:lnTo>
                  <a:pt x="269621" y="157099"/>
                </a:lnTo>
                <a:lnTo>
                  <a:pt x="267315" y="192434"/>
                </a:lnTo>
                <a:lnTo>
                  <a:pt x="248939" y="251628"/>
                </a:lnTo>
                <a:lnTo>
                  <a:pt x="212605" y="294558"/>
                </a:lnTo>
                <a:lnTo>
                  <a:pt x="160408" y="316414"/>
                </a:lnTo>
                <a:lnTo>
                  <a:pt x="128524" y="319151"/>
                </a:lnTo>
                <a:lnTo>
                  <a:pt x="99282" y="316456"/>
                </a:lnTo>
                <a:lnTo>
                  <a:pt x="51657" y="294826"/>
                </a:lnTo>
                <a:lnTo>
                  <a:pt x="18698" y="252128"/>
                </a:lnTo>
                <a:lnTo>
                  <a:pt x="2073" y="192744"/>
                </a:lnTo>
                <a:lnTo>
                  <a:pt x="0" y="157099"/>
                </a:lnTo>
                <a:lnTo>
                  <a:pt x="2262" y="125406"/>
                </a:lnTo>
                <a:lnTo>
                  <a:pt x="20359" y="69641"/>
                </a:lnTo>
                <a:lnTo>
                  <a:pt x="55741" y="25610"/>
                </a:lnTo>
                <a:lnTo>
                  <a:pt x="104024" y="2837"/>
                </a:lnTo>
                <a:lnTo>
                  <a:pt x="132715" y="0"/>
                </a:lnTo>
                <a:close/>
              </a:path>
            </a:pathLst>
          </a:custGeom>
          <a:ln w="3175">
            <a:solidFill>
              <a:srgbClr val="58134A"/>
            </a:solidFill>
          </a:ln>
        </p:spPr>
        <p:txBody>
          <a:bodyPr wrap="square" lIns="0" tIns="0" rIns="0" bIns="0" rtlCol="0"/>
          <a:lstStyle/>
          <a:p>
            <a:endParaRPr/>
          </a:p>
        </p:txBody>
      </p:sp>
      <p:sp>
        <p:nvSpPr>
          <p:cNvPr id="40" name="object 40"/>
          <p:cNvSpPr/>
          <p:nvPr/>
        </p:nvSpPr>
        <p:spPr>
          <a:xfrm>
            <a:off x="2744597" y="729995"/>
            <a:ext cx="2663190" cy="319150"/>
          </a:xfrm>
          <a:prstGeom prst="rect">
            <a:avLst/>
          </a:prstGeom>
          <a:blipFill>
            <a:blip r:embed="rId11" cstate="print"/>
            <a:stretch>
              <a:fillRect/>
            </a:stretch>
          </a:blipFill>
        </p:spPr>
        <p:txBody>
          <a:bodyPr wrap="square" lIns="0" tIns="0" rIns="0" bIns="0" rtlCol="0"/>
          <a:lstStyle/>
          <a:p>
            <a:endParaRPr/>
          </a:p>
        </p:txBody>
      </p:sp>
      <p:sp>
        <p:nvSpPr>
          <p:cNvPr id="41" name="object 41"/>
          <p:cNvSpPr/>
          <p:nvPr/>
        </p:nvSpPr>
        <p:spPr>
          <a:xfrm>
            <a:off x="4331461" y="825500"/>
            <a:ext cx="74295" cy="114300"/>
          </a:xfrm>
          <a:custGeom>
            <a:avLst/>
            <a:gdLst/>
            <a:ahLst/>
            <a:cxnLst/>
            <a:rect l="l" t="t" r="r" b="b"/>
            <a:pathLst>
              <a:path w="74295" h="114300">
                <a:moveTo>
                  <a:pt x="37084" y="0"/>
                </a:moveTo>
                <a:lnTo>
                  <a:pt x="0" y="114046"/>
                </a:lnTo>
                <a:lnTo>
                  <a:pt x="74167" y="114046"/>
                </a:lnTo>
                <a:lnTo>
                  <a:pt x="37084" y="0"/>
                </a:lnTo>
                <a:close/>
              </a:path>
            </a:pathLst>
          </a:custGeom>
          <a:ln w="3175">
            <a:solidFill>
              <a:srgbClr val="58134A"/>
            </a:solidFill>
          </a:ln>
        </p:spPr>
        <p:txBody>
          <a:bodyPr wrap="square" lIns="0" tIns="0" rIns="0" bIns="0" rtlCol="0"/>
          <a:lstStyle/>
          <a:p>
            <a:endParaRPr/>
          </a:p>
        </p:txBody>
      </p:sp>
      <p:sp>
        <p:nvSpPr>
          <p:cNvPr id="42" name="object 42"/>
          <p:cNvSpPr/>
          <p:nvPr/>
        </p:nvSpPr>
        <p:spPr>
          <a:xfrm>
            <a:off x="3795014" y="825500"/>
            <a:ext cx="74295" cy="114300"/>
          </a:xfrm>
          <a:custGeom>
            <a:avLst/>
            <a:gdLst/>
            <a:ahLst/>
            <a:cxnLst/>
            <a:rect l="l" t="t" r="r" b="b"/>
            <a:pathLst>
              <a:path w="74295"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43" name="object 43"/>
          <p:cNvSpPr/>
          <p:nvPr/>
        </p:nvSpPr>
        <p:spPr>
          <a:xfrm>
            <a:off x="3560571" y="781050"/>
            <a:ext cx="95630" cy="103124"/>
          </a:xfrm>
          <a:prstGeom prst="rect">
            <a:avLst/>
          </a:prstGeom>
          <a:blipFill>
            <a:blip r:embed="rId6" cstate="print"/>
            <a:stretch>
              <a:fillRect/>
            </a:stretch>
          </a:blipFill>
        </p:spPr>
        <p:txBody>
          <a:bodyPr wrap="square" lIns="0" tIns="0" rIns="0" bIns="0" rtlCol="0"/>
          <a:lstStyle/>
          <a:p>
            <a:endParaRPr/>
          </a:p>
        </p:txBody>
      </p:sp>
      <p:sp>
        <p:nvSpPr>
          <p:cNvPr id="44" name="object 44"/>
          <p:cNvSpPr/>
          <p:nvPr/>
        </p:nvSpPr>
        <p:spPr>
          <a:xfrm>
            <a:off x="2798572" y="781050"/>
            <a:ext cx="95630" cy="103124"/>
          </a:xfrm>
          <a:prstGeom prst="rect">
            <a:avLst/>
          </a:prstGeom>
          <a:blipFill>
            <a:blip r:embed="rId6" cstate="print"/>
            <a:stretch>
              <a:fillRect/>
            </a:stretch>
          </a:blipFill>
        </p:spPr>
        <p:txBody>
          <a:bodyPr wrap="square" lIns="0" tIns="0" rIns="0" bIns="0" rtlCol="0"/>
          <a:lstStyle/>
          <a:p>
            <a:endParaRPr/>
          </a:p>
        </p:txBody>
      </p:sp>
      <p:sp>
        <p:nvSpPr>
          <p:cNvPr id="45" name="object 45"/>
          <p:cNvSpPr/>
          <p:nvPr/>
        </p:nvSpPr>
        <p:spPr>
          <a:xfrm>
            <a:off x="4056379" y="780923"/>
            <a:ext cx="91058" cy="89915"/>
          </a:xfrm>
          <a:prstGeom prst="rect">
            <a:avLst/>
          </a:prstGeom>
          <a:blipFill>
            <a:blip r:embed="rId8" cstate="print"/>
            <a:stretch>
              <a:fillRect/>
            </a:stretch>
          </a:blipFill>
        </p:spPr>
        <p:txBody>
          <a:bodyPr wrap="square" lIns="0" tIns="0" rIns="0" bIns="0" rtlCol="0"/>
          <a:lstStyle/>
          <a:p>
            <a:endParaRPr/>
          </a:p>
        </p:txBody>
      </p:sp>
      <p:sp>
        <p:nvSpPr>
          <p:cNvPr id="46" name="object 46"/>
          <p:cNvSpPr/>
          <p:nvPr/>
        </p:nvSpPr>
        <p:spPr>
          <a:xfrm>
            <a:off x="3053588" y="780923"/>
            <a:ext cx="91058" cy="89915"/>
          </a:xfrm>
          <a:prstGeom prst="rect">
            <a:avLst/>
          </a:prstGeom>
          <a:blipFill>
            <a:blip r:embed="rId8" cstate="print"/>
            <a:stretch>
              <a:fillRect/>
            </a:stretch>
          </a:blipFill>
        </p:spPr>
        <p:txBody>
          <a:bodyPr wrap="square" lIns="0" tIns="0" rIns="0" bIns="0" rtlCol="0"/>
          <a:lstStyle/>
          <a:p>
            <a:endParaRPr/>
          </a:p>
        </p:txBody>
      </p:sp>
      <p:sp>
        <p:nvSpPr>
          <p:cNvPr id="47" name="object 47"/>
          <p:cNvSpPr/>
          <p:nvPr/>
        </p:nvSpPr>
        <p:spPr>
          <a:xfrm>
            <a:off x="4920996" y="777748"/>
            <a:ext cx="157606" cy="223646"/>
          </a:xfrm>
          <a:prstGeom prst="rect">
            <a:avLst/>
          </a:prstGeom>
          <a:blipFill>
            <a:blip r:embed="rId12" cstate="print"/>
            <a:stretch>
              <a:fillRect/>
            </a:stretch>
          </a:blipFill>
        </p:spPr>
        <p:txBody>
          <a:bodyPr wrap="square" lIns="0" tIns="0" rIns="0" bIns="0" rtlCol="0"/>
          <a:lstStyle/>
          <a:p>
            <a:endParaRPr/>
          </a:p>
        </p:txBody>
      </p:sp>
      <p:sp>
        <p:nvSpPr>
          <p:cNvPr id="48" name="object 48"/>
          <p:cNvSpPr/>
          <p:nvPr/>
        </p:nvSpPr>
        <p:spPr>
          <a:xfrm>
            <a:off x="5182996" y="735456"/>
            <a:ext cx="224790" cy="313055"/>
          </a:xfrm>
          <a:custGeom>
            <a:avLst/>
            <a:gdLst/>
            <a:ahLst/>
            <a:cxnLst/>
            <a:rect l="l" t="t" r="r" b="b"/>
            <a:pathLst>
              <a:path w="224789" h="313055">
                <a:moveTo>
                  <a:pt x="0" y="0"/>
                </a:moveTo>
                <a:lnTo>
                  <a:pt x="26415" y="0"/>
                </a:lnTo>
                <a:lnTo>
                  <a:pt x="172085" y="186181"/>
                </a:lnTo>
                <a:lnTo>
                  <a:pt x="172085" y="0"/>
                </a:lnTo>
                <a:lnTo>
                  <a:pt x="224789" y="0"/>
                </a:lnTo>
                <a:lnTo>
                  <a:pt x="224789" y="312673"/>
                </a:lnTo>
                <a:lnTo>
                  <a:pt x="202437" y="312673"/>
                </a:lnTo>
                <a:lnTo>
                  <a:pt x="52704" y="117475"/>
                </a:lnTo>
                <a:lnTo>
                  <a:pt x="52704" y="308737"/>
                </a:lnTo>
                <a:lnTo>
                  <a:pt x="0" y="308737"/>
                </a:lnTo>
                <a:lnTo>
                  <a:pt x="0" y="0"/>
                </a:lnTo>
                <a:close/>
              </a:path>
            </a:pathLst>
          </a:custGeom>
          <a:ln w="3175">
            <a:solidFill>
              <a:srgbClr val="58134A"/>
            </a:solidFill>
          </a:ln>
        </p:spPr>
        <p:txBody>
          <a:bodyPr wrap="square" lIns="0" tIns="0" rIns="0" bIns="0" rtlCol="0"/>
          <a:lstStyle/>
          <a:p>
            <a:endParaRPr/>
          </a:p>
        </p:txBody>
      </p:sp>
      <p:sp>
        <p:nvSpPr>
          <p:cNvPr id="49" name="object 49"/>
          <p:cNvSpPr/>
          <p:nvPr/>
        </p:nvSpPr>
        <p:spPr>
          <a:xfrm>
            <a:off x="4760467" y="735456"/>
            <a:ext cx="55244" cy="308610"/>
          </a:xfrm>
          <a:custGeom>
            <a:avLst/>
            <a:gdLst/>
            <a:ahLst/>
            <a:cxnLst/>
            <a:rect l="l" t="t" r="r" b="b"/>
            <a:pathLst>
              <a:path w="55245"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50" name="object 50"/>
          <p:cNvSpPr/>
          <p:nvPr/>
        </p:nvSpPr>
        <p:spPr>
          <a:xfrm>
            <a:off x="4468367" y="735456"/>
            <a:ext cx="255904" cy="308610"/>
          </a:xfrm>
          <a:custGeom>
            <a:avLst/>
            <a:gdLst/>
            <a:ahLst/>
            <a:cxnLst/>
            <a:rect l="l" t="t" r="r" b="b"/>
            <a:pathLst>
              <a:path w="255904" h="308609">
                <a:moveTo>
                  <a:pt x="0" y="0"/>
                </a:moveTo>
                <a:lnTo>
                  <a:pt x="255397" y="0"/>
                </a:lnTo>
                <a:lnTo>
                  <a:pt x="255397" y="48640"/>
                </a:lnTo>
                <a:lnTo>
                  <a:pt x="152908" y="48640"/>
                </a:lnTo>
                <a:lnTo>
                  <a:pt x="152908" y="308482"/>
                </a:lnTo>
                <a:lnTo>
                  <a:pt x="98171" y="308482"/>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51" name="object 51"/>
          <p:cNvSpPr/>
          <p:nvPr/>
        </p:nvSpPr>
        <p:spPr>
          <a:xfrm>
            <a:off x="3261233" y="735456"/>
            <a:ext cx="197485" cy="308610"/>
          </a:xfrm>
          <a:custGeom>
            <a:avLst/>
            <a:gdLst/>
            <a:ahLst/>
            <a:cxnLst/>
            <a:rect l="l" t="t" r="r" b="b"/>
            <a:pathLst>
              <a:path w="197485" h="308609">
                <a:moveTo>
                  <a:pt x="0" y="0"/>
                </a:moveTo>
                <a:lnTo>
                  <a:pt x="196976" y="0"/>
                </a:lnTo>
                <a:lnTo>
                  <a:pt x="196976" y="48640"/>
                </a:lnTo>
                <a:lnTo>
                  <a:pt x="54863" y="48640"/>
                </a:lnTo>
                <a:lnTo>
                  <a:pt x="54863" y="120903"/>
                </a:lnTo>
                <a:lnTo>
                  <a:pt x="156717" y="120903"/>
                </a:lnTo>
                <a:lnTo>
                  <a:pt x="156717" y="167385"/>
                </a:lnTo>
                <a:lnTo>
                  <a:pt x="54863" y="167385"/>
                </a:lnTo>
                <a:lnTo>
                  <a:pt x="54863" y="259841"/>
                </a:lnTo>
                <a:lnTo>
                  <a:pt x="194690" y="259841"/>
                </a:lnTo>
                <a:lnTo>
                  <a:pt x="194690" y="308482"/>
                </a:lnTo>
                <a:lnTo>
                  <a:pt x="0" y="308482"/>
                </a:lnTo>
                <a:lnTo>
                  <a:pt x="0" y="0"/>
                </a:lnTo>
                <a:close/>
              </a:path>
            </a:pathLst>
          </a:custGeom>
          <a:ln w="3175">
            <a:solidFill>
              <a:srgbClr val="58134A"/>
            </a:solidFill>
          </a:ln>
        </p:spPr>
        <p:txBody>
          <a:bodyPr wrap="square" lIns="0" tIns="0" rIns="0" bIns="0" rtlCol="0"/>
          <a:lstStyle/>
          <a:p>
            <a:endParaRPr/>
          </a:p>
        </p:txBody>
      </p:sp>
      <p:sp>
        <p:nvSpPr>
          <p:cNvPr id="52" name="object 52"/>
          <p:cNvSpPr/>
          <p:nvPr/>
        </p:nvSpPr>
        <p:spPr>
          <a:xfrm>
            <a:off x="3506596" y="733298"/>
            <a:ext cx="205104" cy="311150"/>
          </a:xfrm>
          <a:custGeom>
            <a:avLst/>
            <a:gdLst/>
            <a:ahLst/>
            <a:cxnLst/>
            <a:rect l="l" t="t" r="r" b="b"/>
            <a:pathLst>
              <a:path w="205104" h="311150">
                <a:moveTo>
                  <a:pt x="64135" y="0"/>
                </a:moveTo>
                <a:lnTo>
                  <a:pt x="127349" y="5619"/>
                </a:lnTo>
                <a:lnTo>
                  <a:pt x="170941" y="22478"/>
                </a:lnTo>
                <a:lnTo>
                  <a:pt x="196310" y="51133"/>
                </a:lnTo>
                <a:lnTo>
                  <a:pt x="204724" y="92455"/>
                </a:lnTo>
                <a:lnTo>
                  <a:pt x="196911" y="138888"/>
                </a:lnTo>
                <a:lnTo>
                  <a:pt x="173466" y="172069"/>
                </a:lnTo>
                <a:lnTo>
                  <a:pt x="134375" y="191986"/>
                </a:lnTo>
                <a:lnTo>
                  <a:pt x="79628" y="198627"/>
                </a:lnTo>
                <a:lnTo>
                  <a:pt x="73532" y="198627"/>
                </a:lnTo>
                <a:lnTo>
                  <a:pt x="65150" y="198119"/>
                </a:lnTo>
                <a:lnTo>
                  <a:pt x="54863" y="197103"/>
                </a:lnTo>
                <a:lnTo>
                  <a:pt x="54863" y="310641"/>
                </a:lnTo>
                <a:lnTo>
                  <a:pt x="0" y="310641"/>
                </a:lnTo>
                <a:lnTo>
                  <a:pt x="0" y="2286"/>
                </a:lnTo>
                <a:lnTo>
                  <a:pt x="24576" y="1285"/>
                </a:lnTo>
                <a:lnTo>
                  <a:pt x="43449" y="571"/>
                </a:lnTo>
                <a:lnTo>
                  <a:pt x="56632" y="142"/>
                </a:lnTo>
                <a:lnTo>
                  <a:pt x="64135" y="0"/>
                </a:lnTo>
                <a:close/>
              </a:path>
            </a:pathLst>
          </a:custGeom>
          <a:ln w="3175">
            <a:solidFill>
              <a:srgbClr val="58134A"/>
            </a:solidFill>
          </a:ln>
        </p:spPr>
        <p:txBody>
          <a:bodyPr wrap="square" lIns="0" tIns="0" rIns="0" bIns="0" rtlCol="0"/>
          <a:lstStyle/>
          <a:p>
            <a:endParaRPr/>
          </a:p>
        </p:txBody>
      </p:sp>
      <p:sp>
        <p:nvSpPr>
          <p:cNvPr id="53" name="object 53"/>
          <p:cNvSpPr/>
          <p:nvPr/>
        </p:nvSpPr>
        <p:spPr>
          <a:xfrm>
            <a:off x="2744597" y="733298"/>
            <a:ext cx="205104" cy="311150"/>
          </a:xfrm>
          <a:custGeom>
            <a:avLst/>
            <a:gdLst/>
            <a:ahLst/>
            <a:cxnLst/>
            <a:rect l="l" t="t" r="r" b="b"/>
            <a:pathLst>
              <a:path w="205105" h="311150">
                <a:moveTo>
                  <a:pt x="64134" y="0"/>
                </a:moveTo>
                <a:lnTo>
                  <a:pt x="127349" y="5619"/>
                </a:lnTo>
                <a:lnTo>
                  <a:pt x="170941" y="22478"/>
                </a:lnTo>
                <a:lnTo>
                  <a:pt x="196310" y="51133"/>
                </a:lnTo>
                <a:lnTo>
                  <a:pt x="204723" y="92455"/>
                </a:lnTo>
                <a:lnTo>
                  <a:pt x="196911" y="138888"/>
                </a:lnTo>
                <a:lnTo>
                  <a:pt x="173466" y="172069"/>
                </a:lnTo>
                <a:lnTo>
                  <a:pt x="134375" y="191986"/>
                </a:lnTo>
                <a:lnTo>
                  <a:pt x="79628" y="198627"/>
                </a:lnTo>
                <a:lnTo>
                  <a:pt x="73532" y="198627"/>
                </a:lnTo>
                <a:lnTo>
                  <a:pt x="65150" y="198119"/>
                </a:lnTo>
                <a:lnTo>
                  <a:pt x="54863" y="197103"/>
                </a:lnTo>
                <a:lnTo>
                  <a:pt x="54863" y="310641"/>
                </a:lnTo>
                <a:lnTo>
                  <a:pt x="0" y="310641"/>
                </a:lnTo>
                <a:lnTo>
                  <a:pt x="0" y="2286"/>
                </a:lnTo>
                <a:lnTo>
                  <a:pt x="24576" y="1285"/>
                </a:lnTo>
                <a:lnTo>
                  <a:pt x="43449" y="571"/>
                </a:lnTo>
                <a:lnTo>
                  <a:pt x="56632" y="142"/>
                </a:lnTo>
                <a:lnTo>
                  <a:pt x="64134" y="0"/>
                </a:lnTo>
                <a:close/>
              </a:path>
            </a:pathLst>
          </a:custGeom>
          <a:ln w="3175">
            <a:solidFill>
              <a:srgbClr val="58134A"/>
            </a:solidFill>
          </a:ln>
        </p:spPr>
        <p:txBody>
          <a:bodyPr wrap="square" lIns="0" tIns="0" rIns="0" bIns="0" rtlCol="0"/>
          <a:lstStyle/>
          <a:p>
            <a:endParaRPr/>
          </a:p>
        </p:txBody>
      </p:sp>
      <p:sp>
        <p:nvSpPr>
          <p:cNvPr id="54" name="object 54"/>
          <p:cNvSpPr/>
          <p:nvPr/>
        </p:nvSpPr>
        <p:spPr>
          <a:xfrm>
            <a:off x="2997580" y="732281"/>
            <a:ext cx="237490" cy="311785"/>
          </a:xfrm>
          <a:custGeom>
            <a:avLst/>
            <a:gdLst/>
            <a:ahLst/>
            <a:cxnLst/>
            <a:rect l="l" t="t" r="r" b="b"/>
            <a:pathLst>
              <a:path w="237489" h="311784">
                <a:moveTo>
                  <a:pt x="85598" y="0"/>
                </a:moveTo>
                <a:lnTo>
                  <a:pt x="137011" y="5689"/>
                </a:lnTo>
                <a:lnTo>
                  <a:pt x="173720" y="22748"/>
                </a:lnTo>
                <a:lnTo>
                  <a:pt x="195736" y="51167"/>
                </a:lnTo>
                <a:lnTo>
                  <a:pt x="203073" y="90931"/>
                </a:lnTo>
                <a:lnTo>
                  <a:pt x="202051" y="104338"/>
                </a:lnTo>
                <a:lnTo>
                  <a:pt x="186817" y="140842"/>
                </a:lnTo>
                <a:lnTo>
                  <a:pt x="157813" y="167221"/>
                </a:lnTo>
                <a:lnTo>
                  <a:pt x="146050" y="172719"/>
                </a:lnTo>
                <a:lnTo>
                  <a:pt x="237236" y="311657"/>
                </a:lnTo>
                <a:lnTo>
                  <a:pt x="173989" y="311657"/>
                </a:lnTo>
                <a:lnTo>
                  <a:pt x="91693" y="184276"/>
                </a:lnTo>
                <a:lnTo>
                  <a:pt x="84863" y="184110"/>
                </a:lnTo>
                <a:lnTo>
                  <a:pt x="76771" y="183800"/>
                </a:lnTo>
                <a:lnTo>
                  <a:pt x="67440" y="183348"/>
                </a:lnTo>
                <a:lnTo>
                  <a:pt x="56895" y="182752"/>
                </a:lnTo>
                <a:lnTo>
                  <a:pt x="56895" y="311657"/>
                </a:lnTo>
                <a:lnTo>
                  <a:pt x="0" y="311657"/>
                </a:lnTo>
                <a:lnTo>
                  <a:pt x="0" y="3175"/>
                </a:lnTo>
                <a:lnTo>
                  <a:pt x="4004" y="3077"/>
                </a:lnTo>
                <a:lnTo>
                  <a:pt x="11271" y="2778"/>
                </a:lnTo>
                <a:lnTo>
                  <a:pt x="21824" y="2264"/>
                </a:lnTo>
                <a:lnTo>
                  <a:pt x="35687" y="1523"/>
                </a:lnTo>
                <a:lnTo>
                  <a:pt x="50379" y="857"/>
                </a:lnTo>
                <a:lnTo>
                  <a:pt x="63595" y="380"/>
                </a:lnTo>
                <a:lnTo>
                  <a:pt x="75334" y="95"/>
                </a:lnTo>
                <a:lnTo>
                  <a:pt x="85598" y="0"/>
                </a:lnTo>
                <a:close/>
              </a:path>
            </a:pathLst>
          </a:custGeom>
          <a:ln w="3175">
            <a:solidFill>
              <a:srgbClr val="58134A"/>
            </a:solidFill>
          </a:ln>
        </p:spPr>
        <p:txBody>
          <a:bodyPr wrap="square" lIns="0" tIns="0" rIns="0" bIns="0" rtlCol="0"/>
          <a:lstStyle/>
          <a:p>
            <a:endParaRPr/>
          </a:p>
        </p:txBody>
      </p:sp>
      <p:sp>
        <p:nvSpPr>
          <p:cNvPr id="55" name="object 55"/>
          <p:cNvSpPr/>
          <p:nvPr/>
        </p:nvSpPr>
        <p:spPr>
          <a:xfrm>
            <a:off x="4000372" y="731266"/>
            <a:ext cx="504190" cy="313055"/>
          </a:xfrm>
          <a:custGeom>
            <a:avLst/>
            <a:gdLst/>
            <a:ahLst/>
            <a:cxnLst/>
            <a:rect l="l" t="t" r="r" b="b"/>
            <a:pathLst>
              <a:path w="504189" h="313055">
                <a:moveTo>
                  <a:pt x="356107" y="0"/>
                </a:moveTo>
                <a:lnTo>
                  <a:pt x="380111" y="0"/>
                </a:lnTo>
                <a:lnTo>
                  <a:pt x="504189" y="312674"/>
                </a:lnTo>
                <a:lnTo>
                  <a:pt x="443738" y="312674"/>
                </a:lnTo>
                <a:lnTo>
                  <a:pt x="421259" y="250189"/>
                </a:lnTo>
                <a:lnTo>
                  <a:pt x="315467" y="250189"/>
                </a:lnTo>
                <a:lnTo>
                  <a:pt x="294004" y="312674"/>
                </a:lnTo>
                <a:lnTo>
                  <a:pt x="237236" y="312674"/>
                </a:lnTo>
                <a:lnTo>
                  <a:pt x="233172" y="312674"/>
                </a:lnTo>
                <a:lnTo>
                  <a:pt x="173989" y="312674"/>
                </a:lnTo>
                <a:lnTo>
                  <a:pt x="91693" y="185293"/>
                </a:lnTo>
                <a:lnTo>
                  <a:pt x="84863" y="185126"/>
                </a:lnTo>
                <a:lnTo>
                  <a:pt x="76771" y="184816"/>
                </a:lnTo>
                <a:lnTo>
                  <a:pt x="67440" y="184364"/>
                </a:lnTo>
                <a:lnTo>
                  <a:pt x="56896" y="183769"/>
                </a:lnTo>
                <a:lnTo>
                  <a:pt x="56896" y="312674"/>
                </a:lnTo>
                <a:lnTo>
                  <a:pt x="0" y="312674"/>
                </a:lnTo>
                <a:lnTo>
                  <a:pt x="0" y="4191"/>
                </a:lnTo>
                <a:lnTo>
                  <a:pt x="4004" y="4093"/>
                </a:lnTo>
                <a:lnTo>
                  <a:pt x="11271" y="3794"/>
                </a:lnTo>
                <a:lnTo>
                  <a:pt x="21824" y="3280"/>
                </a:lnTo>
                <a:lnTo>
                  <a:pt x="35687" y="2539"/>
                </a:lnTo>
                <a:lnTo>
                  <a:pt x="50379" y="1873"/>
                </a:lnTo>
                <a:lnTo>
                  <a:pt x="63595" y="1397"/>
                </a:lnTo>
                <a:lnTo>
                  <a:pt x="75334" y="1111"/>
                </a:lnTo>
                <a:lnTo>
                  <a:pt x="85598" y="1016"/>
                </a:lnTo>
                <a:lnTo>
                  <a:pt x="137011" y="6705"/>
                </a:lnTo>
                <a:lnTo>
                  <a:pt x="173720" y="23764"/>
                </a:lnTo>
                <a:lnTo>
                  <a:pt x="195736" y="52183"/>
                </a:lnTo>
                <a:lnTo>
                  <a:pt x="203073" y="91948"/>
                </a:lnTo>
                <a:lnTo>
                  <a:pt x="202051" y="105354"/>
                </a:lnTo>
                <a:lnTo>
                  <a:pt x="186816" y="141859"/>
                </a:lnTo>
                <a:lnTo>
                  <a:pt x="157813" y="168237"/>
                </a:lnTo>
                <a:lnTo>
                  <a:pt x="146050" y="173736"/>
                </a:lnTo>
                <a:lnTo>
                  <a:pt x="234696" y="308863"/>
                </a:lnTo>
                <a:lnTo>
                  <a:pt x="356107" y="0"/>
                </a:lnTo>
                <a:close/>
              </a:path>
            </a:pathLst>
          </a:custGeom>
          <a:ln w="3175">
            <a:solidFill>
              <a:srgbClr val="58134A"/>
            </a:solidFill>
          </a:ln>
        </p:spPr>
        <p:txBody>
          <a:bodyPr wrap="square" lIns="0" tIns="0" rIns="0" bIns="0" rtlCol="0"/>
          <a:lstStyle/>
          <a:p>
            <a:endParaRPr/>
          </a:p>
        </p:txBody>
      </p:sp>
      <p:sp>
        <p:nvSpPr>
          <p:cNvPr id="56" name="object 56"/>
          <p:cNvSpPr/>
          <p:nvPr/>
        </p:nvSpPr>
        <p:spPr>
          <a:xfrm>
            <a:off x="3697096" y="731266"/>
            <a:ext cx="271145" cy="313055"/>
          </a:xfrm>
          <a:custGeom>
            <a:avLst/>
            <a:gdLst/>
            <a:ahLst/>
            <a:cxnLst/>
            <a:rect l="l" t="t" r="r" b="b"/>
            <a:pathLst>
              <a:path w="271145" h="313055">
                <a:moveTo>
                  <a:pt x="122936" y="0"/>
                </a:moveTo>
                <a:lnTo>
                  <a:pt x="146938" y="0"/>
                </a:lnTo>
                <a:lnTo>
                  <a:pt x="271017" y="312674"/>
                </a:lnTo>
                <a:lnTo>
                  <a:pt x="210565" y="312674"/>
                </a:lnTo>
                <a:lnTo>
                  <a:pt x="188087" y="250189"/>
                </a:lnTo>
                <a:lnTo>
                  <a:pt x="82295" y="250189"/>
                </a:lnTo>
                <a:lnTo>
                  <a:pt x="60832" y="312674"/>
                </a:lnTo>
                <a:lnTo>
                  <a:pt x="0" y="312674"/>
                </a:lnTo>
                <a:lnTo>
                  <a:pt x="122936" y="0"/>
                </a:lnTo>
                <a:close/>
              </a:path>
            </a:pathLst>
          </a:custGeom>
          <a:ln w="3175">
            <a:solidFill>
              <a:srgbClr val="58134A"/>
            </a:solidFill>
          </a:ln>
        </p:spPr>
        <p:txBody>
          <a:bodyPr wrap="square" lIns="0" tIns="0" rIns="0" bIns="0" rtlCol="0"/>
          <a:lstStyle/>
          <a:p>
            <a:endParaRPr/>
          </a:p>
        </p:txBody>
      </p:sp>
      <p:sp>
        <p:nvSpPr>
          <p:cNvPr id="57" name="object 57"/>
          <p:cNvSpPr/>
          <p:nvPr/>
        </p:nvSpPr>
        <p:spPr>
          <a:xfrm>
            <a:off x="4864989" y="729995"/>
            <a:ext cx="269875" cy="319405"/>
          </a:xfrm>
          <a:custGeom>
            <a:avLst/>
            <a:gdLst/>
            <a:ahLst/>
            <a:cxnLst/>
            <a:rect l="l" t="t" r="r" b="b"/>
            <a:pathLst>
              <a:path w="269875" h="319405">
                <a:moveTo>
                  <a:pt x="132714" y="0"/>
                </a:moveTo>
                <a:lnTo>
                  <a:pt x="191388" y="10302"/>
                </a:lnTo>
                <a:lnTo>
                  <a:pt x="234441" y="41275"/>
                </a:lnTo>
                <a:lnTo>
                  <a:pt x="260842" y="90804"/>
                </a:lnTo>
                <a:lnTo>
                  <a:pt x="269621" y="157099"/>
                </a:lnTo>
                <a:lnTo>
                  <a:pt x="267315" y="192434"/>
                </a:lnTo>
                <a:lnTo>
                  <a:pt x="248939" y="251628"/>
                </a:lnTo>
                <a:lnTo>
                  <a:pt x="212605" y="294558"/>
                </a:lnTo>
                <a:lnTo>
                  <a:pt x="160408" y="316414"/>
                </a:lnTo>
                <a:lnTo>
                  <a:pt x="128524" y="319150"/>
                </a:lnTo>
                <a:lnTo>
                  <a:pt x="99282" y="316456"/>
                </a:lnTo>
                <a:lnTo>
                  <a:pt x="51657" y="294826"/>
                </a:lnTo>
                <a:lnTo>
                  <a:pt x="18698" y="252128"/>
                </a:lnTo>
                <a:lnTo>
                  <a:pt x="2073" y="192744"/>
                </a:lnTo>
                <a:lnTo>
                  <a:pt x="0" y="157099"/>
                </a:lnTo>
                <a:lnTo>
                  <a:pt x="2262" y="125406"/>
                </a:lnTo>
                <a:lnTo>
                  <a:pt x="20359" y="69641"/>
                </a:lnTo>
                <a:lnTo>
                  <a:pt x="55741" y="25610"/>
                </a:lnTo>
                <a:lnTo>
                  <a:pt x="104024" y="2837"/>
                </a:lnTo>
                <a:lnTo>
                  <a:pt x="132714" y="0"/>
                </a:lnTo>
                <a:close/>
              </a:path>
            </a:pathLst>
          </a:custGeom>
          <a:ln w="3175">
            <a:solidFill>
              <a:srgbClr val="58134A"/>
            </a:solidFill>
          </a:ln>
        </p:spPr>
        <p:txBody>
          <a:bodyPr wrap="square" lIns="0" tIns="0" rIns="0" bIns="0" rtlCol="0"/>
          <a:lstStyle/>
          <a:p>
            <a:endParaRPr/>
          </a:p>
        </p:txBody>
      </p:sp>
      <p:sp>
        <p:nvSpPr>
          <p:cNvPr id="58" name="object 58"/>
          <p:cNvSpPr txBox="1"/>
          <p:nvPr/>
        </p:nvSpPr>
        <p:spPr>
          <a:xfrm>
            <a:off x="485140" y="1543557"/>
            <a:ext cx="7224395" cy="3492500"/>
          </a:xfrm>
          <a:prstGeom prst="rect">
            <a:avLst/>
          </a:prstGeom>
        </p:spPr>
        <p:txBody>
          <a:bodyPr vert="horz" wrap="square" lIns="0" tIns="89535" rIns="0" bIns="0" rtlCol="0">
            <a:spAutoFit/>
          </a:bodyPr>
          <a:lstStyle/>
          <a:p>
            <a:pPr marL="337185" marR="43180" indent="-173990">
              <a:lnSpc>
                <a:spcPts val="2500"/>
              </a:lnSpc>
              <a:spcBef>
                <a:spcPts val="705"/>
              </a:spcBef>
            </a:pPr>
            <a:r>
              <a:rPr sz="2600" spc="-20" dirty="0">
                <a:latin typeface="Trebuchet MS"/>
                <a:cs typeface="Trebuchet MS"/>
              </a:rPr>
              <a:t>Prepared </a:t>
            </a:r>
            <a:r>
              <a:rPr sz="2600" spc="-5" dirty="0">
                <a:latin typeface="Trebuchet MS"/>
                <a:cs typeface="Trebuchet MS"/>
              </a:rPr>
              <a:t>by passing excess </a:t>
            </a:r>
            <a:r>
              <a:rPr sz="2600" dirty="0">
                <a:latin typeface="Trebuchet MS"/>
                <a:cs typeface="Trebuchet MS"/>
              </a:rPr>
              <a:t>of </a:t>
            </a:r>
            <a:r>
              <a:rPr sz="2600" spc="-5" dirty="0">
                <a:latin typeface="Trebuchet MS"/>
                <a:cs typeface="Trebuchet MS"/>
              </a:rPr>
              <a:t>chlorine </a:t>
            </a:r>
            <a:r>
              <a:rPr sz="2600" dirty="0">
                <a:latin typeface="Trebuchet MS"/>
                <a:cs typeface="Trebuchet MS"/>
              </a:rPr>
              <a:t>gas </a:t>
            </a:r>
            <a:r>
              <a:rPr sz="2600" spc="-5" dirty="0">
                <a:latin typeface="Trebuchet MS"/>
                <a:cs typeface="Trebuchet MS"/>
              </a:rPr>
              <a:t>over  white</a:t>
            </a:r>
            <a:r>
              <a:rPr sz="2600" spc="-30" dirty="0">
                <a:latin typeface="Trebuchet MS"/>
                <a:cs typeface="Trebuchet MS"/>
              </a:rPr>
              <a:t> </a:t>
            </a:r>
            <a:r>
              <a:rPr sz="2600" spc="-5" dirty="0">
                <a:latin typeface="Trebuchet MS"/>
                <a:cs typeface="Trebuchet MS"/>
              </a:rPr>
              <a:t>phosphorous:</a:t>
            </a:r>
            <a:endParaRPr sz="2600">
              <a:latin typeface="Trebuchet MS"/>
              <a:cs typeface="Trebuchet MS"/>
            </a:endParaRPr>
          </a:p>
          <a:p>
            <a:pPr>
              <a:lnSpc>
                <a:spcPct val="100000"/>
              </a:lnSpc>
              <a:spcBef>
                <a:spcPts val="40"/>
              </a:spcBef>
            </a:pPr>
            <a:endParaRPr sz="2650">
              <a:latin typeface="Times New Roman"/>
              <a:cs typeface="Times New Roman"/>
            </a:endParaRPr>
          </a:p>
          <a:p>
            <a:pPr marR="89535" algn="ctr">
              <a:lnSpc>
                <a:spcPct val="100000"/>
              </a:lnSpc>
              <a:tabLst>
                <a:tab pos="3429000" algn="l"/>
              </a:tabLst>
            </a:pPr>
            <a:r>
              <a:rPr sz="2600" spc="5" dirty="0">
                <a:latin typeface="Trebuchet MS"/>
                <a:cs typeface="Trebuchet MS"/>
              </a:rPr>
              <a:t>P</a:t>
            </a:r>
            <a:r>
              <a:rPr sz="2550" spc="7" baseline="-21241" dirty="0">
                <a:latin typeface="Trebuchet MS"/>
                <a:cs typeface="Trebuchet MS"/>
              </a:rPr>
              <a:t>4  </a:t>
            </a:r>
            <a:r>
              <a:rPr sz="2600" dirty="0">
                <a:latin typeface="Trebuchet MS"/>
                <a:cs typeface="Trebuchet MS"/>
              </a:rPr>
              <a:t>+</a:t>
            </a:r>
            <a:r>
              <a:rPr sz="2600" spc="-245" dirty="0">
                <a:latin typeface="Trebuchet MS"/>
                <a:cs typeface="Trebuchet MS"/>
              </a:rPr>
              <a:t> </a:t>
            </a:r>
            <a:r>
              <a:rPr sz="2600" spc="-5" dirty="0">
                <a:latin typeface="Trebuchet MS"/>
                <a:cs typeface="Trebuchet MS"/>
              </a:rPr>
              <a:t>10</a:t>
            </a:r>
            <a:r>
              <a:rPr sz="2600" dirty="0">
                <a:latin typeface="Trebuchet MS"/>
                <a:cs typeface="Trebuchet MS"/>
              </a:rPr>
              <a:t> </a:t>
            </a:r>
            <a:r>
              <a:rPr sz="2600" spc="5" dirty="0">
                <a:latin typeface="Trebuchet MS"/>
                <a:cs typeface="Trebuchet MS"/>
              </a:rPr>
              <a:t>Cl</a:t>
            </a:r>
            <a:r>
              <a:rPr sz="2550" spc="7" baseline="-21241" dirty="0">
                <a:latin typeface="Trebuchet MS"/>
                <a:cs typeface="Trebuchet MS"/>
              </a:rPr>
              <a:t>2	</a:t>
            </a:r>
            <a:r>
              <a:rPr sz="2600" dirty="0">
                <a:latin typeface="Trebuchet MS"/>
                <a:cs typeface="Trebuchet MS"/>
              </a:rPr>
              <a:t>4PCl</a:t>
            </a:r>
            <a:r>
              <a:rPr sz="2550" baseline="-21241" dirty="0">
                <a:latin typeface="Trebuchet MS"/>
                <a:cs typeface="Trebuchet MS"/>
              </a:rPr>
              <a:t>5</a:t>
            </a:r>
            <a:endParaRPr sz="2550" baseline="-21241">
              <a:latin typeface="Trebuchet MS"/>
              <a:cs typeface="Trebuchet MS"/>
            </a:endParaRPr>
          </a:p>
          <a:p>
            <a:pPr>
              <a:lnSpc>
                <a:spcPct val="100000"/>
              </a:lnSpc>
              <a:spcBef>
                <a:spcPts val="50"/>
              </a:spcBef>
            </a:pPr>
            <a:endParaRPr sz="2650">
              <a:latin typeface="Times New Roman"/>
              <a:cs typeface="Times New Roman"/>
            </a:endParaRPr>
          </a:p>
          <a:p>
            <a:pPr marL="908050" marR="233679" indent="-844550">
              <a:lnSpc>
                <a:spcPct val="198500"/>
              </a:lnSpc>
              <a:tabLst>
                <a:tab pos="1374140" algn="l"/>
                <a:tab pos="4899660" algn="l"/>
              </a:tabLst>
            </a:pPr>
            <a:r>
              <a:rPr sz="2600" spc="-20" dirty="0">
                <a:latin typeface="Trebuchet MS"/>
                <a:cs typeface="Trebuchet MS"/>
              </a:rPr>
              <a:t>Prepared </a:t>
            </a:r>
            <a:r>
              <a:rPr sz="2600" spc="-5" dirty="0">
                <a:latin typeface="Trebuchet MS"/>
                <a:cs typeface="Trebuchet MS"/>
              </a:rPr>
              <a:t>by action </a:t>
            </a:r>
            <a:r>
              <a:rPr sz="2600" dirty="0">
                <a:latin typeface="Trebuchet MS"/>
                <a:cs typeface="Trebuchet MS"/>
              </a:rPr>
              <a:t>of </a:t>
            </a:r>
            <a:r>
              <a:rPr sz="2600" spc="5" dirty="0">
                <a:latin typeface="Trebuchet MS"/>
                <a:cs typeface="Trebuchet MS"/>
              </a:rPr>
              <a:t>SO</a:t>
            </a:r>
            <a:r>
              <a:rPr sz="2550" spc="7" baseline="-21241" dirty="0">
                <a:latin typeface="Trebuchet MS"/>
                <a:cs typeface="Trebuchet MS"/>
              </a:rPr>
              <a:t>2</a:t>
            </a:r>
            <a:r>
              <a:rPr sz="2600" spc="5" dirty="0">
                <a:latin typeface="Trebuchet MS"/>
                <a:cs typeface="Trebuchet MS"/>
              </a:rPr>
              <a:t>Cl</a:t>
            </a:r>
            <a:r>
              <a:rPr sz="2550" spc="7" baseline="-21241" dirty="0">
                <a:latin typeface="Trebuchet MS"/>
                <a:cs typeface="Trebuchet MS"/>
              </a:rPr>
              <a:t>2 </a:t>
            </a:r>
            <a:r>
              <a:rPr sz="2600" dirty="0">
                <a:latin typeface="Trebuchet MS"/>
                <a:cs typeface="Trebuchet MS"/>
              </a:rPr>
              <a:t>on </a:t>
            </a:r>
            <a:r>
              <a:rPr sz="2600" spc="-5" dirty="0">
                <a:latin typeface="Trebuchet MS"/>
                <a:cs typeface="Trebuchet MS"/>
              </a:rPr>
              <a:t>phosphorous:  </a:t>
            </a:r>
            <a:r>
              <a:rPr sz="2600" spc="5" dirty="0">
                <a:latin typeface="Trebuchet MS"/>
                <a:cs typeface="Trebuchet MS"/>
              </a:rPr>
              <a:t>P</a:t>
            </a:r>
            <a:r>
              <a:rPr sz="2550" spc="7" baseline="-21241" dirty="0">
                <a:latin typeface="Trebuchet MS"/>
                <a:cs typeface="Trebuchet MS"/>
              </a:rPr>
              <a:t>4	</a:t>
            </a:r>
            <a:r>
              <a:rPr sz="2600" dirty="0">
                <a:latin typeface="Trebuchet MS"/>
                <a:cs typeface="Trebuchet MS"/>
              </a:rPr>
              <a:t>+</a:t>
            </a:r>
            <a:r>
              <a:rPr sz="2600" spc="-5" dirty="0">
                <a:latin typeface="Trebuchet MS"/>
                <a:cs typeface="Trebuchet MS"/>
              </a:rPr>
              <a:t> 10</a:t>
            </a:r>
            <a:r>
              <a:rPr sz="2600" dirty="0">
                <a:latin typeface="Trebuchet MS"/>
                <a:cs typeface="Trebuchet MS"/>
              </a:rPr>
              <a:t> </a:t>
            </a:r>
            <a:r>
              <a:rPr sz="2600" spc="5" dirty="0">
                <a:latin typeface="Trebuchet MS"/>
                <a:cs typeface="Trebuchet MS"/>
              </a:rPr>
              <a:t>SO</a:t>
            </a:r>
            <a:r>
              <a:rPr sz="2550" spc="7" baseline="-21241" dirty="0">
                <a:latin typeface="Trebuchet MS"/>
                <a:cs typeface="Trebuchet MS"/>
              </a:rPr>
              <a:t>2</a:t>
            </a:r>
            <a:r>
              <a:rPr sz="2600" spc="5" dirty="0">
                <a:latin typeface="Trebuchet MS"/>
                <a:cs typeface="Trebuchet MS"/>
              </a:rPr>
              <a:t>Cl</a:t>
            </a:r>
            <a:r>
              <a:rPr sz="2550" spc="7" baseline="-21241" dirty="0">
                <a:latin typeface="Trebuchet MS"/>
                <a:cs typeface="Trebuchet MS"/>
              </a:rPr>
              <a:t>2	</a:t>
            </a:r>
            <a:r>
              <a:rPr sz="2600" dirty="0">
                <a:latin typeface="Trebuchet MS"/>
                <a:cs typeface="Trebuchet MS"/>
              </a:rPr>
              <a:t>4PCl</a:t>
            </a:r>
            <a:r>
              <a:rPr sz="2550" baseline="-21241" dirty="0">
                <a:latin typeface="Trebuchet MS"/>
                <a:cs typeface="Trebuchet MS"/>
              </a:rPr>
              <a:t>5 </a:t>
            </a:r>
            <a:r>
              <a:rPr sz="2600" dirty="0">
                <a:latin typeface="Trebuchet MS"/>
                <a:cs typeface="Trebuchet MS"/>
              </a:rPr>
              <a:t>+ </a:t>
            </a:r>
            <a:r>
              <a:rPr sz="2600" spc="-5" dirty="0">
                <a:latin typeface="Trebuchet MS"/>
                <a:cs typeface="Trebuchet MS"/>
              </a:rPr>
              <a:t>10</a:t>
            </a:r>
            <a:r>
              <a:rPr sz="2600" spc="-335" dirty="0">
                <a:latin typeface="Trebuchet MS"/>
                <a:cs typeface="Trebuchet MS"/>
              </a:rPr>
              <a:t> </a:t>
            </a:r>
            <a:r>
              <a:rPr sz="2600" spc="5" dirty="0">
                <a:latin typeface="Trebuchet MS"/>
                <a:cs typeface="Trebuchet MS"/>
              </a:rPr>
              <a:t>SO</a:t>
            </a:r>
            <a:r>
              <a:rPr sz="2550" spc="7" baseline="-21241" dirty="0">
                <a:latin typeface="Trebuchet MS"/>
                <a:cs typeface="Trebuchet MS"/>
              </a:rPr>
              <a:t>2</a:t>
            </a:r>
            <a:endParaRPr sz="2550" baseline="-21241">
              <a:latin typeface="Trebuchet MS"/>
              <a:cs typeface="Trebuchet MS"/>
            </a:endParaRPr>
          </a:p>
        </p:txBody>
      </p:sp>
      <p:sp>
        <p:nvSpPr>
          <p:cNvPr id="59" name="object 59"/>
          <p:cNvSpPr/>
          <p:nvPr/>
        </p:nvSpPr>
        <p:spPr>
          <a:xfrm>
            <a:off x="3734561" y="28122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
        <p:nvSpPr>
          <p:cNvPr id="60" name="object 60"/>
          <p:cNvSpPr/>
          <p:nvPr/>
        </p:nvSpPr>
        <p:spPr>
          <a:xfrm>
            <a:off x="3658361" y="47934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83" y="1061085"/>
            <a:ext cx="3342652"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15769" y="1118361"/>
            <a:ext cx="132842" cy="24079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82547" y="1118235"/>
            <a:ext cx="101853" cy="10058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565525" y="1114678"/>
            <a:ext cx="176402" cy="25031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861692" y="1114678"/>
            <a:ext cx="176402" cy="25031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859148" y="1067180"/>
            <a:ext cx="252095" cy="350520"/>
          </a:xfrm>
          <a:custGeom>
            <a:avLst/>
            <a:gdLst/>
            <a:ahLst/>
            <a:cxnLst/>
            <a:rect l="l" t="t" r="r" b="b"/>
            <a:pathLst>
              <a:path w="252095" h="350519">
                <a:moveTo>
                  <a:pt x="0" y="0"/>
                </a:moveTo>
                <a:lnTo>
                  <a:pt x="29463" y="0"/>
                </a:lnTo>
                <a:lnTo>
                  <a:pt x="192659" y="208534"/>
                </a:lnTo>
                <a:lnTo>
                  <a:pt x="192659" y="0"/>
                </a:lnTo>
                <a:lnTo>
                  <a:pt x="251587" y="0"/>
                </a:lnTo>
                <a:lnTo>
                  <a:pt x="251587" y="350266"/>
                </a:lnTo>
                <a:lnTo>
                  <a:pt x="226695" y="350266"/>
                </a:lnTo>
                <a:lnTo>
                  <a:pt x="58927" y="131572"/>
                </a:lnTo>
                <a:lnTo>
                  <a:pt x="58927" y="345821"/>
                </a:lnTo>
                <a:lnTo>
                  <a:pt x="0" y="345821"/>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3386328" y="1067180"/>
            <a:ext cx="61594" cy="346075"/>
          </a:xfrm>
          <a:custGeom>
            <a:avLst/>
            <a:gdLst/>
            <a:ahLst/>
            <a:cxnLst/>
            <a:rect l="l" t="t" r="r" b="b"/>
            <a:pathLst>
              <a:path w="61595" h="346075">
                <a:moveTo>
                  <a:pt x="0" y="0"/>
                </a:moveTo>
                <a:lnTo>
                  <a:pt x="61341" y="0"/>
                </a:lnTo>
                <a:lnTo>
                  <a:pt x="61341" y="345567"/>
                </a:lnTo>
                <a:lnTo>
                  <a:pt x="0" y="345567"/>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3058795" y="1067180"/>
            <a:ext cx="286385" cy="346075"/>
          </a:xfrm>
          <a:custGeom>
            <a:avLst/>
            <a:gdLst/>
            <a:ahLst/>
            <a:cxnLst/>
            <a:rect l="l" t="t" r="r" b="b"/>
            <a:pathLst>
              <a:path w="286385" h="346075">
                <a:moveTo>
                  <a:pt x="0" y="0"/>
                </a:moveTo>
                <a:lnTo>
                  <a:pt x="286131" y="0"/>
                </a:lnTo>
                <a:lnTo>
                  <a:pt x="286131" y="54483"/>
                </a:lnTo>
                <a:lnTo>
                  <a:pt x="171323" y="54483"/>
                </a:lnTo>
                <a:lnTo>
                  <a:pt x="171323" y="345567"/>
                </a:lnTo>
                <a:lnTo>
                  <a:pt x="109981" y="345567"/>
                </a:lnTo>
                <a:lnTo>
                  <a:pt x="109981" y="54483"/>
                </a:lnTo>
                <a:lnTo>
                  <a:pt x="0" y="54483"/>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2466213" y="1067180"/>
            <a:ext cx="256540" cy="351790"/>
          </a:xfrm>
          <a:custGeom>
            <a:avLst/>
            <a:gdLst/>
            <a:ahLst/>
            <a:cxnLst/>
            <a:rect l="l" t="t" r="r" b="b"/>
            <a:pathLst>
              <a:path w="256539" h="351790">
                <a:moveTo>
                  <a:pt x="0" y="0"/>
                </a:moveTo>
                <a:lnTo>
                  <a:pt x="61341" y="0"/>
                </a:lnTo>
                <a:lnTo>
                  <a:pt x="61341" y="234188"/>
                </a:lnTo>
                <a:lnTo>
                  <a:pt x="62390" y="247451"/>
                </a:lnTo>
                <a:lnTo>
                  <a:pt x="87516" y="287174"/>
                </a:lnTo>
                <a:lnTo>
                  <a:pt x="124968" y="296926"/>
                </a:lnTo>
                <a:lnTo>
                  <a:pt x="140708" y="295856"/>
                </a:lnTo>
                <a:lnTo>
                  <a:pt x="176784" y="279908"/>
                </a:lnTo>
                <a:lnTo>
                  <a:pt x="195325" y="233045"/>
                </a:lnTo>
                <a:lnTo>
                  <a:pt x="195325" y="0"/>
                </a:lnTo>
                <a:lnTo>
                  <a:pt x="256539" y="0"/>
                </a:lnTo>
                <a:lnTo>
                  <a:pt x="256539" y="237744"/>
                </a:lnTo>
                <a:lnTo>
                  <a:pt x="254321" y="262963"/>
                </a:lnTo>
                <a:lnTo>
                  <a:pt x="236501" y="304734"/>
                </a:lnTo>
                <a:lnTo>
                  <a:pt x="201467" y="334478"/>
                </a:lnTo>
                <a:lnTo>
                  <a:pt x="153791" y="349527"/>
                </a:lnTo>
                <a:lnTo>
                  <a:pt x="125475" y="351409"/>
                </a:lnTo>
                <a:lnTo>
                  <a:pt x="97093" y="349573"/>
                </a:lnTo>
                <a:lnTo>
                  <a:pt x="50663" y="334853"/>
                </a:lnTo>
                <a:lnTo>
                  <a:pt x="18323" y="305605"/>
                </a:lnTo>
                <a:lnTo>
                  <a:pt x="2028" y="263401"/>
                </a:lnTo>
                <a:lnTo>
                  <a:pt x="0" y="237490"/>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193431" y="1067180"/>
            <a:ext cx="286385" cy="346075"/>
          </a:xfrm>
          <a:custGeom>
            <a:avLst/>
            <a:gdLst/>
            <a:ahLst/>
            <a:cxnLst/>
            <a:rect l="l" t="t" r="r" b="b"/>
            <a:pathLst>
              <a:path w="286384" h="346075">
                <a:moveTo>
                  <a:pt x="0" y="0"/>
                </a:moveTo>
                <a:lnTo>
                  <a:pt x="286118" y="0"/>
                </a:lnTo>
                <a:lnTo>
                  <a:pt x="286118" y="54483"/>
                </a:lnTo>
                <a:lnTo>
                  <a:pt x="171310" y="54483"/>
                </a:lnTo>
                <a:lnTo>
                  <a:pt x="171310" y="345567"/>
                </a:lnTo>
                <a:lnTo>
                  <a:pt x="109969" y="345567"/>
                </a:lnTo>
                <a:lnTo>
                  <a:pt x="109969" y="54483"/>
                </a:lnTo>
                <a:lnTo>
                  <a:pt x="0" y="54483"/>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901014" y="1067180"/>
            <a:ext cx="252095" cy="350520"/>
          </a:xfrm>
          <a:custGeom>
            <a:avLst/>
            <a:gdLst/>
            <a:ahLst/>
            <a:cxnLst/>
            <a:rect l="l" t="t" r="r" b="b"/>
            <a:pathLst>
              <a:path w="252094" h="350519">
                <a:moveTo>
                  <a:pt x="0" y="0"/>
                </a:moveTo>
                <a:lnTo>
                  <a:pt x="29489" y="0"/>
                </a:lnTo>
                <a:lnTo>
                  <a:pt x="192722" y="208534"/>
                </a:lnTo>
                <a:lnTo>
                  <a:pt x="192722" y="0"/>
                </a:lnTo>
                <a:lnTo>
                  <a:pt x="251701" y="0"/>
                </a:lnTo>
                <a:lnTo>
                  <a:pt x="251701" y="350266"/>
                </a:lnTo>
                <a:lnTo>
                  <a:pt x="226695" y="350266"/>
                </a:lnTo>
                <a:lnTo>
                  <a:pt x="58978" y="131572"/>
                </a:lnTo>
                <a:lnTo>
                  <a:pt x="58978" y="345821"/>
                </a:lnTo>
                <a:lnTo>
                  <a:pt x="0" y="345821"/>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768083" y="1067180"/>
            <a:ext cx="61594" cy="346075"/>
          </a:xfrm>
          <a:custGeom>
            <a:avLst/>
            <a:gdLst/>
            <a:ahLst/>
            <a:cxnLst/>
            <a:rect l="l" t="t" r="r" b="b"/>
            <a:pathLst>
              <a:path w="61594" h="346075">
                <a:moveTo>
                  <a:pt x="0" y="0"/>
                </a:moveTo>
                <a:lnTo>
                  <a:pt x="61328" y="0"/>
                </a:lnTo>
                <a:lnTo>
                  <a:pt x="61328" y="345567"/>
                </a:lnTo>
                <a:lnTo>
                  <a:pt x="0" y="345567"/>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155317" y="1064767"/>
            <a:ext cx="256540" cy="347980"/>
          </a:xfrm>
          <a:custGeom>
            <a:avLst/>
            <a:gdLst/>
            <a:ahLst/>
            <a:cxnLst/>
            <a:rect l="l" t="t" r="r" b="b"/>
            <a:pathLst>
              <a:path w="256539" h="347980">
                <a:moveTo>
                  <a:pt x="92201" y="0"/>
                </a:moveTo>
                <a:lnTo>
                  <a:pt x="159845" y="11064"/>
                </a:lnTo>
                <a:lnTo>
                  <a:pt x="211962" y="44323"/>
                </a:lnTo>
                <a:lnTo>
                  <a:pt x="245110" y="95758"/>
                </a:lnTo>
                <a:lnTo>
                  <a:pt x="256158" y="161671"/>
                </a:lnTo>
                <a:lnTo>
                  <a:pt x="251173" y="218598"/>
                </a:lnTo>
                <a:lnTo>
                  <a:pt x="236215" y="265176"/>
                </a:lnTo>
                <a:lnTo>
                  <a:pt x="211280" y="301402"/>
                </a:lnTo>
                <a:lnTo>
                  <a:pt x="176365" y="327279"/>
                </a:lnTo>
                <a:lnTo>
                  <a:pt x="131466" y="342804"/>
                </a:lnTo>
                <a:lnTo>
                  <a:pt x="76581" y="347980"/>
                </a:lnTo>
                <a:lnTo>
                  <a:pt x="0" y="347980"/>
                </a:lnTo>
                <a:lnTo>
                  <a:pt x="0" y="2667"/>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519808" y="1063625"/>
            <a:ext cx="266065" cy="349250"/>
          </a:xfrm>
          <a:custGeom>
            <a:avLst/>
            <a:gdLst/>
            <a:ahLst/>
            <a:cxnLst/>
            <a:rect l="l" t="t" r="r" b="b"/>
            <a:pathLst>
              <a:path w="266064" h="349250">
                <a:moveTo>
                  <a:pt x="95757" y="0"/>
                </a:moveTo>
                <a:lnTo>
                  <a:pt x="153338" y="6359"/>
                </a:lnTo>
                <a:lnTo>
                  <a:pt x="194452" y="25447"/>
                </a:lnTo>
                <a:lnTo>
                  <a:pt x="219112" y="57275"/>
                </a:lnTo>
                <a:lnTo>
                  <a:pt x="227329" y="101853"/>
                </a:lnTo>
                <a:lnTo>
                  <a:pt x="226188" y="116855"/>
                </a:lnTo>
                <a:lnTo>
                  <a:pt x="209168" y="157861"/>
                </a:lnTo>
                <a:lnTo>
                  <a:pt x="176664" y="187328"/>
                </a:lnTo>
                <a:lnTo>
                  <a:pt x="163448" y="193421"/>
                </a:lnTo>
                <a:lnTo>
                  <a:pt x="265557" y="349123"/>
                </a:lnTo>
                <a:lnTo>
                  <a:pt x="194817" y="349123"/>
                </a:lnTo>
                <a:lnTo>
                  <a:pt x="102615" y="206375"/>
                </a:lnTo>
                <a:lnTo>
                  <a:pt x="94952" y="206206"/>
                </a:lnTo>
                <a:lnTo>
                  <a:pt x="85883" y="205882"/>
                </a:lnTo>
                <a:lnTo>
                  <a:pt x="75434" y="205392"/>
                </a:lnTo>
                <a:lnTo>
                  <a:pt x="63627" y="204724"/>
                </a:lnTo>
                <a:lnTo>
                  <a:pt x="63627" y="349123"/>
                </a:lnTo>
                <a:lnTo>
                  <a:pt x="0" y="349123"/>
                </a:lnTo>
                <a:lnTo>
                  <a:pt x="0" y="3555"/>
                </a:lnTo>
                <a:lnTo>
                  <a:pt x="4409" y="3438"/>
                </a:lnTo>
                <a:lnTo>
                  <a:pt x="12509" y="3095"/>
                </a:lnTo>
                <a:lnTo>
                  <a:pt x="24324" y="2538"/>
                </a:lnTo>
                <a:lnTo>
                  <a:pt x="39878"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777363" y="1061211"/>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3502786" y="1061085"/>
            <a:ext cx="302260" cy="357505"/>
          </a:xfrm>
          <a:custGeom>
            <a:avLst/>
            <a:gdLst/>
            <a:ahLst/>
            <a:cxnLst/>
            <a:rect l="l" t="t" r="r" b="b"/>
            <a:pathLst>
              <a:path w="302260" h="357505">
                <a:moveTo>
                  <a:pt x="148589" y="0"/>
                </a:moveTo>
                <a:lnTo>
                  <a:pt x="214312" y="11541"/>
                </a:lnTo>
                <a:lnTo>
                  <a:pt x="262509" y="46227"/>
                </a:lnTo>
                <a:lnTo>
                  <a:pt x="292052" y="101726"/>
                </a:lnTo>
                <a:lnTo>
                  <a:pt x="301878" y="175894"/>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4"/>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1798954" y="1061085"/>
            <a:ext cx="302260" cy="357505"/>
          </a:xfrm>
          <a:custGeom>
            <a:avLst/>
            <a:gdLst/>
            <a:ahLst/>
            <a:cxnLst/>
            <a:rect l="l" t="t" r="r" b="b"/>
            <a:pathLst>
              <a:path w="302260" h="357505">
                <a:moveTo>
                  <a:pt x="148589" y="0"/>
                </a:moveTo>
                <a:lnTo>
                  <a:pt x="214312" y="11541"/>
                </a:lnTo>
                <a:lnTo>
                  <a:pt x="262508" y="46227"/>
                </a:lnTo>
                <a:lnTo>
                  <a:pt x="292052" y="101726"/>
                </a:lnTo>
                <a:lnTo>
                  <a:pt x="301878" y="175894"/>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4"/>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9" name="object 19"/>
          <p:cNvSpPr txBox="1"/>
          <p:nvPr/>
        </p:nvSpPr>
        <p:spPr>
          <a:xfrm>
            <a:off x="739140" y="1924939"/>
            <a:ext cx="7584440" cy="4095115"/>
          </a:xfrm>
          <a:prstGeom prst="rect">
            <a:avLst/>
          </a:prstGeom>
        </p:spPr>
        <p:txBody>
          <a:bodyPr vert="horz" wrap="square" lIns="0" tIns="12700" rIns="0" bIns="0" rtlCol="0">
            <a:spAutoFit/>
          </a:bodyPr>
          <a:lstStyle/>
          <a:p>
            <a:pPr marL="312420" marR="507365" indent="-274955">
              <a:lnSpc>
                <a:spcPct val="100000"/>
              </a:lnSpc>
              <a:spcBef>
                <a:spcPts val="100"/>
              </a:spcBef>
              <a:buClr>
                <a:srgbClr val="B03E9A"/>
              </a:buClr>
              <a:buSzPct val="69444"/>
              <a:buFont typeface="Wingdings 2"/>
              <a:buChar char=""/>
              <a:tabLst>
                <a:tab pos="336550" algn="l"/>
              </a:tabLst>
            </a:pPr>
            <a:r>
              <a:rPr sz="3600" dirty="0">
                <a:latin typeface="Trebuchet MS"/>
                <a:cs typeface="Trebuchet MS"/>
              </a:rPr>
              <a:t>The </a:t>
            </a:r>
            <a:r>
              <a:rPr sz="3600" i="1" spc="-5" dirty="0">
                <a:latin typeface="Trebuchet MS"/>
                <a:cs typeface="Trebuchet MS"/>
              </a:rPr>
              <a:t>p</a:t>
            </a:r>
            <a:r>
              <a:rPr sz="3600" spc="-5" dirty="0">
                <a:latin typeface="Trebuchet MS"/>
                <a:cs typeface="Trebuchet MS"/>
              </a:rPr>
              <a:t>-block elements are placed  in</a:t>
            </a:r>
            <a:r>
              <a:rPr sz="3600" spc="-10" dirty="0">
                <a:latin typeface="Trebuchet MS"/>
                <a:cs typeface="Trebuchet MS"/>
              </a:rPr>
              <a:t> </a:t>
            </a:r>
            <a:r>
              <a:rPr sz="3600" dirty="0">
                <a:latin typeface="Trebuchet MS"/>
                <a:cs typeface="Trebuchet MS"/>
              </a:rPr>
              <a:t>groups</a:t>
            </a:r>
          </a:p>
          <a:p>
            <a:pPr marL="452755">
              <a:lnSpc>
                <a:spcPct val="100000"/>
              </a:lnSpc>
              <a:spcBef>
                <a:spcPts val="600"/>
              </a:spcBef>
            </a:pPr>
            <a:r>
              <a:rPr sz="3600" spc="-5" dirty="0">
                <a:latin typeface="Trebuchet MS"/>
                <a:cs typeface="Trebuchet MS"/>
              </a:rPr>
              <a:t>13 </a:t>
            </a:r>
            <a:r>
              <a:rPr sz="3600" dirty="0">
                <a:latin typeface="Trebuchet MS"/>
                <a:cs typeface="Trebuchet MS"/>
              </a:rPr>
              <a:t>– </a:t>
            </a:r>
            <a:r>
              <a:rPr sz="3600" spc="-5" dirty="0">
                <a:latin typeface="Trebuchet MS"/>
                <a:cs typeface="Trebuchet MS"/>
              </a:rPr>
              <a:t>18</a:t>
            </a:r>
            <a:r>
              <a:rPr sz="3600" spc="-10" dirty="0">
                <a:latin typeface="Trebuchet MS"/>
                <a:cs typeface="Trebuchet MS"/>
              </a:rPr>
              <a:t> </a:t>
            </a:r>
            <a:r>
              <a:rPr sz="3600" dirty="0">
                <a:latin typeface="Trebuchet MS"/>
                <a:cs typeface="Trebuchet MS"/>
              </a:rPr>
              <a:t>.</a:t>
            </a:r>
          </a:p>
          <a:p>
            <a:pPr marL="312420" marR="1664970" indent="-274955">
              <a:lnSpc>
                <a:spcPct val="100000"/>
              </a:lnSpc>
              <a:spcBef>
                <a:spcPts val="600"/>
              </a:spcBef>
              <a:buClr>
                <a:srgbClr val="B03E9A"/>
              </a:buClr>
              <a:buSzPct val="69444"/>
              <a:buFont typeface="Wingdings 2"/>
              <a:buChar char=""/>
              <a:tabLst>
                <a:tab pos="336550" algn="l"/>
                <a:tab pos="4551045" algn="l"/>
              </a:tabLst>
            </a:pPr>
            <a:r>
              <a:rPr sz="3600" dirty="0">
                <a:latin typeface="Trebuchet MS"/>
                <a:cs typeface="Trebuchet MS"/>
              </a:rPr>
              <a:t>The </a:t>
            </a:r>
            <a:r>
              <a:rPr sz="3600" spc="-5" dirty="0">
                <a:latin typeface="Trebuchet MS"/>
                <a:cs typeface="Trebuchet MS"/>
              </a:rPr>
              <a:t>general electronic  configuration is</a:t>
            </a:r>
            <a:r>
              <a:rPr sz="3600" spc="20" dirty="0">
                <a:latin typeface="Trebuchet MS"/>
                <a:cs typeface="Trebuchet MS"/>
              </a:rPr>
              <a:t> </a:t>
            </a:r>
            <a:r>
              <a:rPr sz="3600" b="1" spc="-5" dirty="0">
                <a:latin typeface="Trebuchet MS"/>
                <a:cs typeface="Trebuchet MS"/>
              </a:rPr>
              <a:t>ns</a:t>
            </a:r>
            <a:r>
              <a:rPr sz="3600" b="1" spc="20" dirty="0">
                <a:latin typeface="Trebuchet MS"/>
                <a:cs typeface="Trebuchet MS"/>
              </a:rPr>
              <a:t> </a:t>
            </a:r>
            <a:r>
              <a:rPr sz="3600" b="1" baseline="25462" dirty="0">
                <a:latin typeface="Trebuchet MS"/>
                <a:cs typeface="Trebuchet MS"/>
              </a:rPr>
              <a:t>2	</a:t>
            </a:r>
            <a:r>
              <a:rPr sz="3600" b="1" spc="-5" dirty="0">
                <a:latin typeface="Trebuchet MS"/>
                <a:cs typeface="Trebuchet MS"/>
              </a:rPr>
              <a:t>np</a:t>
            </a:r>
            <a:r>
              <a:rPr sz="3600" b="1" spc="-7" baseline="25462" dirty="0">
                <a:latin typeface="Trebuchet MS"/>
                <a:cs typeface="Trebuchet MS"/>
              </a:rPr>
              <a:t>1 </a:t>
            </a:r>
            <a:r>
              <a:rPr sz="3600" b="1" baseline="25462" dirty="0">
                <a:latin typeface="Trebuchet MS"/>
                <a:cs typeface="Trebuchet MS"/>
              </a:rPr>
              <a:t>–</a:t>
            </a:r>
            <a:r>
              <a:rPr sz="3600" b="1" spc="-82" baseline="25462" dirty="0">
                <a:latin typeface="Trebuchet MS"/>
                <a:cs typeface="Trebuchet MS"/>
              </a:rPr>
              <a:t> </a:t>
            </a:r>
            <a:r>
              <a:rPr sz="3600" b="1" spc="-7" baseline="25462" dirty="0">
                <a:latin typeface="Trebuchet MS"/>
                <a:cs typeface="Trebuchet MS"/>
              </a:rPr>
              <a:t>6</a:t>
            </a:r>
            <a:r>
              <a:rPr sz="3600" spc="-5" dirty="0">
                <a:latin typeface="Trebuchet MS"/>
                <a:cs typeface="Trebuchet MS"/>
              </a:rPr>
              <a:t>.</a:t>
            </a:r>
            <a:endParaRPr sz="3600" dirty="0">
              <a:latin typeface="Trebuchet MS"/>
              <a:cs typeface="Trebuchet MS"/>
            </a:endParaRPr>
          </a:p>
          <a:p>
            <a:pPr marL="312420" marR="30480" indent="-274955">
              <a:lnSpc>
                <a:spcPct val="100000"/>
              </a:lnSpc>
              <a:spcBef>
                <a:spcPts val="600"/>
              </a:spcBef>
              <a:buClr>
                <a:srgbClr val="B03E9A"/>
              </a:buClr>
              <a:buSzPct val="69444"/>
              <a:buFont typeface="Wingdings 2"/>
              <a:buChar char=""/>
              <a:tabLst>
                <a:tab pos="336550" algn="l"/>
                <a:tab pos="2720340" algn="l"/>
              </a:tabLst>
            </a:pPr>
            <a:r>
              <a:rPr sz="3600" dirty="0">
                <a:latin typeface="Trebuchet MS"/>
                <a:cs typeface="Trebuchet MS"/>
              </a:rPr>
              <a:t>The</a:t>
            </a:r>
            <a:r>
              <a:rPr sz="3600" spc="10" dirty="0">
                <a:latin typeface="Trebuchet MS"/>
                <a:cs typeface="Trebuchet MS"/>
              </a:rPr>
              <a:t> </a:t>
            </a:r>
            <a:r>
              <a:rPr sz="3600" dirty="0">
                <a:latin typeface="Trebuchet MS"/>
                <a:cs typeface="Trebuchet MS"/>
              </a:rPr>
              <a:t>groups	</a:t>
            </a:r>
            <a:r>
              <a:rPr sz="3600" spc="-5" dirty="0">
                <a:latin typeface="Trebuchet MS"/>
                <a:cs typeface="Trebuchet MS"/>
              </a:rPr>
              <a:t>included in the</a:t>
            </a:r>
            <a:r>
              <a:rPr sz="3600" spc="-70" dirty="0">
                <a:latin typeface="Trebuchet MS"/>
                <a:cs typeface="Trebuchet MS"/>
              </a:rPr>
              <a:t> </a:t>
            </a:r>
            <a:r>
              <a:rPr sz="3600" spc="-10" dirty="0">
                <a:latin typeface="Trebuchet MS"/>
                <a:cs typeface="Trebuchet MS"/>
              </a:rPr>
              <a:t>syllabus  </a:t>
            </a:r>
            <a:r>
              <a:rPr sz="3600" spc="-5" dirty="0">
                <a:latin typeface="Trebuchet MS"/>
                <a:cs typeface="Trebuchet MS"/>
              </a:rPr>
              <a:t>are 15, 16, 17 and</a:t>
            </a:r>
            <a:r>
              <a:rPr sz="3600" dirty="0">
                <a:latin typeface="Trebuchet MS"/>
                <a:cs typeface="Trebuchet MS"/>
              </a:rPr>
              <a:t> </a:t>
            </a:r>
            <a:r>
              <a:rPr sz="3600" spc="-10" dirty="0">
                <a:latin typeface="Trebuchet MS"/>
                <a:cs typeface="Trebuchet MS"/>
              </a:rPr>
              <a:t>18.</a:t>
            </a:r>
            <a:endParaRPr sz="3600" dirty="0">
              <a:latin typeface="Trebuchet MS"/>
              <a:cs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103" y="527684"/>
            <a:ext cx="2649396"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60513" y="584962"/>
            <a:ext cx="106997" cy="115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1541" y="584962"/>
            <a:ext cx="106997"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620647" y="584834"/>
            <a:ext cx="101853" cy="10058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27367" y="584834"/>
            <a:ext cx="101803" cy="10058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06513" y="581279"/>
            <a:ext cx="176339" cy="25031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263520" y="533780"/>
            <a:ext cx="220979" cy="346075"/>
          </a:xfrm>
          <a:custGeom>
            <a:avLst/>
            <a:gdLst/>
            <a:ahLst/>
            <a:cxnLst/>
            <a:rect l="l" t="t" r="r" b="b"/>
            <a:pathLst>
              <a:path w="220980" h="346075">
                <a:moveTo>
                  <a:pt x="0" y="0"/>
                </a:moveTo>
                <a:lnTo>
                  <a:pt x="220472" y="0"/>
                </a:lnTo>
                <a:lnTo>
                  <a:pt x="220472" y="54483"/>
                </a:lnTo>
                <a:lnTo>
                  <a:pt x="61341" y="54483"/>
                </a:lnTo>
                <a:lnTo>
                  <a:pt x="61341" y="135382"/>
                </a:lnTo>
                <a:lnTo>
                  <a:pt x="175514" y="135382"/>
                </a:lnTo>
                <a:lnTo>
                  <a:pt x="175514" y="187579"/>
                </a:lnTo>
                <a:lnTo>
                  <a:pt x="61341" y="187579"/>
                </a:lnTo>
                <a:lnTo>
                  <a:pt x="61341" y="291084"/>
                </a:lnTo>
                <a:lnTo>
                  <a:pt x="217931" y="291084"/>
                </a:lnTo>
                <a:lnTo>
                  <a:pt x="217931" y="345567"/>
                </a:lnTo>
                <a:lnTo>
                  <a:pt x="0" y="345567"/>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130551" y="533780"/>
            <a:ext cx="61594" cy="346075"/>
          </a:xfrm>
          <a:custGeom>
            <a:avLst/>
            <a:gdLst/>
            <a:ahLst/>
            <a:cxnLst/>
            <a:rect l="l" t="t" r="r" b="b"/>
            <a:pathLst>
              <a:path w="61594" h="346075">
                <a:moveTo>
                  <a:pt x="0" y="0"/>
                </a:moveTo>
                <a:lnTo>
                  <a:pt x="61341" y="0"/>
                </a:lnTo>
                <a:lnTo>
                  <a:pt x="61341" y="345567"/>
                </a:lnTo>
                <a:lnTo>
                  <a:pt x="0" y="345567"/>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803019" y="533780"/>
            <a:ext cx="286385" cy="346075"/>
          </a:xfrm>
          <a:custGeom>
            <a:avLst/>
            <a:gdLst/>
            <a:ahLst/>
            <a:cxnLst/>
            <a:rect l="l" t="t" r="r" b="b"/>
            <a:pathLst>
              <a:path w="286385" h="346075">
                <a:moveTo>
                  <a:pt x="0" y="0"/>
                </a:moveTo>
                <a:lnTo>
                  <a:pt x="286131" y="0"/>
                </a:lnTo>
                <a:lnTo>
                  <a:pt x="286131" y="54483"/>
                </a:lnTo>
                <a:lnTo>
                  <a:pt x="171323" y="54483"/>
                </a:lnTo>
                <a:lnTo>
                  <a:pt x="171323" y="345567"/>
                </a:lnTo>
                <a:lnTo>
                  <a:pt x="109981" y="345567"/>
                </a:lnTo>
                <a:lnTo>
                  <a:pt x="109981" y="54483"/>
                </a:lnTo>
                <a:lnTo>
                  <a:pt x="0" y="54483"/>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283588" y="533780"/>
            <a:ext cx="220979" cy="346075"/>
          </a:xfrm>
          <a:custGeom>
            <a:avLst/>
            <a:gdLst/>
            <a:ahLst/>
            <a:cxnLst/>
            <a:rect l="l" t="t" r="r" b="b"/>
            <a:pathLst>
              <a:path w="220980" h="346075">
                <a:moveTo>
                  <a:pt x="0" y="0"/>
                </a:moveTo>
                <a:lnTo>
                  <a:pt x="220472" y="0"/>
                </a:lnTo>
                <a:lnTo>
                  <a:pt x="220472" y="54483"/>
                </a:lnTo>
                <a:lnTo>
                  <a:pt x="61341" y="54483"/>
                </a:lnTo>
                <a:lnTo>
                  <a:pt x="61341" y="135382"/>
                </a:lnTo>
                <a:lnTo>
                  <a:pt x="175514" y="135382"/>
                </a:lnTo>
                <a:lnTo>
                  <a:pt x="175514" y="187579"/>
                </a:lnTo>
                <a:lnTo>
                  <a:pt x="61341" y="187579"/>
                </a:lnTo>
                <a:lnTo>
                  <a:pt x="61341" y="291084"/>
                </a:lnTo>
                <a:lnTo>
                  <a:pt x="217932" y="291084"/>
                </a:lnTo>
                <a:lnTo>
                  <a:pt x="217932" y="345567"/>
                </a:lnTo>
                <a:lnTo>
                  <a:pt x="0" y="345567"/>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000074" y="531368"/>
            <a:ext cx="229870" cy="347980"/>
          </a:xfrm>
          <a:custGeom>
            <a:avLst/>
            <a:gdLst/>
            <a:ahLst/>
            <a:cxnLst/>
            <a:rect l="l" t="t" r="r" b="b"/>
            <a:pathLst>
              <a:path w="229869" h="347980">
                <a:moveTo>
                  <a:pt x="71716" y="0"/>
                </a:moveTo>
                <a:lnTo>
                  <a:pt x="109895" y="1571"/>
                </a:lnTo>
                <a:lnTo>
                  <a:pt x="169750" y="14144"/>
                </a:lnTo>
                <a:lnTo>
                  <a:pt x="207993" y="39481"/>
                </a:lnTo>
                <a:lnTo>
                  <a:pt x="226920" y="78724"/>
                </a:lnTo>
                <a:lnTo>
                  <a:pt x="229285" y="103632"/>
                </a:lnTo>
                <a:lnTo>
                  <a:pt x="223681" y="146425"/>
                </a:lnTo>
                <a:lnTo>
                  <a:pt x="206869" y="179710"/>
                </a:lnTo>
                <a:lnTo>
                  <a:pt x="178846" y="203484"/>
                </a:lnTo>
                <a:lnTo>
                  <a:pt x="139612" y="217749"/>
                </a:lnTo>
                <a:lnTo>
                  <a:pt x="89166" y="222504"/>
                </a:lnTo>
                <a:lnTo>
                  <a:pt x="83534" y="222406"/>
                </a:lnTo>
                <a:lnTo>
                  <a:pt x="77019" y="222107"/>
                </a:lnTo>
                <a:lnTo>
                  <a:pt x="69617" y="221593"/>
                </a:lnTo>
                <a:lnTo>
                  <a:pt x="61328" y="220853"/>
                </a:lnTo>
                <a:lnTo>
                  <a:pt x="61328" y="347980"/>
                </a:lnTo>
                <a:lnTo>
                  <a:pt x="0" y="347980"/>
                </a:lnTo>
                <a:lnTo>
                  <a:pt x="0" y="2667"/>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81103" y="531368"/>
            <a:ext cx="229870" cy="347980"/>
          </a:xfrm>
          <a:custGeom>
            <a:avLst/>
            <a:gdLst/>
            <a:ahLst/>
            <a:cxnLst/>
            <a:rect l="l" t="t" r="r" b="b"/>
            <a:pathLst>
              <a:path w="229870" h="347980">
                <a:moveTo>
                  <a:pt x="71715" y="0"/>
                </a:moveTo>
                <a:lnTo>
                  <a:pt x="109894" y="1571"/>
                </a:lnTo>
                <a:lnTo>
                  <a:pt x="169749" y="14144"/>
                </a:lnTo>
                <a:lnTo>
                  <a:pt x="207992" y="39481"/>
                </a:lnTo>
                <a:lnTo>
                  <a:pt x="226919" y="78724"/>
                </a:lnTo>
                <a:lnTo>
                  <a:pt x="229284" y="103632"/>
                </a:lnTo>
                <a:lnTo>
                  <a:pt x="223680" y="146425"/>
                </a:lnTo>
                <a:lnTo>
                  <a:pt x="206867" y="179710"/>
                </a:lnTo>
                <a:lnTo>
                  <a:pt x="178845" y="203484"/>
                </a:lnTo>
                <a:lnTo>
                  <a:pt x="139611" y="217749"/>
                </a:lnTo>
                <a:lnTo>
                  <a:pt x="89165" y="222504"/>
                </a:lnTo>
                <a:lnTo>
                  <a:pt x="83533" y="222406"/>
                </a:lnTo>
                <a:lnTo>
                  <a:pt x="77017" y="222107"/>
                </a:lnTo>
                <a:lnTo>
                  <a:pt x="69616" y="221593"/>
                </a:lnTo>
                <a:lnTo>
                  <a:pt x="61327" y="220853"/>
                </a:lnTo>
                <a:lnTo>
                  <a:pt x="61327" y="347980"/>
                </a:lnTo>
                <a:lnTo>
                  <a:pt x="0" y="347980"/>
                </a:lnTo>
                <a:lnTo>
                  <a:pt x="0" y="2667"/>
                </a:lnTo>
                <a:lnTo>
                  <a:pt x="27482" y="1500"/>
                </a:lnTo>
                <a:lnTo>
                  <a:pt x="48595" y="666"/>
                </a:lnTo>
                <a:lnTo>
                  <a:pt x="63340" y="166"/>
                </a:lnTo>
                <a:lnTo>
                  <a:pt x="71715"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557908" y="530225"/>
            <a:ext cx="266065" cy="349250"/>
          </a:xfrm>
          <a:custGeom>
            <a:avLst/>
            <a:gdLst/>
            <a:ahLst/>
            <a:cxnLst/>
            <a:rect l="l" t="t" r="r" b="b"/>
            <a:pathLst>
              <a:path w="266064" h="349250">
                <a:moveTo>
                  <a:pt x="95758" y="0"/>
                </a:moveTo>
                <a:lnTo>
                  <a:pt x="153338" y="6359"/>
                </a:lnTo>
                <a:lnTo>
                  <a:pt x="194452" y="25447"/>
                </a:lnTo>
                <a:lnTo>
                  <a:pt x="219112" y="57275"/>
                </a:lnTo>
                <a:lnTo>
                  <a:pt x="227329" y="101853"/>
                </a:lnTo>
                <a:lnTo>
                  <a:pt x="226188" y="116855"/>
                </a:lnTo>
                <a:lnTo>
                  <a:pt x="209168" y="157861"/>
                </a:lnTo>
                <a:lnTo>
                  <a:pt x="176664" y="187328"/>
                </a:lnTo>
                <a:lnTo>
                  <a:pt x="163448" y="193421"/>
                </a:lnTo>
                <a:lnTo>
                  <a:pt x="265557" y="349123"/>
                </a:lnTo>
                <a:lnTo>
                  <a:pt x="194817" y="349123"/>
                </a:lnTo>
                <a:lnTo>
                  <a:pt x="102615" y="206375"/>
                </a:lnTo>
                <a:lnTo>
                  <a:pt x="94952" y="206206"/>
                </a:lnTo>
                <a:lnTo>
                  <a:pt x="85883" y="205882"/>
                </a:lnTo>
                <a:lnTo>
                  <a:pt x="75434" y="205392"/>
                </a:lnTo>
                <a:lnTo>
                  <a:pt x="63627" y="204724"/>
                </a:lnTo>
                <a:lnTo>
                  <a:pt x="63627" y="349123"/>
                </a:lnTo>
                <a:lnTo>
                  <a:pt x="0" y="349123"/>
                </a:lnTo>
                <a:lnTo>
                  <a:pt x="0" y="3555"/>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64566" y="530225"/>
            <a:ext cx="266065" cy="349250"/>
          </a:xfrm>
          <a:custGeom>
            <a:avLst/>
            <a:gdLst/>
            <a:ahLst/>
            <a:cxnLst/>
            <a:rect l="l" t="t" r="r" b="b"/>
            <a:pathLst>
              <a:path w="266065" h="349250">
                <a:moveTo>
                  <a:pt x="95770" y="0"/>
                </a:moveTo>
                <a:lnTo>
                  <a:pt x="153361" y="6359"/>
                </a:lnTo>
                <a:lnTo>
                  <a:pt x="194497" y="25447"/>
                </a:lnTo>
                <a:lnTo>
                  <a:pt x="219178" y="57275"/>
                </a:lnTo>
                <a:lnTo>
                  <a:pt x="227406" y="101853"/>
                </a:lnTo>
                <a:lnTo>
                  <a:pt x="226270" y="116855"/>
                </a:lnTo>
                <a:lnTo>
                  <a:pt x="209232" y="157861"/>
                </a:lnTo>
                <a:lnTo>
                  <a:pt x="176685" y="187328"/>
                </a:lnTo>
                <a:lnTo>
                  <a:pt x="163474" y="193421"/>
                </a:lnTo>
                <a:lnTo>
                  <a:pt x="265620" y="349123"/>
                </a:lnTo>
                <a:lnTo>
                  <a:pt x="194843" y="349123"/>
                </a:lnTo>
                <a:lnTo>
                  <a:pt x="102616" y="206375"/>
                </a:lnTo>
                <a:lnTo>
                  <a:pt x="94962" y="206206"/>
                </a:lnTo>
                <a:lnTo>
                  <a:pt x="85925" y="205882"/>
                </a:lnTo>
                <a:lnTo>
                  <a:pt x="75501" y="205392"/>
                </a:lnTo>
                <a:lnTo>
                  <a:pt x="63690" y="204724"/>
                </a:lnTo>
                <a:lnTo>
                  <a:pt x="63690" y="349123"/>
                </a:lnTo>
                <a:lnTo>
                  <a:pt x="0" y="349123"/>
                </a:lnTo>
                <a:lnTo>
                  <a:pt x="0" y="3555"/>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521330" y="52781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4"/>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1"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643712" y="527684"/>
            <a:ext cx="302260" cy="357505"/>
          </a:xfrm>
          <a:custGeom>
            <a:avLst/>
            <a:gdLst/>
            <a:ahLst/>
            <a:cxnLst/>
            <a:rect l="l" t="t" r="r" b="b"/>
            <a:pathLst>
              <a:path w="302259" h="357505">
                <a:moveTo>
                  <a:pt x="148615" y="0"/>
                </a:moveTo>
                <a:lnTo>
                  <a:pt x="214368" y="11541"/>
                </a:lnTo>
                <a:lnTo>
                  <a:pt x="262547" y="46227"/>
                </a:lnTo>
                <a:lnTo>
                  <a:pt x="292093" y="101726"/>
                </a:lnTo>
                <a:lnTo>
                  <a:pt x="301942" y="175894"/>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4"/>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8" name="object 18"/>
          <p:cNvSpPr txBox="1"/>
          <p:nvPr/>
        </p:nvSpPr>
        <p:spPr>
          <a:xfrm>
            <a:off x="153923" y="1301242"/>
            <a:ext cx="2287905" cy="2600960"/>
          </a:xfrm>
          <a:prstGeom prst="rect">
            <a:avLst/>
          </a:prstGeom>
        </p:spPr>
        <p:txBody>
          <a:bodyPr vert="horz" wrap="square" lIns="0" tIns="12065" rIns="0" bIns="0" rtlCol="0">
            <a:spAutoFit/>
          </a:bodyPr>
          <a:lstStyle/>
          <a:p>
            <a:pPr marL="38100">
              <a:lnSpc>
                <a:spcPct val="100000"/>
              </a:lnSpc>
              <a:spcBef>
                <a:spcPts val="95"/>
              </a:spcBef>
            </a:pPr>
            <a:r>
              <a:rPr sz="2800" dirty="0">
                <a:latin typeface="Trebuchet MS"/>
                <a:cs typeface="Trebuchet MS"/>
              </a:rPr>
              <a:t>PCl</a:t>
            </a:r>
            <a:r>
              <a:rPr sz="2775" baseline="-21021" dirty="0">
                <a:latin typeface="Trebuchet MS"/>
                <a:cs typeface="Trebuchet MS"/>
              </a:rPr>
              <a:t>5 </a:t>
            </a:r>
            <a:r>
              <a:rPr sz="2800" spc="-5" dirty="0">
                <a:latin typeface="Trebuchet MS"/>
                <a:cs typeface="Trebuchet MS"/>
              </a:rPr>
              <a:t>+</a:t>
            </a:r>
            <a:r>
              <a:rPr sz="2800" spc="-35" dirty="0">
                <a:latin typeface="Trebuchet MS"/>
                <a:cs typeface="Trebuchet MS"/>
              </a:rPr>
              <a:t> </a:t>
            </a:r>
            <a:r>
              <a:rPr sz="2800" dirty="0">
                <a:latin typeface="Trebuchet MS"/>
                <a:cs typeface="Trebuchet MS"/>
              </a:rPr>
              <a:t>H</a:t>
            </a:r>
            <a:r>
              <a:rPr sz="2775" baseline="-21021" dirty="0">
                <a:latin typeface="Trebuchet MS"/>
                <a:cs typeface="Trebuchet MS"/>
              </a:rPr>
              <a:t>2</a:t>
            </a:r>
            <a:r>
              <a:rPr sz="2800" dirty="0">
                <a:latin typeface="Trebuchet MS"/>
                <a:cs typeface="Trebuchet MS"/>
              </a:rPr>
              <a:t>O</a:t>
            </a:r>
            <a:endParaRPr sz="2800">
              <a:latin typeface="Trebuchet MS"/>
              <a:cs typeface="Trebuchet MS"/>
            </a:endParaRPr>
          </a:p>
          <a:p>
            <a:pPr marL="43815" marR="211454">
              <a:lnSpc>
                <a:spcPct val="167900"/>
              </a:lnSpc>
            </a:pPr>
            <a:r>
              <a:rPr sz="2800" spc="-5" dirty="0">
                <a:latin typeface="Trebuchet MS"/>
                <a:cs typeface="Trebuchet MS"/>
              </a:rPr>
              <a:t>POCl</a:t>
            </a:r>
            <a:r>
              <a:rPr sz="2775" spc="-7" baseline="-21021" dirty="0">
                <a:latin typeface="Trebuchet MS"/>
                <a:cs typeface="Trebuchet MS"/>
              </a:rPr>
              <a:t>3 </a:t>
            </a:r>
            <a:r>
              <a:rPr sz="2800" spc="-5" dirty="0">
                <a:latin typeface="Trebuchet MS"/>
                <a:cs typeface="Trebuchet MS"/>
              </a:rPr>
              <a:t>+</a:t>
            </a:r>
            <a:r>
              <a:rPr sz="2800" spc="-70" dirty="0">
                <a:latin typeface="Trebuchet MS"/>
                <a:cs typeface="Trebuchet MS"/>
              </a:rPr>
              <a:t> </a:t>
            </a:r>
            <a:r>
              <a:rPr sz="2800" spc="-5" dirty="0">
                <a:latin typeface="Trebuchet MS"/>
                <a:cs typeface="Trebuchet MS"/>
              </a:rPr>
              <a:t>3H</a:t>
            </a:r>
            <a:r>
              <a:rPr sz="2775" spc="-7" baseline="-21021" dirty="0">
                <a:latin typeface="Trebuchet MS"/>
                <a:cs typeface="Trebuchet MS"/>
              </a:rPr>
              <a:t>2</a:t>
            </a:r>
            <a:r>
              <a:rPr sz="2800" spc="-5" dirty="0">
                <a:latin typeface="Trebuchet MS"/>
                <a:cs typeface="Trebuchet MS"/>
              </a:rPr>
              <a:t>O  </a:t>
            </a:r>
            <a:r>
              <a:rPr sz="2800" dirty="0">
                <a:latin typeface="Trebuchet MS"/>
                <a:cs typeface="Trebuchet MS"/>
              </a:rPr>
              <a:t>PCl</a:t>
            </a:r>
            <a:r>
              <a:rPr sz="2775" baseline="-21021" dirty="0">
                <a:latin typeface="Trebuchet MS"/>
                <a:cs typeface="Trebuchet MS"/>
              </a:rPr>
              <a:t>5</a:t>
            </a:r>
            <a:endParaRPr sz="2775" baseline="-21021">
              <a:latin typeface="Trebuchet MS"/>
              <a:cs typeface="Trebuchet MS"/>
            </a:endParaRPr>
          </a:p>
          <a:p>
            <a:pPr marL="43815">
              <a:lnSpc>
                <a:spcPct val="100000"/>
              </a:lnSpc>
              <a:spcBef>
                <a:spcPts val="2280"/>
              </a:spcBef>
            </a:pPr>
            <a:r>
              <a:rPr sz="2800" spc="-5" dirty="0">
                <a:latin typeface="Trebuchet MS"/>
                <a:cs typeface="Trebuchet MS"/>
              </a:rPr>
              <a:t>C</a:t>
            </a:r>
            <a:r>
              <a:rPr sz="2775" spc="-7" baseline="-21021" dirty="0">
                <a:latin typeface="Trebuchet MS"/>
                <a:cs typeface="Trebuchet MS"/>
              </a:rPr>
              <a:t>2</a:t>
            </a:r>
            <a:r>
              <a:rPr sz="2800" spc="-5" dirty="0">
                <a:latin typeface="Trebuchet MS"/>
                <a:cs typeface="Trebuchet MS"/>
              </a:rPr>
              <a:t>H</a:t>
            </a:r>
            <a:r>
              <a:rPr sz="2775" spc="-7" baseline="-21021" dirty="0">
                <a:latin typeface="Trebuchet MS"/>
                <a:cs typeface="Trebuchet MS"/>
              </a:rPr>
              <a:t>5</a:t>
            </a:r>
            <a:r>
              <a:rPr sz="2800" spc="-5" dirty="0">
                <a:latin typeface="Trebuchet MS"/>
                <a:cs typeface="Trebuchet MS"/>
              </a:rPr>
              <a:t>OH +</a:t>
            </a:r>
            <a:r>
              <a:rPr sz="2800" spc="-45" dirty="0">
                <a:latin typeface="Trebuchet MS"/>
                <a:cs typeface="Trebuchet MS"/>
              </a:rPr>
              <a:t> </a:t>
            </a:r>
            <a:r>
              <a:rPr sz="2800" spc="-5" dirty="0">
                <a:latin typeface="Trebuchet MS"/>
                <a:cs typeface="Trebuchet MS"/>
              </a:rPr>
              <a:t>PCl</a:t>
            </a:r>
            <a:r>
              <a:rPr sz="2775" spc="-7" baseline="-21021" dirty="0">
                <a:latin typeface="Trebuchet MS"/>
                <a:cs typeface="Trebuchet MS"/>
              </a:rPr>
              <a:t>5</a:t>
            </a:r>
            <a:endParaRPr sz="2775" baseline="-21021">
              <a:latin typeface="Trebuchet MS"/>
              <a:cs typeface="Trebuchet MS"/>
            </a:endParaRPr>
          </a:p>
        </p:txBody>
      </p:sp>
      <p:sp>
        <p:nvSpPr>
          <p:cNvPr id="19" name="object 19"/>
          <p:cNvSpPr txBox="1"/>
          <p:nvPr/>
        </p:nvSpPr>
        <p:spPr>
          <a:xfrm>
            <a:off x="2679445" y="1301242"/>
            <a:ext cx="4771390" cy="2600960"/>
          </a:xfrm>
          <a:prstGeom prst="rect">
            <a:avLst/>
          </a:prstGeom>
        </p:spPr>
        <p:txBody>
          <a:bodyPr vert="horz" wrap="square" lIns="0" tIns="12065" rIns="0" bIns="0" rtlCol="0">
            <a:spAutoFit/>
          </a:bodyPr>
          <a:lstStyle/>
          <a:p>
            <a:pPr marL="1027430">
              <a:lnSpc>
                <a:spcPct val="100000"/>
              </a:lnSpc>
              <a:spcBef>
                <a:spcPts val="95"/>
              </a:spcBef>
            </a:pPr>
            <a:r>
              <a:rPr sz="2800" spc="-5" dirty="0">
                <a:latin typeface="Trebuchet MS"/>
                <a:cs typeface="Trebuchet MS"/>
              </a:rPr>
              <a:t>POCl</a:t>
            </a:r>
            <a:r>
              <a:rPr sz="2775" spc="-7" baseline="-21021" dirty="0">
                <a:latin typeface="Trebuchet MS"/>
                <a:cs typeface="Trebuchet MS"/>
              </a:rPr>
              <a:t>3 </a:t>
            </a:r>
            <a:r>
              <a:rPr sz="2800" spc="-5" dirty="0">
                <a:latin typeface="Trebuchet MS"/>
                <a:cs typeface="Trebuchet MS"/>
              </a:rPr>
              <a:t>+</a:t>
            </a:r>
            <a:r>
              <a:rPr sz="2800" spc="-295" dirty="0">
                <a:latin typeface="Trebuchet MS"/>
                <a:cs typeface="Trebuchet MS"/>
              </a:rPr>
              <a:t> </a:t>
            </a:r>
            <a:r>
              <a:rPr sz="2800" spc="-10" dirty="0">
                <a:latin typeface="Trebuchet MS"/>
                <a:cs typeface="Trebuchet MS"/>
              </a:rPr>
              <a:t>2HCl</a:t>
            </a:r>
            <a:endParaRPr sz="2800">
              <a:latin typeface="Trebuchet MS"/>
              <a:cs typeface="Trebuchet MS"/>
            </a:endParaRPr>
          </a:p>
          <a:p>
            <a:pPr marL="38100" marR="1356995" indent="1313180">
              <a:lnSpc>
                <a:spcPct val="167900"/>
              </a:lnSpc>
            </a:pPr>
            <a:r>
              <a:rPr sz="2800" dirty="0">
                <a:latin typeface="Trebuchet MS"/>
                <a:cs typeface="Trebuchet MS"/>
              </a:rPr>
              <a:t>H</a:t>
            </a:r>
            <a:r>
              <a:rPr sz="2775" baseline="-21021" dirty="0">
                <a:latin typeface="Trebuchet MS"/>
                <a:cs typeface="Trebuchet MS"/>
              </a:rPr>
              <a:t>3</a:t>
            </a:r>
            <a:r>
              <a:rPr sz="2800" dirty="0">
                <a:latin typeface="Trebuchet MS"/>
                <a:cs typeface="Trebuchet MS"/>
              </a:rPr>
              <a:t>PO</a:t>
            </a:r>
            <a:r>
              <a:rPr sz="2775" baseline="-21021" dirty="0">
                <a:latin typeface="Trebuchet MS"/>
                <a:cs typeface="Trebuchet MS"/>
              </a:rPr>
              <a:t>4 </a:t>
            </a:r>
            <a:r>
              <a:rPr sz="2800" spc="-5" dirty="0">
                <a:latin typeface="Trebuchet MS"/>
                <a:cs typeface="Trebuchet MS"/>
              </a:rPr>
              <a:t>+ </a:t>
            </a:r>
            <a:r>
              <a:rPr sz="2800" spc="-10" dirty="0">
                <a:latin typeface="Trebuchet MS"/>
                <a:cs typeface="Trebuchet MS"/>
              </a:rPr>
              <a:t>3HCl  </a:t>
            </a:r>
            <a:r>
              <a:rPr sz="2800" dirty="0">
                <a:latin typeface="Trebuchet MS"/>
                <a:cs typeface="Trebuchet MS"/>
              </a:rPr>
              <a:t>PCl</a:t>
            </a:r>
            <a:r>
              <a:rPr sz="2775" baseline="-21021" dirty="0">
                <a:latin typeface="Trebuchet MS"/>
                <a:cs typeface="Trebuchet MS"/>
              </a:rPr>
              <a:t>3 </a:t>
            </a:r>
            <a:r>
              <a:rPr sz="2800" spc="-5" dirty="0">
                <a:latin typeface="Trebuchet MS"/>
                <a:cs typeface="Trebuchet MS"/>
              </a:rPr>
              <a:t>+</a:t>
            </a:r>
            <a:r>
              <a:rPr sz="2800" spc="-25" dirty="0">
                <a:latin typeface="Trebuchet MS"/>
                <a:cs typeface="Trebuchet MS"/>
              </a:rPr>
              <a:t> </a:t>
            </a:r>
            <a:r>
              <a:rPr sz="2800" spc="-5" dirty="0">
                <a:latin typeface="Trebuchet MS"/>
                <a:cs typeface="Trebuchet MS"/>
              </a:rPr>
              <a:t>Cl</a:t>
            </a:r>
            <a:r>
              <a:rPr sz="2775" spc="-7" baseline="-21021" dirty="0">
                <a:latin typeface="Trebuchet MS"/>
                <a:cs typeface="Trebuchet MS"/>
              </a:rPr>
              <a:t>2</a:t>
            </a:r>
            <a:endParaRPr sz="2775" baseline="-21021">
              <a:latin typeface="Trebuchet MS"/>
              <a:cs typeface="Trebuchet MS"/>
            </a:endParaRPr>
          </a:p>
          <a:p>
            <a:pPr marL="1496695">
              <a:lnSpc>
                <a:spcPct val="100000"/>
              </a:lnSpc>
              <a:spcBef>
                <a:spcPts val="2280"/>
              </a:spcBef>
            </a:pPr>
            <a:r>
              <a:rPr sz="2800" spc="-5" dirty="0">
                <a:latin typeface="Trebuchet MS"/>
                <a:cs typeface="Trebuchet MS"/>
              </a:rPr>
              <a:t>C</a:t>
            </a:r>
            <a:r>
              <a:rPr sz="2775" spc="-7" baseline="-21021" dirty="0">
                <a:latin typeface="Trebuchet MS"/>
                <a:cs typeface="Trebuchet MS"/>
              </a:rPr>
              <a:t>2</a:t>
            </a:r>
            <a:r>
              <a:rPr sz="2800" spc="-5" dirty="0">
                <a:latin typeface="Trebuchet MS"/>
                <a:cs typeface="Trebuchet MS"/>
              </a:rPr>
              <a:t>H</a:t>
            </a:r>
            <a:r>
              <a:rPr sz="2775" spc="-7" baseline="-21021" dirty="0">
                <a:latin typeface="Trebuchet MS"/>
                <a:cs typeface="Trebuchet MS"/>
              </a:rPr>
              <a:t>5</a:t>
            </a:r>
            <a:r>
              <a:rPr sz="2800" spc="-5" dirty="0">
                <a:latin typeface="Trebuchet MS"/>
                <a:cs typeface="Trebuchet MS"/>
              </a:rPr>
              <a:t>Cl + </a:t>
            </a:r>
            <a:r>
              <a:rPr sz="2800" dirty="0">
                <a:latin typeface="Trebuchet MS"/>
                <a:cs typeface="Trebuchet MS"/>
              </a:rPr>
              <a:t>POCl</a:t>
            </a:r>
            <a:r>
              <a:rPr sz="2775" baseline="-21021" dirty="0">
                <a:latin typeface="Trebuchet MS"/>
                <a:cs typeface="Trebuchet MS"/>
              </a:rPr>
              <a:t>3 </a:t>
            </a:r>
            <a:r>
              <a:rPr sz="2800" spc="-5" dirty="0">
                <a:latin typeface="Trebuchet MS"/>
                <a:cs typeface="Trebuchet MS"/>
              </a:rPr>
              <a:t>+</a:t>
            </a:r>
            <a:r>
              <a:rPr sz="2800" spc="-345" dirty="0">
                <a:latin typeface="Trebuchet MS"/>
                <a:cs typeface="Trebuchet MS"/>
              </a:rPr>
              <a:t> </a:t>
            </a:r>
            <a:r>
              <a:rPr sz="2800" spc="-15" dirty="0">
                <a:latin typeface="Trebuchet MS"/>
                <a:cs typeface="Trebuchet MS"/>
              </a:rPr>
              <a:t>HCl</a:t>
            </a:r>
            <a:endParaRPr sz="2800">
              <a:latin typeface="Trebuchet MS"/>
              <a:cs typeface="Trebuchet MS"/>
            </a:endParaRPr>
          </a:p>
        </p:txBody>
      </p:sp>
      <p:sp>
        <p:nvSpPr>
          <p:cNvPr id="20" name="object 20"/>
          <p:cNvSpPr txBox="1"/>
          <p:nvPr/>
        </p:nvSpPr>
        <p:spPr>
          <a:xfrm>
            <a:off x="160020" y="4166997"/>
            <a:ext cx="2611120" cy="1884680"/>
          </a:xfrm>
          <a:prstGeom prst="rect">
            <a:avLst/>
          </a:prstGeom>
        </p:spPr>
        <p:txBody>
          <a:bodyPr vert="horz" wrap="square" lIns="0" tIns="12065" rIns="0" bIns="0" rtlCol="0">
            <a:spAutoFit/>
          </a:bodyPr>
          <a:lstStyle/>
          <a:p>
            <a:pPr marL="38100">
              <a:lnSpc>
                <a:spcPct val="100000"/>
              </a:lnSpc>
              <a:spcBef>
                <a:spcPts val="95"/>
              </a:spcBef>
            </a:pPr>
            <a:r>
              <a:rPr sz="2800" spc="-5" dirty="0">
                <a:latin typeface="Trebuchet MS"/>
                <a:cs typeface="Trebuchet MS"/>
              </a:rPr>
              <a:t>CH</a:t>
            </a:r>
            <a:r>
              <a:rPr sz="2775" spc="-7" baseline="-21021" dirty="0">
                <a:latin typeface="Trebuchet MS"/>
                <a:cs typeface="Trebuchet MS"/>
              </a:rPr>
              <a:t>3</a:t>
            </a:r>
            <a:r>
              <a:rPr sz="2800" spc="-5" dirty="0">
                <a:latin typeface="Trebuchet MS"/>
                <a:cs typeface="Trebuchet MS"/>
              </a:rPr>
              <a:t>COOH +</a:t>
            </a:r>
            <a:r>
              <a:rPr sz="2800" spc="-60" dirty="0">
                <a:latin typeface="Trebuchet MS"/>
                <a:cs typeface="Trebuchet MS"/>
              </a:rPr>
              <a:t> </a:t>
            </a:r>
            <a:r>
              <a:rPr sz="2800" dirty="0">
                <a:latin typeface="Trebuchet MS"/>
                <a:cs typeface="Trebuchet MS"/>
              </a:rPr>
              <a:t>PCl</a:t>
            </a:r>
            <a:r>
              <a:rPr sz="2775" baseline="-21021" dirty="0">
                <a:latin typeface="Trebuchet MS"/>
                <a:cs typeface="Trebuchet MS"/>
              </a:rPr>
              <a:t>5</a:t>
            </a:r>
            <a:endParaRPr sz="2775" baseline="-21021">
              <a:latin typeface="Trebuchet MS"/>
              <a:cs typeface="Trebuchet MS"/>
            </a:endParaRPr>
          </a:p>
          <a:p>
            <a:pPr marL="38100" marR="953769">
              <a:lnSpc>
                <a:spcPts val="5640"/>
              </a:lnSpc>
              <a:spcBef>
                <a:spcPts val="565"/>
              </a:spcBef>
            </a:pPr>
            <a:r>
              <a:rPr sz="2800" spc="-10" dirty="0">
                <a:latin typeface="Trebuchet MS"/>
                <a:cs typeface="Trebuchet MS"/>
              </a:rPr>
              <a:t>2Ag </a:t>
            </a:r>
            <a:r>
              <a:rPr sz="2800" spc="-5" dirty="0">
                <a:latin typeface="Trebuchet MS"/>
                <a:cs typeface="Trebuchet MS"/>
              </a:rPr>
              <a:t>+</a:t>
            </a:r>
            <a:r>
              <a:rPr sz="2800" spc="-100" dirty="0">
                <a:latin typeface="Trebuchet MS"/>
                <a:cs typeface="Trebuchet MS"/>
              </a:rPr>
              <a:t> </a:t>
            </a:r>
            <a:r>
              <a:rPr sz="2800" dirty="0">
                <a:latin typeface="Trebuchet MS"/>
                <a:cs typeface="Trebuchet MS"/>
              </a:rPr>
              <a:t>PCl</a:t>
            </a:r>
            <a:r>
              <a:rPr sz="2775" baseline="-21021" dirty="0">
                <a:latin typeface="Trebuchet MS"/>
                <a:cs typeface="Trebuchet MS"/>
              </a:rPr>
              <a:t>5  </a:t>
            </a:r>
            <a:r>
              <a:rPr sz="2800" spc="-5" dirty="0">
                <a:latin typeface="Trebuchet MS"/>
                <a:cs typeface="Trebuchet MS"/>
              </a:rPr>
              <a:t>Sn +</a:t>
            </a:r>
            <a:r>
              <a:rPr sz="2800" spc="-85" dirty="0">
                <a:latin typeface="Trebuchet MS"/>
                <a:cs typeface="Trebuchet MS"/>
              </a:rPr>
              <a:t> </a:t>
            </a:r>
            <a:r>
              <a:rPr sz="2800" spc="-5" dirty="0">
                <a:latin typeface="Trebuchet MS"/>
                <a:cs typeface="Trebuchet MS"/>
              </a:rPr>
              <a:t>2PCl</a:t>
            </a:r>
            <a:r>
              <a:rPr sz="2775" spc="-7" baseline="-21021" dirty="0">
                <a:latin typeface="Trebuchet MS"/>
                <a:cs typeface="Trebuchet MS"/>
              </a:rPr>
              <a:t>5</a:t>
            </a:r>
            <a:endParaRPr sz="2775" baseline="-21021">
              <a:latin typeface="Trebuchet MS"/>
              <a:cs typeface="Trebuchet MS"/>
            </a:endParaRPr>
          </a:p>
        </p:txBody>
      </p:sp>
      <p:sp>
        <p:nvSpPr>
          <p:cNvPr id="21" name="object 21"/>
          <p:cNvSpPr txBox="1"/>
          <p:nvPr/>
        </p:nvSpPr>
        <p:spPr>
          <a:xfrm>
            <a:off x="3757295" y="4166997"/>
            <a:ext cx="4457700" cy="1884680"/>
          </a:xfrm>
          <a:prstGeom prst="rect">
            <a:avLst/>
          </a:prstGeom>
        </p:spPr>
        <p:txBody>
          <a:bodyPr vert="horz" wrap="square" lIns="0" tIns="12065" rIns="0" bIns="0" rtlCol="0">
            <a:spAutoFit/>
          </a:bodyPr>
          <a:lstStyle/>
          <a:p>
            <a:pPr marL="851535" algn="ctr">
              <a:lnSpc>
                <a:spcPct val="100000"/>
              </a:lnSpc>
              <a:spcBef>
                <a:spcPts val="95"/>
              </a:spcBef>
            </a:pPr>
            <a:r>
              <a:rPr sz="2800" spc="-5" dirty="0">
                <a:latin typeface="Trebuchet MS"/>
                <a:cs typeface="Trebuchet MS"/>
              </a:rPr>
              <a:t>CH</a:t>
            </a:r>
            <a:r>
              <a:rPr sz="2775" spc="-7" baseline="-21021" dirty="0">
                <a:latin typeface="Trebuchet MS"/>
                <a:cs typeface="Trebuchet MS"/>
              </a:rPr>
              <a:t>3</a:t>
            </a:r>
            <a:r>
              <a:rPr sz="2800" spc="-5" dirty="0">
                <a:latin typeface="Trebuchet MS"/>
                <a:cs typeface="Trebuchet MS"/>
              </a:rPr>
              <a:t>COCl + </a:t>
            </a:r>
            <a:r>
              <a:rPr sz="2800" dirty="0">
                <a:latin typeface="Trebuchet MS"/>
                <a:cs typeface="Trebuchet MS"/>
              </a:rPr>
              <a:t>POCl</a:t>
            </a:r>
            <a:r>
              <a:rPr sz="2775" baseline="-21021" dirty="0">
                <a:latin typeface="Trebuchet MS"/>
                <a:cs typeface="Trebuchet MS"/>
              </a:rPr>
              <a:t>3 </a:t>
            </a:r>
            <a:r>
              <a:rPr sz="2800" spc="-5" dirty="0">
                <a:latin typeface="Trebuchet MS"/>
                <a:cs typeface="Trebuchet MS"/>
              </a:rPr>
              <a:t>+</a:t>
            </a:r>
            <a:r>
              <a:rPr sz="2800" spc="-70" dirty="0">
                <a:latin typeface="Trebuchet MS"/>
                <a:cs typeface="Trebuchet MS"/>
              </a:rPr>
              <a:t> </a:t>
            </a:r>
            <a:r>
              <a:rPr sz="2800" spc="-15" dirty="0">
                <a:latin typeface="Trebuchet MS"/>
                <a:cs typeface="Trebuchet MS"/>
              </a:rPr>
              <a:t>HCl</a:t>
            </a:r>
            <a:endParaRPr sz="2800">
              <a:latin typeface="Trebuchet MS"/>
              <a:cs typeface="Trebuchet MS"/>
            </a:endParaRPr>
          </a:p>
          <a:p>
            <a:pPr marL="38100" marR="2367280" indent="-114300" algn="ctr">
              <a:lnSpc>
                <a:spcPts val="5640"/>
              </a:lnSpc>
              <a:spcBef>
                <a:spcPts val="565"/>
              </a:spcBef>
            </a:pPr>
            <a:r>
              <a:rPr sz="2800" spc="-5" dirty="0">
                <a:latin typeface="Trebuchet MS"/>
                <a:cs typeface="Trebuchet MS"/>
              </a:rPr>
              <a:t>2AgCl + </a:t>
            </a:r>
            <a:r>
              <a:rPr sz="2800" dirty="0">
                <a:latin typeface="Trebuchet MS"/>
                <a:cs typeface="Trebuchet MS"/>
              </a:rPr>
              <a:t>PCl</a:t>
            </a:r>
            <a:r>
              <a:rPr sz="2775" baseline="-21021" dirty="0">
                <a:latin typeface="Trebuchet MS"/>
                <a:cs typeface="Trebuchet MS"/>
              </a:rPr>
              <a:t>3  </a:t>
            </a:r>
            <a:r>
              <a:rPr sz="2800" spc="-5" dirty="0">
                <a:latin typeface="Trebuchet MS"/>
                <a:cs typeface="Trebuchet MS"/>
              </a:rPr>
              <a:t>SnCl</a:t>
            </a:r>
            <a:r>
              <a:rPr sz="2775" spc="-7" baseline="-21021" dirty="0">
                <a:latin typeface="Trebuchet MS"/>
                <a:cs typeface="Trebuchet MS"/>
              </a:rPr>
              <a:t>4 </a:t>
            </a:r>
            <a:r>
              <a:rPr sz="2800" spc="-5" dirty="0">
                <a:latin typeface="Trebuchet MS"/>
                <a:cs typeface="Trebuchet MS"/>
              </a:rPr>
              <a:t>+</a:t>
            </a:r>
            <a:r>
              <a:rPr sz="2800" spc="-350" dirty="0">
                <a:latin typeface="Trebuchet MS"/>
                <a:cs typeface="Trebuchet MS"/>
              </a:rPr>
              <a:t> </a:t>
            </a:r>
            <a:r>
              <a:rPr sz="2800" spc="-5" dirty="0">
                <a:latin typeface="Trebuchet MS"/>
                <a:cs typeface="Trebuchet MS"/>
              </a:rPr>
              <a:t>2PCl</a:t>
            </a:r>
            <a:r>
              <a:rPr sz="2775" spc="-7" baseline="-21021" dirty="0">
                <a:latin typeface="Trebuchet MS"/>
                <a:cs typeface="Trebuchet MS"/>
              </a:rPr>
              <a:t>3</a:t>
            </a:r>
            <a:endParaRPr sz="2775" baseline="-21021">
              <a:latin typeface="Trebuchet MS"/>
              <a:cs typeface="Trebuchet MS"/>
            </a:endParaRPr>
          </a:p>
        </p:txBody>
      </p:sp>
      <p:sp>
        <p:nvSpPr>
          <p:cNvPr id="22" name="object 22"/>
          <p:cNvSpPr/>
          <p:nvPr/>
        </p:nvSpPr>
        <p:spPr>
          <a:xfrm>
            <a:off x="1981961" y="14406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
        <p:nvSpPr>
          <p:cNvPr id="23" name="object 23"/>
          <p:cNvSpPr/>
          <p:nvPr/>
        </p:nvSpPr>
        <p:spPr>
          <a:xfrm>
            <a:off x="2362961" y="21264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
        <p:nvSpPr>
          <p:cNvPr id="24" name="object 24"/>
          <p:cNvSpPr/>
          <p:nvPr/>
        </p:nvSpPr>
        <p:spPr>
          <a:xfrm>
            <a:off x="991336" y="2888436"/>
            <a:ext cx="1600835" cy="171450"/>
          </a:xfrm>
          <a:custGeom>
            <a:avLst/>
            <a:gdLst/>
            <a:ahLst/>
            <a:cxnLst/>
            <a:rect l="l" t="t" r="r" b="b"/>
            <a:pathLst>
              <a:path w="1600835" h="171450">
                <a:moveTo>
                  <a:pt x="1450736" y="0"/>
                </a:moveTo>
                <a:lnTo>
                  <a:pt x="1443459" y="464"/>
                </a:lnTo>
                <a:lnTo>
                  <a:pt x="1436873" y="3643"/>
                </a:lnTo>
                <a:lnTo>
                  <a:pt x="1431823" y="9322"/>
                </a:lnTo>
                <a:lnTo>
                  <a:pt x="1429358" y="16444"/>
                </a:lnTo>
                <a:lnTo>
                  <a:pt x="1429823" y="23721"/>
                </a:lnTo>
                <a:lnTo>
                  <a:pt x="1433002" y="30307"/>
                </a:lnTo>
                <a:lnTo>
                  <a:pt x="1438681" y="35357"/>
                </a:lnTo>
                <a:lnTo>
                  <a:pt x="1491960" y="66530"/>
                </a:lnTo>
                <a:lnTo>
                  <a:pt x="1562506" y="66599"/>
                </a:lnTo>
                <a:lnTo>
                  <a:pt x="1562506" y="104699"/>
                </a:lnTo>
                <a:lnTo>
                  <a:pt x="1492055" y="104699"/>
                </a:lnTo>
                <a:lnTo>
                  <a:pt x="1438554" y="135814"/>
                </a:lnTo>
                <a:lnTo>
                  <a:pt x="1432875" y="140793"/>
                </a:lnTo>
                <a:lnTo>
                  <a:pt x="1429696" y="147355"/>
                </a:lnTo>
                <a:lnTo>
                  <a:pt x="1429231" y="154656"/>
                </a:lnTo>
                <a:lnTo>
                  <a:pt x="1431696" y="161849"/>
                </a:lnTo>
                <a:lnTo>
                  <a:pt x="1436728" y="167475"/>
                </a:lnTo>
                <a:lnTo>
                  <a:pt x="1443285" y="170660"/>
                </a:lnTo>
                <a:lnTo>
                  <a:pt x="1450555" y="171154"/>
                </a:lnTo>
                <a:lnTo>
                  <a:pt x="1457731" y="168707"/>
                </a:lnTo>
                <a:lnTo>
                  <a:pt x="1567641" y="104699"/>
                </a:lnTo>
                <a:lnTo>
                  <a:pt x="1562506" y="104699"/>
                </a:lnTo>
                <a:lnTo>
                  <a:pt x="1567758" y="104630"/>
                </a:lnTo>
                <a:lnTo>
                  <a:pt x="1600352" y="85649"/>
                </a:lnTo>
                <a:lnTo>
                  <a:pt x="1457858" y="2464"/>
                </a:lnTo>
                <a:lnTo>
                  <a:pt x="1450736" y="0"/>
                </a:lnTo>
                <a:close/>
              </a:path>
              <a:path w="1600835" h="171450">
                <a:moveTo>
                  <a:pt x="1524723" y="85700"/>
                </a:moveTo>
                <a:lnTo>
                  <a:pt x="1492173" y="104630"/>
                </a:lnTo>
                <a:lnTo>
                  <a:pt x="1562506" y="104699"/>
                </a:lnTo>
                <a:lnTo>
                  <a:pt x="1562506" y="102159"/>
                </a:lnTo>
                <a:lnTo>
                  <a:pt x="1552854" y="102159"/>
                </a:lnTo>
                <a:lnTo>
                  <a:pt x="1524723" y="85700"/>
                </a:lnTo>
                <a:close/>
              </a:path>
              <a:path w="1600835" h="171450">
                <a:moveTo>
                  <a:pt x="38" y="65075"/>
                </a:moveTo>
                <a:lnTo>
                  <a:pt x="0" y="103175"/>
                </a:lnTo>
                <a:lnTo>
                  <a:pt x="1492173" y="104630"/>
                </a:lnTo>
                <a:lnTo>
                  <a:pt x="1524723" y="85700"/>
                </a:lnTo>
                <a:lnTo>
                  <a:pt x="1491960" y="66530"/>
                </a:lnTo>
                <a:lnTo>
                  <a:pt x="38" y="65075"/>
                </a:lnTo>
                <a:close/>
              </a:path>
              <a:path w="1600835" h="171450">
                <a:moveTo>
                  <a:pt x="1552981" y="69266"/>
                </a:moveTo>
                <a:lnTo>
                  <a:pt x="1524723" y="85700"/>
                </a:lnTo>
                <a:lnTo>
                  <a:pt x="1552854" y="102159"/>
                </a:lnTo>
                <a:lnTo>
                  <a:pt x="1552981" y="69266"/>
                </a:lnTo>
                <a:close/>
              </a:path>
              <a:path w="1600835" h="171450">
                <a:moveTo>
                  <a:pt x="1562506" y="69266"/>
                </a:moveTo>
                <a:lnTo>
                  <a:pt x="1552981" y="69266"/>
                </a:lnTo>
                <a:lnTo>
                  <a:pt x="1552854" y="102159"/>
                </a:lnTo>
                <a:lnTo>
                  <a:pt x="1562506" y="102159"/>
                </a:lnTo>
                <a:lnTo>
                  <a:pt x="1562506" y="69266"/>
                </a:lnTo>
                <a:close/>
              </a:path>
              <a:path w="1600835" h="171450">
                <a:moveTo>
                  <a:pt x="1491960" y="66530"/>
                </a:moveTo>
                <a:lnTo>
                  <a:pt x="1524723" y="85700"/>
                </a:lnTo>
                <a:lnTo>
                  <a:pt x="1552981" y="69266"/>
                </a:lnTo>
                <a:lnTo>
                  <a:pt x="1562506" y="69266"/>
                </a:lnTo>
                <a:lnTo>
                  <a:pt x="1562506" y="66599"/>
                </a:lnTo>
                <a:lnTo>
                  <a:pt x="1491960" y="66530"/>
                </a:lnTo>
                <a:close/>
              </a:path>
            </a:pathLst>
          </a:custGeom>
          <a:solidFill>
            <a:srgbClr val="B83C68"/>
          </a:solidFill>
        </p:spPr>
        <p:txBody>
          <a:bodyPr wrap="square" lIns="0" tIns="0" rIns="0" bIns="0" rtlCol="0"/>
          <a:lstStyle/>
          <a:p>
            <a:endParaRPr/>
          </a:p>
        </p:txBody>
      </p:sp>
      <p:sp>
        <p:nvSpPr>
          <p:cNvPr id="25" name="object 25"/>
          <p:cNvSpPr/>
          <p:nvPr/>
        </p:nvSpPr>
        <p:spPr>
          <a:xfrm>
            <a:off x="2515361" y="35742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
        <p:nvSpPr>
          <p:cNvPr id="26" name="object 26"/>
          <p:cNvSpPr/>
          <p:nvPr/>
        </p:nvSpPr>
        <p:spPr>
          <a:xfrm>
            <a:off x="2896361" y="43362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
        <p:nvSpPr>
          <p:cNvPr id="27" name="object 27"/>
          <p:cNvSpPr/>
          <p:nvPr/>
        </p:nvSpPr>
        <p:spPr>
          <a:xfrm>
            <a:off x="1981961" y="5022036"/>
            <a:ext cx="1600835" cy="171450"/>
          </a:xfrm>
          <a:custGeom>
            <a:avLst/>
            <a:gdLst/>
            <a:ahLst/>
            <a:cxnLst/>
            <a:rect l="l" t="t" r="r" b="b"/>
            <a:pathLst>
              <a:path w="1600835" h="171450">
                <a:moveTo>
                  <a:pt x="1450711" y="0"/>
                </a:moveTo>
                <a:lnTo>
                  <a:pt x="1443434" y="464"/>
                </a:lnTo>
                <a:lnTo>
                  <a:pt x="1436848" y="3643"/>
                </a:lnTo>
                <a:lnTo>
                  <a:pt x="1431798" y="9322"/>
                </a:lnTo>
                <a:lnTo>
                  <a:pt x="1429333" y="16444"/>
                </a:lnTo>
                <a:lnTo>
                  <a:pt x="1429797" y="23721"/>
                </a:lnTo>
                <a:lnTo>
                  <a:pt x="1432976" y="30307"/>
                </a:lnTo>
                <a:lnTo>
                  <a:pt x="1438655" y="35357"/>
                </a:lnTo>
                <a:lnTo>
                  <a:pt x="1491934" y="66530"/>
                </a:lnTo>
                <a:lnTo>
                  <a:pt x="1562480" y="66599"/>
                </a:lnTo>
                <a:lnTo>
                  <a:pt x="1562480" y="104699"/>
                </a:lnTo>
                <a:lnTo>
                  <a:pt x="1492030" y="104699"/>
                </a:lnTo>
                <a:lnTo>
                  <a:pt x="1438528" y="135814"/>
                </a:lnTo>
                <a:lnTo>
                  <a:pt x="1432849" y="140793"/>
                </a:lnTo>
                <a:lnTo>
                  <a:pt x="1429670" y="147355"/>
                </a:lnTo>
                <a:lnTo>
                  <a:pt x="1429206" y="154656"/>
                </a:lnTo>
                <a:lnTo>
                  <a:pt x="1431671" y="161849"/>
                </a:lnTo>
                <a:lnTo>
                  <a:pt x="1436649" y="167475"/>
                </a:lnTo>
                <a:lnTo>
                  <a:pt x="1443212" y="170660"/>
                </a:lnTo>
                <a:lnTo>
                  <a:pt x="1450512" y="171154"/>
                </a:lnTo>
                <a:lnTo>
                  <a:pt x="1457705" y="168707"/>
                </a:lnTo>
                <a:lnTo>
                  <a:pt x="1567615" y="104699"/>
                </a:lnTo>
                <a:lnTo>
                  <a:pt x="1562480" y="104699"/>
                </a:lnTo>
                <a:lnTo>
                  <a:pt x="1567733" y="104630"/>
                </a:lnTo>
                <a:lnTo>
                  <a:pt x="1600327" y="85649"/>
                </a:lnTo>
                <a:lnTo>
                  <a:pt x="1457833" y="2464"/>
                </a:lnTo>
                <a:lnTo>
                  <a:pt x="1450711" y="0"/>
                </a:lnTo>
                <a:close/>
              </a:path>
              <a:path w="1600835" h="171450">
                <a:moveTo>
                  <a:pt x="1524698" y="85700"/>
                </a:moveTo>
                <a:lnTo>
                  <a:pt x="1492148" y="104630"/>
                </a:lnTo>
                <a:lnTo>
                  <a:pt x="1562480" y="104699"/>
                </a:lnTo>
                <a:lnTo>
                  <a:pt x="1562480" y="102159"/>
                </a:lnTo>
                <a:lnTo>
                  <a:pt x="1552828" y="102159"/>
                </a:lnTo>
                <a:lnTo>
                  <a:pt x="1524698" y="85700"/>
                </a:lnTo>
                <a:close/>
              </a:path>
              <a:path w="1600835" h="171450">
                <a:moveTo>
                  <a:pt x="0" y="65075"/>
                </a:moveTo>
                <a:lnTo>
                  <a:pt x="0" y="103175"/>
                </a:lnTo>
                <a:lnTo>
                  <a:pt x="1492148" y="104630"/>
                </a:lnTo>
                <a:lnTo>
                  <a:pt x="1524698" y="85700"/>
                </a:lnTo>
                <a:lnTo>
                  <a:pt x="1491934" y="66530"/>
                </a:lnTo>
                <a:lnTo>
                  <a:pt x="0" y="65075"/>
                </a:lnTo>
                <a:close/>
              </a:path>
              <a:path w="1600835" h="171450">
                <a:moveTo>
                  <a:pt x="1552955" y="69266"/>
                </a:moveTo>
                <a:lnTo>
                  <a:pt x="1524698" y="85700"/>
                </a:lnTo>
                <a:lnTo>
                  <a:pt x="1552828" y="102159"/>
                </a:lnTo>
                <a:lnTo>
                  <a:pt x="1552955" y="69266"/>
                </a:lnTo>
                <a:close/>
              </a:path>
              <a:path w="1600835" h="171450">
                <a:moveTo>
                  <a:pt x="1562480" y="69266"/>
                </a:moveTo>
                <a:lnTo>
                  <a:pt x="1552955" y="69266"/>
                </a:lnTo>
                <a:lnTo>
                  <a:pt x="1552828" y="102159"/>
                </a:lnTo>
                <a:lnTo>
                  <a:pt x="1562480" y="102159"/>
                </a:lnTo>
                <a:lnTo>
                  <a:pt x="1562480" y="69266"/>
                </a:lnTo>
                <a:close/>
              </a:path>
              <a:path w="1600835" h="171450">
                <a:moveTo>
                  <a:pt x="1491934" y="66530"/>
                </a:moveTo>
                <a:lnTo>
                  <a:pt x="1524698" y="85700"/>
                </a:lnTo>
                <a:lnTo>
                  <a:pt x="1552955" y="69266"/>
                </a:lnTo>
                <a:lnTo>
                  <a:pt x="1562480" y="69266"/>
                </a:lnTo>
                <a:lnTo>
                  <a:pt x="1562480" y="66599"/>
                </a:lnTo>
                <a:lnTo>
                  <a:pt x="1491934" y="66530"/>
                </a:lnTo>
                <a:close/>
              </a:path>
            </a:pathLst>
          </a:custGeom>
          <a:solidFill>
            <a:srgbClr val="B83C68"/>
          </a:solidFill>
        </p:spPr>
        <p:txBody>
          <a:bodyPr wrap="square" lIns="0" tIns="0" rIns="0" bIns="0" rtlCol="0"/>
          <a:lstStyle/>
          <a:p>
            <a:endParaRPr/>
          </a:p>
        </p:txBody>
      </p:sp>
      <p:sp>
        <p:nvSpPr>
          <p:cNvPr id="28" name="object 28"/>
          <p:cNvSpPr/>
          <p:nvPr/>
        </p:nvSpPr>
        <p:spPr>
          <a:xfrm>
            <a:off x="1981961" y="5784026"/>
            <a:ext cx="1600835" cy="171450"/>
          </a:xfrm>
          <a:custGeom>
            <a:avLst/>
            <a:gdLst/>
            <a:ahLst/>
            <a:cxnLst/>
            <a:rect l="l" t="t" r="r" b="b"/>
            <a:pathLst>
              <a:path w="1600835" h="171450">
                <a:moveTo>
                  <a:pt x="1450711" y="0"/>
                </a:moveTo>
                <a:lnTo>
                  <a:pt x="1443434" y="469"/>
                </a:lnTo>
                <a:lnTo>
                  <a:pt x="1436848" y="3636"/>
                </a:lnTo>
                <a:lnTo>
                  <a:pt x="1431798" y="9281"/>
                </a:lnTo>
                <a:lnTo>
                  <a:pt x="1429333" y="16437"/>
                </a:lnTo>
                <a:lnTo>
                  <a:pt x="1429797" y="23726"/>
                </a:lnTo>
                <a:lnTo>
                  <a:pt x="1432976" y="30307"/>
                </a:lnTo>
                <a:lnTo>
                  <a:pt x="1438655" y="35341"/>
                </a:lnTo>
                <a:lnTo>
                  <a:pt x="1492030" y="66564"/>
                </a:lnTo>
                <a:lnTo>
                  <a:pt x="1562480" y="66634"/>
                </a:lnTo>
                <a:lnTo>
                  <a:pt x="1562480" y="104734"/>
                </a:lnTo>
                <a:lnTo>
                  <a:pt x="1491910" y="104734"/>
                </a:lnTo>
                <a:lnTo>
                  <a:pt x="1438528" y="135786"/>
                </a:lnTo>
                <a:lnTo>
                  <a:pt x="1432849" y="140806"/>
                </a:lnTo>
                <a:lnTo>
                  <a:pt x="1429670" y="147381"/>
                </a:lnTo>
                <a:lnTo>
                  <a:pt x="1429206" y="154670"/>
                </a:lnTo>
                <a:lnTo>
                  <a:pt x="1431671" y="161833"/>
                </a:lnTo>
                <a:lnTo>
                  <a:pt x="1436649" y="167488"/>
                </a:lnTo>
                <a:lnTo>
                  <a:pt x="1443212" y="170665"/>
                </a:lnTo>
                <a:lnTo>
                  <a:pt x="1450512" y="171144"/>
                </a:lnTo>
                <a:lnTo>
                  <a:pt x="1457705" y="168704"/>
                </a:lnTo>
                <a:lnTo>
                  <a:pt x="1567651" y="104734"/>
                </a:lnTo>
                <a:lnTo>
                  <a:pt x="1562480" y="104734"/>
                </a:lnTo>
                <a:lnTo>
                  <a:pt x="1567771" y="104664"/>
                </a:lnTo>
                <a:lnTo>
                  <a:pt x="1600327" y="85722"/>
                </a:lnTo>
                <a:lnTo>
                  <a:pt x="1457833" y="2448"/>
                </a:lnTo>
                <a:lnTo>
                  <a:pt x="1450711" y="0"/>
                </a:lnTo>
                <a:close/>
              </a:path>
              <a:path w="1600835" h="171450">
                <a:moveTo>
                  <a:pt x="1524687" y="85668"/>
                </a:moveTo>
                <a:lnTo>
                  <a:pt x="1492030" y="104664"/>
                </a:lnTo>
                <a:lnTo>
                  <a:pt x="1562480" y="104734"/>
                </a:lnTo>
                <a:lnTo>
                  <a:pt x="1562480" y="102131"/>
                </a:lnTo>
                <a:lnTo>
                  <a:pt x="1552828" y="102131"/>
                </a:lnTo>
                <a:lnTo>
                  <a:pt x="1524687" y="85668"/>
                </a:lnTo>
                <a:close/>
              </a:path>
              <a:path w="1600835" h="171450">
                <a:moveTo>
                  <a:pt x="0" y="65085"/>
                </a:moveTo>
                <a:lnTo>
                  <a:pt x="0" y="103185"/>
                </a:lnTo>
                <a:lnTo>
                  <a:pt x="1492030" y="104664"/>
                </a:lnTo>
                <a:lnTo>
                  <a:pt x="1524687" y="85668"/>
                </a:lnTo>
                <a:lnTo>
                  <a:pt x="1492030" y="66564"/>
                </a:lnTo>
                <a:lnTo>
                  <a:pt x="0" y="65085"/>
                </a:lnTo>
                <a:close/>
              </a:path>
              <a:path w="1600835" h="171450">
                <a:moveTo>
                  <a:pt x="1552955" y="69225"/>
                </a:moveTo>
                <a:lnTo>
                  <a:pt x="1524687" y="85668"/>
                </a:lnTo>
                <a:lnTo>
                  <a:pt x="1552828" y="102131"/>
                </a:lnTo>
                <a:lnTo>
                  <a:pt x="1552955" y="69225"/>
                </a:lnTo>
                <a:close/>
              </a:path>
              <a:path w="1600835" h="171450">
                <a:moveTo>
                  <a:pt x="1562480" y="69225"/>
                </a:moveTo>
                <a:lnTo>
                  <a:pt x="1552955" y="69225"/>
                </a:lnTo>
                <a:lnTo>
                  <a:pt x="1552828" y="102131"/>
                </a:lnTo>
                <a:lnTo>
                  <a:pt x="1562480" y="102131"/>
                </a:lnTo>
                <a:lnTo>
                  <a:pt x="1562480" y="69225"/>
                </a:lnTo>
                <a:close/>
              </a:path>
              <a:path w="1600835" h="171450">
                <a:moveTo>
                  <a:pt x="1492030" y="66564"/>
                </a:moveTo>
                <a:lnTo>
                  <a:pt x="1524687" y="85668"/>
                </a:lnTo>
                <a:lnTo>
                  <a:pt x="1552955" y="69225"/>
                </a:lnTo>
                <a:lnTo>
                  <a:pt x="1562480" y="69225"/>
                </a:lnTo>
                <a:lnTo>
                  <a:pt x="1562480" y="66634"/>
                </a:lnTo>
                <a:lnTo>
                  <a:pt x="1492030" y="66564"/>
                </a:lnTo>
                <a:close/>
              </a:path>
            </a:pathLst>
          </a:custGeom>
          <a:solidFill>
            <a:srgbClr val="B83C68"/>
          </a:solid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4504" y="531876"/>
            <a:ext cx="5469928"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111622" y="582930"/>
            <a:ext cx="95630" cy="10312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8378" y="582930"/>
            <a:ext cx="95694" cy="10312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574410" y="537337"/>
            <a:ext cx="194310" cy="308610"/>
          </a:xfrm>
          <a:custGeom>
            <a:avLst/>
            <a:gdLst/>
            <a:ahLst/>
            <a:cxnLst/>
            <a:rect l="l" t="t" r="r" b="b"/>
            <a:pathLst>
              <a:path w="194310" h="308609">
                <a:moveTo>
                  <a:pt x="0" y="0"/>
                </a:moveTo>
                <a:lnTo>
                  <a:pt x="54737" y="0"/>
                </a:lnTo>
                <a:lnTo>
                  <a:pt x="54737" y="259841"/>
                </a:lnTo>
                <a:lnTo>
                  <a:pt x="194183" y="259841"/>
                </a:lnTo>
                <a:lnTo>
                  <a:pt x="194183" y="308483"/>
                </a:lnTo>
                <a:lnTo>
                  <a:pt x="0" y="308483"/>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1051140" y="537337"/>
            <a:ext cx="194310" cy="308610"/>
          </a:xfrm>
          <a:custGeom>
            <a:avLst/>
            <a:gdLst/>
            <a:ahLst/>
            <a:cxnLst/>
            <a:rect l="l" t="t" r="r" b="b"/>
            <a:pathLst>
              <a:path w="194309" h="308609">
                <a:moveTo>
                  <a:pt x="0" y="0"/>
                </a:moveTo>
                <a:lnTo>
                  <a:pt x="54762" y="0"/>
                </a:lnTo>
                <a:lnTo>
                  <a:pt x="54762" y="259841"/>
                </a:lnTo>
                <a:lnTo>
                  <a:pt x="194170" y="259841"/>
                </a:lnTo>
                <a:lnTo>
                  <a:pt x="194170" y="308483"/>
                </a:lnTo>
                <a:lnTo>
                  <a:pt x="0" y="308483"/>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5815329" y="536066"/>
            <a:ext cx="189230" cy="314325"/>
          </a:xfrm>
          <a:custGeom>
            <a:avLst/>
            <a:gdLst/>
            <a:ahLst/>
            <a:cxnLst/>
            <a:rect l="l" t="t" r="r" b="b"/>
            <a:pathLst>
              <a:path w="189229" h="314325">
                <a:moveTo>
                  <a:pt x="8636" y="0"/>
                </a:moveTo>
                <a:lnTo>
                  <a:pt x="174752" y="0"/>
                </a:lnTo>
                <a:lnTo>
                  <a:pt x="174752" y="46482"/>
                </a:lnTo>
                <a:lnTo>
                  <a:pt x="61214" y="46482"/>
                </a:lnTo>
                <a:lnTo>
                  <a:pt x="61214" y="101727"/>
                </a:lnTo>
                <a:lnTo>
                  <a:pt x="68502" y="98966"/>
                </a:lnTo>
                <a:lnTo>
                  <a:pt x="76469" y="96980"/>
                </a:lnTo>
                <a:lnTo>
                  <a:pt x="85127" y="95779"/>
                </a:lnTo>
                <a:lnTo>
                  <a:pt x="94487" y="95377"/>
                </a:lnTo>
                <a:lnTo>
                  <a:pt x="115941" y="97020"/>
                </a:lnTo>
                <a:lnTo>
                  <a:pt x="164465" y="121666"/>
                </a:lnTo>
                <a:lnTo>
                  <a:pt x="187557" y="173476"/>
                </a:lnTo>
                <a:lnTo>
                  <a:pt x="189103" y="196215"/>
                </a:lnTo>
                <a:lnTo>
                  <a:pt x="182245" y="247721"/>
                </a:lnTo>
                <a:lnTo>
                  <a:pt x="161671" y="284511"/>
                </a:lnTo>
                <a:lnTo>
                  <a:pt x="127381" y="306585"/>
                </a:lnTo>
                <a:lnTo>
                  <a:pt x="79375" y="313944"/>
                </a:lnTo>
                <a:lnTo>
                  <a:pt x="57346" y="312227"/>
                </a:lnTo>
                <a:lnTo>
                  <a:pt x="36782" y="307070"/>
                </a:lnTo>
                <a:lnTo>
                  <a:pt x="17670" y="298459"/>
                </a:lnTo>
                <a:lnTo>
                  <a:pt x="0" y="286385"/>
                </a:lnTo>
                <a:lnTo>
                  <a:pt x="21590" y="241300"/>
                </a:lnTo>
                <a:lnTo>
                  <a:pt x="37758" y="252728"/>
                </a:lnTo>
                <a:lnTo>
                  <a:pt x="52736" y="260905"/>
                </a:lnTo>
                <a:lnTo>
                  <a:pt x="66524" y="265820"/>
                </a:lnTo>
                <a:lnTo>
                  <a:pt x="79121" y="267462"/>
                </a:lnTo>
                <a:lnTo>
                  <a:pt x="102363" y="263370"/>
                </a:lnTo>
                <a:lnTo>
                  <a:pt x="118951" y="251110"/>
                </a:lnTo>
                <a:lnTo>
                  <a:pt x="128895" y="230707"/>
                </a:lnTo>
                <a:lnTo>
                  <a:pt x="132207" y="202184"/>
                </a:lnTo>
                <a:lnTo>
                  <a:pt x="131446" y="187537"/>
                </a:lnTo>
                <a:lnTo>
                  <a:pt x="113139" y="150002"/>
                </a:lnTo>
                <a:lnTo>
                  <a:pt x="80010" y="141859"/>
                </a:lnTo>
                <a:lnTo>
                  <a:pt x="67337" y="143430"/>
                </a:lnTo>
                <a:lnTo>
                  <a:pt x="54832" y="148145"/>
                </a:lnTo>
                <a:lnTo>
                  <a:pt x="42469" y="156003"/>
                </a:lnTo>
                <a:lnTo>
                  <a:pt x="30225" y="167005"/>
                </a:lnTo>
                <a:lnTo>
                  <a:pt x="8636" y="152908"/>
                </a:lnTo>
                <a:lnTo>
                  <a:pt x="8636" y="0"/>
                </a:lnTo>
                <a:close/>
              </a:path>
            </a:pathLst>
          </a:custGeom>
          <a:ln w="3175">
            <a:solidFill>
              <a:srgbClr val="58134A"/>
            </a:solidFill>
          </a:ln>
        </p:spPr>
        <p:txBody>
          <a:bodyPr wrap="square" lIns="0" tIns="0" rIns="0" bIns="0" rtlCol="0"/>
          <a:lstStyle/>
          <a:p>
            <a:endParaRPr/>
          </a:p>
        </p:txBody>
      </p:sp>
      <p:sp>
        <p:nvSpPr>
          <p:cNvPr id="8" name="object 8"/>
          <p:cNvSpPr/>
          <p:nvPr/>
        </p:nvSpPr>
        <p:spPr>
          <a:xfrm>
            <a:off x="5057775" y="535177"/>
            <a:ext cx="205104" cy="311150"/>
          </a:xfrm>
          <a:custGeom>
            <a:avLst/>
            <a:gdLst/>
            <a:ahLst/>
            <a:cxnLst/>
            <a:rect l="l" t="t" r="r" b="b"/>
            <a:pathLst>
              <a:path w="205104" h="311150">
                <a:moveTo>
                  <a:pt x="64008" y="0"/>
                </a:moveTo>
                <a:lnTo>
                  <a:pt x="127222" y="5619"/>
                </a:lnTo>
                <a:lnTo>
                  <a:pt x="170814" y="22479"/>
                </a:lnTo>
                <a:lnTo>
                  <a:pt x="196246" y="51133"/>
                </a:lnTo>
                <a:lnTo>
                  <a:pt x="204724" y="92456"/>
                </a:lnTo>
                <a:lnTo>
                  <a:pt x="196893" y="138888"/>
                </a:lnTo>
                <a:lnTo>
                  <a:pt x="173418" y="172069"/>
                </a:lnTo>
                <a:lnTo>
                  <a:pt x="134322" y="191986"/>
                </a:lnTo>
                <a:lnTo>
                  <a:pt x="79628" y="198627"/>
                </a:lnTo>
                <a:lnTo>
                  <a:pt x="73405" y="198627"/>
                </a:lnTo>
                <a:lnTo>
                  <a:pt x="65150" y="198120"/>
                </a:lnTo>
                <a:lnTo>
                  <a:pt x="54737" y="197104"/>
                </a:lnTo>
                <a:lnTo>
                  <a:pt x="54737" y="310642"/>
                </a:lnTo>
                <a:lnTo>
                  <a:pt x="0" y="310642"/>
                </a:lnTo>
                <a:lnTo>
                  <a:pt x="0" y="2286"/>
                </a:lnTo>
                <a:lnTo>
                  <a:pt x="24503" y="1285"/>
                </a:lnTo>
                <a:lnTo>
                  <a:pt x="43338" y="571"/>
                </a:lnTo>
                <a:lnTo>
                  <a:pt x="56507" y="142"/>
                </a:lnTo>
                <a:lnTo>
                  <a:pt x="64008" y="0"/>
                </a:lnTo>
                <a:close/>
              </a:path>
            </a:pathLst>
          </a:custGeom>
          <a:ln w="3175">
            <a:solidFill>
              <a:srgbClr val="58134A"/>
            </a:solidFill>
          </a:ln>
        </p:spPr>
        <p:txBody>
          <a:bodyPr wrap="square" lIns="0" tIns="0" rIns="0" bIns="0" rtlCol="0"/>
          <a:lstStyle/>
          <a:p>
            <a:endParaRPr/>
          </a:p>
        </p:txBody>
      </p:sp>
      <p:sp>
        <p:nvSpPr>
          <p:cNvPr id="9" name="object 9"/>
          <p:cNvSpPr/>
          <p:nvPr/>
        </p:nvSpPr>
        <p:spPr>
          <a:xfrm>
            <a:off x="534504" y="535177"/>
            <a:ext cx="205104" cy="311150"/>
          </a:xfrm>
          <a:custGeom>
            <a:avLst/>
            <a:gdLst/>
            <a:ahLst/>
            <a:cxnLst/>
            <a:rect l="l" t="t" r="r" b="b"/>
            <a:pathLst>
              <a:path w="205104" h="311150">
                <a:moveTo>
                  <a:pt x="64020" y="0"/>
                </a:moveTo>
                <a:lnTo>
                  <a:pt x="127277" y="5619"/>
                </a:lnTo>
                <a:lnTo>
                  <a:pt x="170903" y="22479"/>
                </a:lnTo>
                <a:lnTo>
                  <a:pt x="196249" y="51133"/>
                </a:lnTo>
                <a:lnTo>
                  <a:pt x="204698" y="92456"/>
                </a:lnTo>
                <a:lnTo>
                  <a:pt x="196880" y="138888"/>
                </a:lnTo>
                <a:lnTo>
                  <a:pt x="173426" y="172069"/>
                </a:lnTo>
                <a:lnTo>
                  <a:pt x="134334" y="191986"/>
                </a:lnTo>
                <a:lnTo>
                  <a:pt x="79603" y="198627"/>
                </a:lnTo>
                <a:lnTo>
                  <a:pt x="73431" y="198627"/>
                </a:lnTo>
                <a:lnTo>
                  <a:pt x="65150" y="198120"/>
                </a:lnTo>
                <a:lnTo>
                  <a:pt x="54762" y="197104"/>
                </a:lnTo>
                <a:lnTo>
                  <a:pt x="54762" y="310642"/>
                </a:lnTo>
                <a:lnTo>
                  <a:pt x="0" y="310642"/>
                </a:lnTo>
                <a:lnTo>
                  <a:pt x="0" y="2286"/>
                </a:lnTo>
                <a:lnTo>
                  <a:pt x="24538" y="1285"/>
                </a:lnTo>
                <a:lnTo>
                  <a:pt x="43387" y="571"/>
                </a:lnTo>
                <a:lnTo>
                  <a:pt x="56548" y="142"/>
                </a:lnTo>
                <a:lnTo>
                  <a:pt x="6402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296027" y="532002"/>
            <a:ext cx="234315" cy="319405"/>
          </a:xfrm>
          <a:custGeom>
            <a:avLst/>
            <a:gdLst/>
            <a:ahLst/>
            <a:cxnLst/>
            <a:rect l="l" t="t" r="r" b="b"/>
            <a:pathLst>
              <a:path w="234314" h="319405">
                <a:moveTo>
                  <a:pt x="141224" y="0"/>
                </a:moveTo>
                <a:lnTo>
                  <a:pt x="166465" y="1357"/>
                </a:lnTo>
                <a:lnTo>
                  <a:pt x="189039" y="5429"/>
                </a:lnTo>
                <a:lnTo>
                  <a:pt x="208946" y="12215"/>
                </a:lnTo>
                <a:lnTo>
                  <a:pt x="226187" y="21717"/>
                </a:lnTo>
                <a:lnTo>
                  <a:pt x="203581" y="67056"/>
                </a:lnTo>
                <a:lnTo>
                  <a:pt x="193034" y="58981"/>
                </a:lnTo>
                <a:lnTo>
                  <a:pt x="179689" y="53228"/>
                </a:lnTo>
                <a:lnTo>
                  <a:pt x="163558" y="49785"/>
                </a:lnTo>
                <a:lnTo>
                  <a:pt x="144652" y="48641"/>
                </a:lnTo>
                <a:lnTo>
                  <a:pt x="126269" y="50665"/>
                </a:lnTo>
                <a:lnTo>
                  <a:pt x="81407" y="81025"/>
                </a:lnTo>
                <a:lnTo>
                  <a:pt x="62944" y="117633"/>
                </a:lnTo>
                <a:lnTo>
                  <a:pt x="56769" y="162813"/>
                </a:lnTo>
                <a:lnTo>
                  <a:pt x="58197" y="186295"/>
                </a:lnTo>
                <a:lnTo>
                  <a:pt x="69627" y="225589"/>
                </a:lnTo>
                <a:lnTo>
                  <a:pt x="106299" y="263144"/>
                </a:lnTo>
                <a:lnTo>
                  <a:pt x="140588" y="270383"/>
                </a:lnTo>
                <a:lnTo>
                  <a:pt x="161212" y="268450"/>
                </a:lnTo>
                <a:lnTo>
                  <a:pt x="179466" y="262636"/>
                </a:lnTo>
                <a:lnTo>
                  <a:pt x="195363" y="252916"/>
                </a:lnTo>
                <a:lnTo>
                  <a:pt x="208914" y="239268"/>
                </a:lnTo>
                <a:lnTo>
                  <a:pt x="234314" y="283463"/>
                </a:lnTo>
                <a:lnTo>
                  <a:pt x="215620" y="299039"/>
                </a:lnTo>
                <a:lnTo>
                  <a:pt x="193055" y="310149"/>
                </a:lnTo>
                <a:lnTo>
                  <a:pt x="166610" y="316807"/>
                </a:lnTo>
                <a:lnTo>
                  <a:pt x="136271"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772756" y="532002"/>
            <a:ext cx="234950" cy="319405"/>
          </a:xfrm>
          <a:custGeom>
            <a:avLst/>
            <a:gdLst/>
            <a:ahLst/>
            <a:cxnLst/>
            <a:rect l="l" t="t" r="r" b="b"/>
            <a:pathLst>
              <a:path w="234950" h="319405">
                <a:moveTo>
                  <a:pt x="141300" y="0"/>
                </a:moveTo>
                <a:lnTo>
                  <a:pt x="166506" y="1357"/>
                </a:lnTo>
                <a:lnTo>
                  <a:pt x="189052" y="5429"/>
                </a:lnTo>
                <a:lnTo>
                  <a:pt x="208940" y="12215"/>
                </a:lnTo>
                <a:lnTo>
                  <a:pt x="226174" y="21717"/>
                </a:lnTo>
                <a:lnTo>
                  <a:pt x="203631" y="67056"/>
                </a:lnTo>
                <a:lnTo>
                  <a:pt x="193080" y="58981"/>
                </a:lnTo>
                <a:lnTo>
                  <a:pt x="179735" y="53228"/>
                </a:lnTo>
                <a:lnTo>
                  <a:pt x="163596" y="49785"/>
                </a:lnTo>
                <a:lnTo>
                  <a:pt x="144665" y="48641"/>
                </a:lnTo>
                <a:lnTo>
                  <a:pt x="126265" y="50665"/>
                </a:lnTo>
                <a:lnTo>
                  <a:pt x="81495" y="81025"/>
                </a:lnTo>
                <a:lnTo>
                  <a:pt x="63014" y="117633"/>
                </a:lnTo>
                <a:lnTo>
                  <a:pt x="56857" y="162813"/>
                </a:lnTo>
                <a:lnTo>
                  <a:pt x="58284" y="186295"/>
                </a:lnTo>
                <a:lnTo>
                  <a:pt x="69705" y="225589"/>
                </a:lnTo>
                <a:lnTo>
                  <a:pt x="106365" y="263144"/>
                </a:lnTo>
                <a:lnTo>
                  <a:pt x="140665" y="270383"/>
                </a:lnTo>
                <a:lnTo>
                  <a:pt x="161282" y="268450"/>
                </a:lnTo>
                <a:lnTo>
                  <a:pt x="179527" y="262636"/>
                </a:lnTo>
                <a:lnTo>
                  <a:pt x="195400" y="252916"/>
                </a:lnTo>
                <a:lnTo>
                  <a:pt x="208902" y="239268"/>
                </a:lnTo>
                <a:lnTo>
                  <a:pt x="234378" y="283463"/>
                </a:lnTo>
                <a:lnTo>
                  <a:pt x="215693" y="299039"/>
                </a:lnTo>
                <a:lnTo>
                  <a:pt x="193108" y="310149"/>
                </a:lnTo>
                <a:lnTo>
                  <a:pt x="166625" y="316807"/>
                </a:lnTo>
                <a:lnTo>
                  <a:pt x="136245" y="319024"/>
                </a:lnTo>
                <a:lnTo>
                  <a:pt x="105722" y="316376"/>
                </a:lnTo>
                <a:lnTo>
                  <a:pt x="55501" y="295128"/>
                </a:lnTo>
                <a:lnTo>
                  <a:pt x="20134" y="253307"/>
                </a:lnTo>
                <a:lnTo>
                  <a:pt x="2236" y="195343"/>
                </a:lnTo>
                <a:lnTo>
                  <a:pt x="0" y="160527"/>
                </a:lnTo>
                <a:lnTo>
                  <a:pt x="2479" y="127718"/>
                </a:lnTo>
                <a:lnTo>
                  <a:pt x="22320" y="70481"/>
                </a:lnTo>
                <a:lnTo>
                  <a:pt x="60925" y="25931"/>
                </a:lnTo>
                <a:lnTo>
                  <a:pt x="111732" y="2881"/>
                </a:lnTo>
                <a:lnTo>
                  <a:pt x="14130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287399" y="531876"/>
            <a:ext cx="189865" cy="318135"/>
          </a:xfrm>
          <a:custGeom>
            <a:avLst/>
            <a:gdLst/>
            <a:ahLst/>
            <a:cxnLst/>
            <a:rect l="l" t="t" r="r" b="b"/>
            <a:pathLst>
              <a:path w="189865" h="318134">
                <a:moveTo>
                  <a:pt x="81534" y="0"/>
                </a:moveTo>
                <a:lnTo>
                  <a:pt x="122570" y="5238"/>
                </a:lnTo>
                <a:lnTo>
                  <a:pt x="164730" y="32575"/>
                </a:lnTo>
                <a:lnTo>
                  <a:pt x="179197" y="80010"/>
                </a:lnTo>
                <a:lnTo>
                  <a:pt x="176787" y="101155"/>
                </a:lnTo>
                <a:lnTo>
                  <a:pt x="169544" y="119634"/>
                </a:lnTo>
                <a:lnTo>
                  <a:pt x="157444" y="135445"/>
                </a:lnTo>
                <a:lnTo>
                  <a:pt x="140462" y="148589"/>
                </a:lnTo>
                <a:lnTo>
                  <a:pt x="161964" y="162260"/>
                </a:lnTo>
                <a:lnTo>
                  <a:pt x="177323" y="179657"/>
                </a:lnTo>
                <a:lnTo>
                  <a:pt x="186539" y="200792"/>
                </a:lnTo>
                <a:lnTo>
                  <a:pt x="189610" y="225678"/>
                </a:lnTo>
                <a:lnTo>
                  <a:pt x="187779" y="246443"/>
                </a:lnTo>
                <a:lnTo>
                  <a:pt x="160400" y="293877"/>
                </a:lnTo>
                <a:lnTo>
                  <a:pt x="125666" y="312102"/>
                </a:lnTo>
                <a:lnTo>
                  <a:pt x="79882" y="318135"/>
                </a:lnTo>
                <a:lnTo>
                  <a:pt x="57328" y="316253"/>
                </a:lnTo>
                <a:lnTo>
                  <a:pt x="36512" y="310610"/>
                </a:lnTo>
                <a:lnTo>
                  <a:pt x="17410" y="301204"/>
                </a:lnTo>
                <a:lnTo>
                  <a:pt x="0" y="288036"/>
                </a:lnTo>
                <a:lnTo>
                  <a:pt x="27431" y="245745"/>
                </a:lnTo>
                <a:lnTo>
                  <a:pt x="39887" y="257079"/>
                </a:lnTo>
                <a:lnTo>
                  <a:pt x="52879" y="265175"/>
                </a:lnTo>
                <a:lnTo>
                  <a:pt x="66419" y="270033"/>
                </a:lnTo>
                <a:lnTo>
                  <a:pt x="80517" y="271652"/>
                </a:lnTo>
                <a:lnTo>
                  <a:pt x="103354" y="268581"/>
                </a:lnTo>
                <a:lnTo>
                  <a:pt x="119665" y="259365"/>
                </a:lnTo>
                <a:lnTo>
                  <a:pt x="129452" y="244006"/>
                </a:lnTo>
                <a:lnTo>
                  <a:pt x="132714" y="222503"/>
                </a:lnTo>
                <a:lnTo>
                  <a:pt x="131762" y="211881"/>
                </a:lnTo>
                <a:lnTo>
                  <a:pt x="109283" y="180087"/>
                </a:lnTo>
                <a:lnTo>
                  <a:pt x="76707" y="172212"/>
                </a:lnTo>
                <a:lnTo>
                  <a:pt x="66928" y="172212"/>
                </a:lnTo>
                <a:lnTo>
                  <a:pt x="66928" y="127126"/>
                </a:lnTo>
                <a:lnTo>
                  <a:pt x="75184" y="127126"/>
                </a:lnTo>
                <a:lnTo>
                  <a:pt x="95853" y="124672"/>
                </a:lnTo>
                <a:lnTo>
                  <a:pt x="110616" y="117300"/>
                </a:lnTo>
                <a:lnTo>
                  <a:pt x="119475" y="104999"/>
                </a:lnTo>
                <a:lnTo>
                  <a:pt x="122428" y="87757"/>
                </a:lnTo>
                <a:lnTo>
                  <a:pt x="119667" y="69681"/>
                </a:lnTo>
                <a:lnTo>
                  <a:pt x="111394" y="56784"/>
                </a:lnTo>
                <a:lnTo>
                  <a:pt x="97621" y="49055"/>
                </a:lnTo>
                <a:lnTo>
                  <a:pt x="78359" y="46482"/>
                </a:lnTo>
                <a:lnTo>
                  <a:pt x="67095" y="47817"/>
                </a:lnTo>
                <a:lnTo>
                  <a:pt x="55975" y="51831"/>
                </a:lnTo>
                <a:lnTo>
                  <a:pt x="44997" y="58537"/>
                </a:lnTo>
                <a:lnTo>
                  <a:pt x="34162" y="67945"/>
                </a:lnTo>
                <a:lnTo>
                  <a:pt x="8381" y="30225"/>
                </a:lnTo>
                <a:lnTo>
                  <a:pt x="49922" y="5036"/>
                </a:lnTo>
                <a:lnTo>
                  <a:pt x="70981" y="551"/>
                </a:lnTo>
                <a:lnTo>
                  <a:pt x="81534"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656941" y="2406655"/>
            <a:ext cx="2862958" cy="2930016"/>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19400" y="533400"/>
            <a:ext cx="1905000" cy="1676400"/>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267200" y="2057400"/>
            <a:ext cx="3105911" cy="29718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213860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96186" y="1107186"/>
            <a:ext cx="83185" cy="127635"/>
          </a:xfrm>
          <a:custGeom>
            <a:avLst/>
            <a:gdLst/>
            <a:ahLst/>
            <a:cxnLst/>
            <a:rect l="l" t="t" r="r" b="b"/>
            <a:pathLst>
              <a:path w="83184"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217292" y="1057402"/>
            <a:ext cx="132841"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4593" y="1053719"/>
            <a:ext cx="176339"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023872"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133513" y="1006221"/>
            <a:ext cx="294005" cy="346075"/>
          </a:xfrm>
          <a:custGeom>
            <a:avLst/>
            <a:gdLst/>
            <a:ahLst/>
            <a:cxnLst/>
            <a:rect l="l" t="t" r="r" b="b"/>
            <a:pathLst>
              <a:path w="294005" h="346075">
                <a:moveTo>
                  <a:pt x="0" y="0"/>
                </a:moveTo>
                <a:lnTo>
                  <a:pt x="65100" y="0"/>
                </a:lnTo>
                <a:lnTo>
                  <a:pt x="146900" y="147446"/>
                </a:lnTo>
                <a:lnTo>
                  <a:pt x="229069" y="0"/>
                </a:lnTo>
                <a:lnTo>
                  <a:pt x="293966" y="0"/>
                </a:lnTo>
                <a:lnTo>
                  <a:pt x="177888" y="203834"/>
                </a:lnTo>
                <a:lnTo>
                  <a:pt x="177888" y="345566"/>
                </a:lnTo>
                <a:lnTo>
                  <a:pt x="116535" y="345566"/>
                </a:lnTo>
                <a:lnTo>
                  <a:pt x="116535" y="203834"/>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843953" y="1005966"/>
            <a:ext cx="288290" cy="346075"/>
          </a:xfrm>
          <a:custGeom>
            <a:avLst/>
            <a:gdLst/>
            <a:ahLst/>
            <a:cxnLst/>
            <a:rect l="l" t="t" r="r" b="b"/>
            <a:pathLst>
              <a:path w="288290" h="346075">
                <a:moveTo>
                  <a:pt x="8254" y="0"/>
                </a:moveTo>
                <a:lnTo>
                  <a:pt x="71005" y="254"/>
                </a:lnTo>
                <a:lnTo>
                  <a:pt x="141058" y="116967"/>
                </a:lnTo>
                <a:lnTo>
                  <a:pt x="218198" y="254"/>
                </a:lnTo>
                <a:lnTo>
                  <a:pt x="282359" y="254"/>
                </a:lnTo>
                <a:lnTo>
                  <a:pt x="172910" y="167767"/>
                </a:lnTo>
                <a:lnTo>
                  <a:pt x="287781" y="345821"/>
                </a:lnTo>
                <a:lnTo>
                  <a:pt x="221030" y="345821"/>
                </a:lnTo>
                <a:lnTo>
                  <a:pt x="139407" y="221487"/>
                </a:lnTo>
                <a:lnTo>
                  <a:pt x="63919" y="345821"/>
                </a:lnTo>
                <a:lnTo>
                  <a:pt x="0" y="345821"/>
                </a:lnTo>
                <a:lnTo>
                  <a:pt x="103555" y="166750"/>
                </a:lnTo>
                <a:lnTo>
                  <a:pt x="8254"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156841" y="1003808"/>
            <a:ext cx="256540" cy="347980"/>
          </a:xfrm>
          <a:custGeom>
            <a:avLst/>
            <a:gdLst/>
            <a:ahLst/>
            <a:cxnLst/>
            <a:rect l="l" t="t" r="r" b="b"/>
            <a:pathLst>
              <a:path w="256539" h="347980">
                <a:moveTo>
                  <a:pt x="92201" y="0"/>
                </a:moveTo>
                <a:lnTo>
                  <a:pt x="159845" y="11064"/>
                </a:lnTo>
                <a:lnTo>
                  <a:pt x="211962" y="44322"/>
                </a:lnTo>
                <a:lnTo>
                  <a:pt x="245110" y="95758"/>
                </a:lnTo>
                <a:lnTo>
                  <a:pt x="256158"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386458" y="1001522"/>
            <a:ext cx="304165" cy="350520"/>
          </a:xfrm>
          <a:custGeom>
            <a:avLst/>
            <a:gdLst/>
            <a:ahLst/>
            <a:cxnLst/>
            <a:rect l="l" t="t" r="r" b="b"/>
            <a:pathLst>
              <a:path w="304164" h="350519">
                <a:moveTo>
                  <a:pt x="137794" y="0"/>
                </a:moveTo>
                <a:lnTo>
                  <a:pt x="164719" y="0"/>
                </a:lnTo>
                <a:lnTo>
                  <a:pt x="303657" y="350265"/>
                </a:lnTo>
                <a:lnTo>
                  <a:pt x="235965" y="350265"/>
                </a:lnTo>
                <a:lnTo>
                  <a:pt x="210693"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451226"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710563"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2179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842895" y="1000125"/>
            <a:ext cx="4093845" cy="357504"/>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4887340" y="1057402"/>
            <a:ext cx="106934" cy="11531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3686428" y="1057402"/>
            <a:ext cx="106934" cy="11531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5843651" y="1057275"/>
            <a:ext cx="101853" cy="100584"/>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6122796" y="1053719"/>
            <a:ext cx="176402" cy="250316"/>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5487289" y="1053719"/>
            <a:ext cx="176402" cy="250316"/>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4286377" y="1053719"/>
            <a:ext cx="176402" cy="250316"/>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2905632" y="1053719"/>
            <a:ext cx="176402" cy="250316"/>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6416421" y="1006221"/>
            <a:ext cx="256540" cy="351790"/>
          </a:xfrm>
          <a:custGeom>
            <a:avLst/>
            <a:gdLst/>
            <a:ahLst/>
            <a:cxnLst/>
            <a:rect l="l" t="t" r="r" b="b"/>
            <a:pathLst>
              <a:path w="256540" h="351790">
                <a:moveTo>
                  <a:pt x="0" y="0"/>
                </a:moveTo>
                <a:lnTo>
                  <a:pt x="61340" y="0"/>
                </a:lnTo>
                <a:lnTo>
                  <a:pt x="61340" y="234187"/>
                </a:lnTo>
                <a:lnTo>
                  <a:pt x="62390" y="247451"/>
                </a:lnTo>
                <a:lnTo>
                  <a:pt x="87516" y="287174"/>
                </a:lnTo>
                <a:lnTo>
                  <a:pt x="124968" y="296925"/>
                </a:lnTo>
                <a:lnTo>
                  <a:pt x="140708" y="295856"/>
                </a:lnTo>
                <a:lnTo>
                  <a:pt x="176783"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110353" y="1006221"/>
            <a:ext cx="259715" cy="346075"/>
          </a:xfrm>
          <a:custGeom>
            <a:avLst/>
            <a:gdLst/>
            <a:ahLst/>
            <a:cxnLst/>
            <a:rect l="l" t="t" r="r" b="b"/>
            <a:pathLst>
              <a:path w="259714" h="346075">
                <a:moveTo>
                  <a:pt x="0" y="0"/>
                </a:moveTo>
                <a:lnTo>
                  <a:pt x="61341" y="0"/>
                </a:lnTo>
                <a:lnTo>
                  <a:pt x="61341" y="135381"/>
                </a:lnTo>
                <a:lnTo>
                  <a:pt x="198755" y="135381"/>
                </a:lnTo>
                <a:lnTo>
                  <a:pt x="198755" y="0"/>
                </a:lnTo>
                <a:lnTo>
                  <a:pt x="259461" y="0"/>
                </a:lnTo>
                <a:lnTo>
                  <a:pt x="259461" y="345566"/>
                </a:lnTo>
                <a:lnTo>
                  <a:pt x="198755" y="345566"/>
                </a:lnTo>
                <a:lnTo>
                  <a:pt x="198755" y="189864"/>
                </a:lnTo>
                <a:lnTo>
                  <a:pt x="61341" y="189864"/>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3909440" y="1006221"/>
            <a:ext cx="259715" cy="346075"/>
          </a:xfrm>
          <a:custGeom>
            <a:avLst/>
            <a:gdLst/>
            <a:ahLst/>
            <a:cxnLst/>
            <a:rect l="l" t="t" r="r" b="b"/>
            <a:pathLst>
              <a:path w="259714" h="346075">
                <a:moveTo>
                  <a:pt x="0" y="0"/>
                </a:moveTo>
                <a:lnTo>
                  <a:pt x="61341" y="0"/>
                </a:lnTo>
                <a:lnTo>
                  <a:pt x="61341" y="135381"/>
                </a:lnTo>
                <a:lnTo>
                  <a:pt x="198755" y="135381"/>
                </a:lnTo>
                <a:lnTo>
                  <a:pt x="198755" y="0"/>
                </a:lnTo>
                <a:lnTo>
                  <a:pt x="259461" y="0"/>
                </a:lnTo>
                <a:lnTo>
                  <a:pt x="259461" y="345566"/>
                </a:lnTo>
                <a:lnTo>
                  <a:pt x="198755" y="345566"/>
                </a:lnTo>
                <a:lnTo>
                  <a:pt x="198755" y="189864"/>
                </a:lnTo>
                <a:lnTo>
                  <a:pt x="61341" y="189864"/>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3199257" y="1006221"/>
            <a:ext cx="227965" cy="346075"/>
          </a:xfrm>
          <a:custGeom>
            <a:avLst/>
            <a:gdLst/>
            <a:ahLst/>
            <a:cxnLst/>
            <a:rect l="l" t="t" r="r" b="b"/>
            <a:pathLst>
              <a:path w="227964" h="346075">
                <a:moveTo>
                  <a:pt x="0" y="0"/>
                </a:moveTo>
                <a:lnTo>
                  <a:pt x="227583" y="0"/>
                </a:lnTo>
                <a:lnTo>
                  <a:pt x="227583" y="54482"/>
                </a:lnTo>
                <a:lnTo>
                  <a:pt x="61341" y="54482"/>
                </a:lnTo>
                <a:lnTo>
                  <a:pt x="61341" y="135381"/>
                </a:lnTo>
                <a:lnTo>
                  <a:pt x="182753" y="135381"/>
                </a:lnTo>
                <a:lnTo>
                  <a:pt x="182753" y="187578"/>
                </a:lnTo>
                <a:lnTo>
                  <a:pt x="61341" y="187578"/>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4826889" y="100380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3625977" y="100380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5780913" y="1002664"/>
            <a:ext cx="266065" cy="349250"/>
          </a:xfrm>
          <a:custGeom>
            <a:avLst/>
            <a:gdLst/>
            <a:ahLst/>
            <a:cxnLst/>
            <a:rect l="l" t="t" r="r" b="b"/>
            <a:pathLst>
              <a:path w="266064" h="349250">
                <a:moveTo>
                  <a:pt x="95758" y="0"/>
                </a:moveTo>
                <a:lnTo>
                  <a:pt x="153338" y="6359"/>
                </a:lnTo>
                <a:lnTo>
                  <a:pt x="194452" y="25447"/>
                </a:lnTo>
                <a:lnTo>
                  <a:pt x="219112" y="57275"/>
                </a:lnTo>
                <a:lnTo>
                  <a:pt x="227329" y="101854"/>
                </a:lnTo>
                <a:lnTo>
                  <a:pt x="226188" y="116855"/>
                </a:lnTo>
                <a:lnTo>
                  <a:pt x="209169" y="157861"/>
                </a:lnTo>
                <a:lnTo>
                  <a:pt x="176664" y="187328"/>
                </a:lnTo>
                <a:lnTo>
                  <a:pt x="163449" y="193421"/>
                </a:lnTo>
                <a:lnTo>
                  <a:pt x="265557"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6727570" y="1000252"/>
            <a:ext cx="209550" cy="357505"/>
          </a:xfrm>
          <a:custGeom>
            <a:avLst/>
            <a:gdLst/>
            <a:ahLst/>
            <a:cxnLst/>
            <a:rect l="l" t="t" r="r" b="b"/>
            <a:pathLst>
              <a:path w="209550" h="357505">
                <a:moveTo>
                  <a:pt x="105409"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2"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4563490"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6060059"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5424551"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4223639"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2842895"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35" name="object 35"/>
          <p:cNvSpPr txBox="1">
            <a:spLocks noGrp="1"/>
          </p:cNvSpPr>
          <p:nvPr>
            <p:ph type="title"/>
          </p:nvPr>
        </p:nvSpPr>
        <p:spPr>
          <a:xfrm>
            <a:off x="523240" y="1556740"/>
            <a:ext cx="3990340" cy="970280"/>
          </a:xfrm>
          <a:prstGeom prst="rect">
            <a:avLst/>
          </a:prstGeom>
        </p:spPr>
        <p:txBody>
          <a:bodyPr vert="horz" wrap="square" lIns="0" tIns="12700" rIns="0" bIns="0" rtlCol="0">
            <a:spAutoFit/>
          </a:bodyPr>
          <a:lstStyle/>
          <a:p>
            <a:pPr marL="25400" marR="17780">
              <a:lnSpc>
                <a:spcPct val="119200"/>
              </a:lnSpc>
              <a:spcBef>
                <a:spcPts val="100"/>
              </a:spcBef>
            </a:pPr>
            <a:r>
              <a:rPr sz="2600" spc="-5" dirty="0"/>
              <a:t>a.Hypophorphorous </a:t>
            </a:r>
            <a:r>
              <a:rPr sz="2600" spc="5" dirty="0"/>
              <a:t>H</a:t>
            </a:r>
            <a:r>
              <a:rPr sz="2550" spc="7" baseline="-21241" dirty="0"/>
              <a:t>3</a:t>
            </a:r>
            <a:r>
              <a:rPr sz="2600" spc="5" dirty="0"/>
              <a:t>PO</a:t>
            </a:r>
            <a:r>
              <a:rPr sz="2550" spc="7" baseline="-21241" dirty="0"/>
              <a:t>2 </a:t>
            </a:r>
            <a:r>
              <a:rPr sz="1700" spc="5" dirty="0"/>
              <a:t> </a:t>
            </a:r>
            <a:r>
              <a:rPr sz="2600" spc="-5" dirty="0"/>
              <a:t>b.Orthophosphorous</a:t>
            </a:r>
            <a:r>
              <a:rPr sz="2600" spc="-25" dirty="0"/>
              <a:t> </a:t>
            </a:r>
            <a:r>
              <a:rPr sz="2600" spc="5" dirty="0"/>
              <a:t>H</a:t>
            </a:r>
            <a:r>
              <a:rPr sz="2550" spc="7" baseline="-21241" dirty="0"/>
              <a:t>3</a:t>
            </a:r>
            <a:r>
              <a:rPr sz="2600" spc="5" dirty="0"/>
              <a:t>PO</a:t>
            </a:r>
            <a:r>
              <a:rPr sz="2550" spc="7" baseline="-21241" dirty="0"/>
              <a:t>3</a:t>
            </a:r>
            <a:endParaRPr sz="2550" baseline="-21241"/>
          </a:p>
        </p:txBody>
      </p:sp>
      <p:sp>
        <p:nvSpPr>
          <p:cNvPr id="36" name="object 36"/>
          <p:cNvSpPr txBox="1"/>
          <p:nvPr/>
        </p:nvSpPr>
        <p:spPr>
          <a:xfrm>
            <a:off x="523240" y="2577211"/>
            <a:ext cx="3835400" cy="422275"/>
          </a:xfrm>
          <a:prstGeom prst="rect">
            <a:avLst/>
          </a:prstGeom>
        </p:spPr>
        <p:txBody>
          <a:bodyPr vert="horz" wrap="square" lIns="0" tIns="13335" rIns="0" bIns="0" rtlCol="0">
            <a:spAutoFit/>
          </a:bodyPr>
          <a:lstStyle/>
          <a:p>
            <a:pPr marL="25400">
              <a:lnSpc>
                <a:spcPct val="100000"/>
              </a:lnSpc>
              <a:spcBef>
                <a:spcPts val="105"/>
              </a:spcBef>
            </a:pPr>
            <a:r>
              <a:rPr sz="2600" spc="-5" dirty="0">
                <a:latin typeface="Trebuchet MS"/>
                <a:cs typeface="Trebuchet MS"/>
              </a:rPr>
              <a:t>c. </a:t>
            </a:r>
            <a:r>
              <a:rPr sz="2600" dirty="0">
                <a:latin typeface="Trebuchet MS"/>
                <a:cs typeface="Trebuchet MS"/>
              </a:rPr>
              <a:t>Orthophosphoric</a:t>
            </a:r>
            <a:r>
              <a:rPr sz="2600" spc="-65" dirty="0">
                <a:latin typeface="Trebuchet MS"/>
                <a:cs typeface="Trebuchet MS"/>
              </a:rPr>
              <a:t> </a:t>
            </a:r>
            <a:r>
              <a:rPr sz="2600" spc="5" dirty="0">
                <a:latin typeface="Trebuchet MS"/>
                <a:cs typeface="Trebuchet MS"/>
              </a:rPr>
              <a:t>H</a:t>
            </a:r>
            <a:r>
              <a:rPr sz="2550" spc="7" baseline="-21241" dirty="0">
                <a:latin typeface="Trebuchet MS"/>
                <a:cs typeface="Trebuchet MS"/>
              </a:rPr>
              <a:t>3</a:t>
            </a:r>
            <a:r>
              <a:rPr sz="2600" spc="5" dirty="0">
                <a:latin typeface="Trebuchet MS"/>
                <a:cs typeface="Trebuchet MS"/>
              </a:rPr>
              <a:t>PO</a:t>
            </a:r>
            <a:r>
              <a:rPr sz="2550" spc="7" baseline="-21241" dirty="0">
                <a:latin typeface="Trebuchet MS"/>
                <a:cs typeface="Trebuchet MS"/>
              </a:rPr>
              <a:t>4</a:t>
            </a:r>
            <a:endParaRPr sz="2550" baseline="-21241">
              <a:latin typeface="Trebuchet MS"/>
              <a:cs typeface="Trebuchet MS"/>
            </a:endParaRPr>
          </a:p>
        </p:txBody>
      </p:sp>
      <p:sp>
        <p:nvSpPr>
          <p:cNvPr id="37" name="object 37"/>
          <p:cNvSpPr/>
          <p:nvPr/>
        </p:nvSpPr>
        <p:spPr>
          <a:xfrm>
            <a:off x="304800" y="3352800"/>
            <a:ext cx="7696200" cy="3124200"/>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213860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96186" y="1107186"/>
            <a:ext cx="83185" cy="127635"/>
          </a:xfrm>
          <a:custGeom>
            <a:avLst/>
            <a:gdLst/>
            <a:ahLst/>
            <a:cxnLst/>
            <a:rect l="l" t="t" r="r" b="b"/>
            <a:pathLst>
              <a:path w="83184"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217292" y="1057402"/>
            <a:ext cx="132841"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4593" y="1053719"/>
            <a:ext cx="176339"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023872"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133513" y="1006221"/>
            <a:ext cx="294005" cy="346075"/>
          </a:xfrm>
          <a:custGeom>
            <a:avLst/>
            <a:gdLst/>
            <a:ahLst/>
            <a:cxnLst/>
            <a:rect l="l" t="t" r="r" b="b"/>
            <a:pathLst>
              <a:path w="294005" h="346075">
                <a:moveTo>
                  <a:pt x="0" y="0"/>
                </a:moveTo>
                <a:lnTo>
                  <a:pt x="65100" y="0"/>
                </a:lnTo>
                <a:lnTo>
                  <a:pt x="146900" y="147446"/>
                </a:lnTo>
                <a:lnTo>
                  <a:pt x="229069" y="0"/>
                </a:lnTo>
                <a:lnTo>
                  <a:pt x="293966" y="0"/>
                </a:lnTo>
                <a:lnTo>
                  <a:pt x="177888" y="203834"/>
                </a:lnTo>
                <a:lnTo>
                  <a:pt x="177888" y="345566"/>
                </a:lnTo>
                <a:lnTo>
                  <a:pt x="116535" y="345566"/>
                </a:lnTo>
                <a:lnTo>
                  <a:pt x="116535" y="203834"/>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843953" y="1005966"/>
            <a:ext cx="288290" cy="346075"/>
          </a:xfrm>
          <a:custGeom>
            <a:avLst/>
            <a:gdLst/>
            <a:ahLst/>
            <a:cxnLst/>
            <a:rect l="l" t="t" r="r" b="b"/>
            <a:pathLst>
              <a:path w="288290" h="346075">
                <a:moveTo>
                  <a:pt x="8254" y="0"/>
                </a:moveTo>
                <a:lnTo>
                  <a:pt x="71005" y="254"/>
                </a:lnTo>
                <a:lnTo>
                  <a:pt x="141058" y="116967"/>
                </a:lnTo>
                <a:lnTo>
                  <a:pt x="218198" y="254"/>
                </a:lnTo>
                <a:lnTo>
                  <a:pt x="282359" y="254"/>
                </a:lnTo>
                <a:lnTo>
                  <a:pt x="172910" y="167767"/>
                </a:lnTo>
                <a:lnTo>
                  <a:pt x="287781" y="345821"/>
                </a:lnTo>
                <a:lnTo>
                  <a:pt x="221030" y="345821"/>
                </a:lnTo>
                <a:lnTo>
                  <a:pt x="139407" y="221487"/>
                </a:lnTo>
                <a:lnTo>
                  <a:pt x="63919" y="345821"/>
                </a:lnTo>
                <a:lnTo>
                  <a:pt x="0" y="345821"/>
                </a:lnTo>
                <a:lnTo>
                  <a:pt x="103555" y="166750"/>
                </a:lnTo>
                <a:lnTo>
                  <a:pt x="8254"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156841" y="1003808"/>
            <a:ext cx="256540" cy="347980"/>
          </a:xfrm>
          <a:custGeom>
            <a:avLst/>
            <a:gdLst/>
            <a:ahLst/>
            <a:cxnLst/>
            <a:rect l="l" t="t" r="r" b="b"/>
            <a:pathLst>
              <a:path w="256539" h="347980">
                <a:moveTo>
                  <a:pt x="92201" y="0"/>
                </a:moveTo>
                <a:lnTo>
                  <a:pt x="159845" y="11064"/>
                </a:lnTo>
                <a:lnTo>
                  <a:pt x="211962" y="44322"/>
                </a:lnTo>
                <a:lnTo>
                  <a:pt x="245110" y="95758"/>
                </a:lnTo>
                <a:lnTo>
                  <a:pt x="256158"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386458" y="1001522"/>
            <a:ext cx="304165" cy="350520"/>
          </a:xfrm>
          <a:custGeom>
            <a:avLst/>
            <a:gdLst/>
            <a:ahLst/>
            <a:cxnLst/>
            <a:rect l="l" t="t" r="r" b="b"/>
            <a:pathLst>
              <a:path w="304164" h="350519">
                <a:moveTo>
                  <a:pt x="137794" y="0"/>
                </a:moveTo>
                <a:lnTo>
                  <a:pt x="164719" y="0"/>
                </a:lnTo>
                <a:lnTo>
                  <a:pt x="303657" y="350265"/>
                </a:lnTo>
                <a:lnTo>
                  <a:pt x="235965" y="350265"/>
                </a:lnTo>
                <a:lnTo>
                  <a:pt x="210693"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451226"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710563"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2179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4" name="object 14"/>
          <p:cNvSpPr txBox="1">
            <a:spLocks noGrp="1"/>
          </p:cNvSpPr>
          <p:nvPr>
            <p:ph type="title"/>
          </p:nvPr>
        </p:nvSpPr>
        <p:spPr>
          <a:xfrm>
            <a:off x="510540" y="1556740"/>
            <a:ext cx="4455160" cy="970280"/>
          </a:xfrm>
          <a:prstGeom prst="rect">
            <a:avLst/>
          </a:prstGeom>
        </p:spPr>
        <p:txBody>
          <a:bodyPr vert="horz" wrap="square" lIns="0" tIns="12700" rIns="0" bIns="0" rtlCol="0">
            <a:spAutoFit/>
          </a:bodyPr>
          <a:lstStyle/>
          <a:p>
            <a:pPr marL="38100" marR="30480" indent="100330">
              <a:lnSpc>
                <a:spcPct val="119200"/>
              </a:lnSpc>
              <a:spcBef>
                <a:spcPts val="100"/>
              </a:spcBef>
              <a:tabLst>
                <a:tab pos="3211195" algn="l"/>
              </a:tabLst>
            </a:pPr>
            <a:r>
              <a:rPr sz="2600" spc="-5" dirty="0"/>
              <a:t>pyrophosphorous acid </a:t>
            </a:r>
            <a:r>
              <a:rPr sz="2600" spc="10" dirty="0"/>
              <a:t>H</a:t>
            </a:r>
            <a:r>
              <a:rPr sz="2550" spc="15" baseline="-21241" dirty="0"/>
              <a:t>4</a:t>
            </a:r>
            <a:r>
              <a:rPr sz="2600" spc="10" dirty="0"/>
              <a:t>P</a:t>
            </a:r>
            <a:r>
              <a:rPr sz="2550" spc="15" baseline="-21241" dirty="0"/>
              <a:t>2</a:t>
            </a:r>
            <a:r>
              <a:rPr sz="2600" spc="10" dirty="0"/>
              <a:t>O</a:t>
            </a:r>
            <a:r>
              <a:rPr sz="2550" spc="15" baseline="-21241" dirty="0"/>
              <a:t>5  </a:t>
            </a:r>
            <a:r>
              <a:rPr sz="2600" spc="-5" dirty="0"/>
              <a:t>Pyrophosphoric</a:t>
            </a:r>
            <a:r>
              <a:rPr sz="2600" spc="40" dirty="0"/>
              <a:t> </a:t>
            </a:r>
            <a:r>
              <a:rPr sz="2600" spc="-5" dirty="0"/>
              <a:t>acid	</a:t>
            </a:r>
            <a:r>
              <a:rPr sz="2600" spc="10" dirty="0"/>
              <a:t>H</a:t>
            </a:r>
            <a:r>
              <a:rPr sz="2550" spc="15" baseline="-21241" dirty="0"/>
              <a:t>4</a:t>
            </a:r>
            <a:r>
              <a:rPr sz="2600" spc="10" dirty="0"/>
              <a:t>P</a:t>
            </a:r>
            <a:r>
              <a:rPr sz="2550" spc="15" baseline="-21241" dirty="0"/>
              <a:t>2</a:t>
            </a:r>
            <a:r>
              <a:rPr sz="2600" spc="10" dirty="0"/>
              <a:t>0</a:t>
            </a:r>
            <a:r>
              <a:rPr sz="2550" spc="15" baseline="-21241" dirty="0"/>
              <a:t>7</a:t>
            </a:r>
            <a:endParaRPr sz="2550" baseline="-21241"/>
          </a:p>
        </p:txBody>
      </p:sp>
      <p:sp>
        <p:nvSpPr>
          <p:cNvPr id="15" name="object 15"/>
          <p:cNvSpPr/>
          <p:nvPr/>
        </p:nvSpPr>
        <p:spPr>
          <a:xfrm>
            <a:off x="1569719" y="3105992"/>
            <a:ext cx="4556759" cy="252471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213860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96186" y="1107186"/>
            <a:ext cx="83185" cy="127635"/>
          </a:xfrm>
          <a:custGeom>
            <a:avLst/>
            <a:gdLst/>
            <a:ahLst/>
            <a:cxnLst/>
            <a:rect l="l" t="t" r="r" b="b"/>
            <a:pathLst>
              <a:path w="83184"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217292" y="1057402"/>
            <a:ext cx="132841"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4593" y="1053719"/>
            <a:ext cx="176339"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023872"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133513" y="1006221"/>
            <a:ext cx="294005" cy="346075"/>
          </a:xfrm>
          <a:custGeom>
            <a:avLst/>
            <a:gdLst/>
            <a:ahLst/>
            <a:cxnLst/>
            <a:rect l="l" t="t" r="r" b="b"/>
            <a:pathLst>
              <a:path w="294005" h="346075">
                <a:moveTo>
                  <a:pt x="0" y="0"/>
                </a:moveTo>
                <a:lnTo>
                  <a:pt x="65100" y="0"/>
                </a:lnTo>
                <a:lnTo>
                  <a:pt x="146900" y="147446"/>
                </a:lnTo>
                <a:lnTo>
                  <a:pt x="229069" y="0"/>
                </a:lnTo>
                <a:lnTo>
                  <a:pt x="293966" y="0"/>
                </a:lnTo>
                <a:lnTo>
                  <a:pt x="177888" y="203834"/>
                </a:lnTo>
                <a:lnTo>
                  <a:pt x="177888" y="345566"/>
                </a:lnTo>
                <a:lnTo>
                  <a:pt x="116535" y="345566"/>
                </a:lnTo>
                <a:lnTo>
                  <a:pt x="116535" y="203834"/>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843953" y="1005966"/>
            <a:ext cx="288290" cy="346075"/>
          </a:xfrm>
          <a:custGeom>
            <a:avLst/>
            <a:gdLst/>
            <a:ahLst/>
            <a:cxnLst/>
            <a:rect l="l" t="t" r="r" b="b"/>
            <a:pathLst>
              <a:path w="288290" h="346075">
                <a:moveTo>
                  <a:pt x="8254" y="0"/>
                </a:moveTo>
                <a:lnTo>
                  <a:pt x="71005" y="254"/>
                </a:lnTo>
                <a:lnTo>
                  <a:pt x="141058" y="116967"/>
                </a:lnTo>
                <a:lnTo>
                  <a:pt x="218198" y="254"/>
                </a:lnTo>
                <a:lnTo>
                  <a:pt x="282359" y="254"/>
                </a:lnTo>
                <a:lnTo>
                  <a:pt x="172910" y="167767"/>
                </a:lnTo>
                <a:lnTo>
                  <a:pt x="287781" y="345821"/>
                </a:lnTo>
                <a:lnTo>
                  <a:pt x="221030" y="345821"/>
                </a:lnTo>
                <a:lnTo>
                  <a:pt x="139407" y="221487"/>
                </a:lnTo>
                <a:lnTo>
                  <a:pt x="63919" y="345821"/>
                </a:lnTo>
                <a:lnTo>
                  <a:pt x="0" y="345821"/>
                </a:lnTo>
                <a:lnTo>
                  <a:pt x="103555" y="166750"/>
                </a:lnTo>
                <a:lnTo>
                  <a:pt x="8254"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156841" y="1003808"/>
            <a:ext cx="256540" cy="347980"/>
          </a:xfrm>
          <a:custGeom>
            <a:avLst/>
            <a:gdLst/>
            <a:ahLst/>
            <a:cxnLst/>
            <a:rect l="l" t="t" r="r" b="b"/>
            <a:pathLst>
              <a:path w="256539" h="347980">
                <a:moveTo>
                  <a:pt x="92201" y="0"/>
                </a:moveTo>
                <a:lnTo>
                  <a:pt x="159845" y="11064"/>
                </a:lnTo>
                <a:lnTo>
                  <a:pt x="211962" y="44322"/>
                </a:lnTo>
                <a:lnTo>
                  <a:pt x="245110" y="95758"/>
                </a:lnTo>
                <a:lnTo>
                  <a:pt x="256158"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386458" y="1001522"/>
            <a:ext cx="304165" cy="350520"/>
          </a:xfrm>
          <a:custGeom>
            <a:avLst/>
            <a:gdLst/>
            <a:ahLst/>
            <a:cxnLst/>
            <a:rect l="l" t="t" r="r" b="b"/>
            <a:pathLst>
              <a:path w="304164" h="350519">
                <a:moveTo>
                  <a:pt x="137794" y="0"/>
                </a:moveTo>
                <a:lnTo>
                  <a:pt x="164719" y="0"/>
                </a:lnTo>
                <a:lnTo>
                  <a:pt x="303657" y="350265"/>
                </a:lnTo>
                <a:lnTo>
                  <a:pt x="235965" y="350265"/>
                </a:lnTo>
                <a:lnTo>
                  <a:pt x="210693"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451226"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710563"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2179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4" name="object 14"/>
          <p:cNvSpPr txBox="1">
            <a:spLocks noGrp="1"/>
          </p:cNvSpPr>
          <p:nvPr>
            <p:ph type="title"/>
          </p:nvPr>
        </p:nvSpPr>
        <p:spPr>
          <a:xfrm>
            <a:off x="510540" y="1545615"/>
            <a:ext cx="2593975" cy="1032510"/>
          </a:xfrm>
          <a:prstGeom prst="rect">
            <a:avLst/>
          </a:prstGeom>
        </p:spPr>
        <p:txBody>
          <a:bodyPr vert="horz" wrap="square" lIns="0" tIns="12700" rIns="0" bIns="0" rtlCol="0">
            <a:spAutoFit/>
          </a:bodyPr>
          <a:lstStyle/>
          <a:p>
            <a:pPr marL="38100" marR="30480">
              <a:lnSpc>
                <a:spcPct val="117900"/>
              </a:lnSpc>
              <a:spcBef>
                <a:spcPts val="100"/>
              </a:spcBef>
            </a:pPr>
            <a:r>
              <a:rPr sz="2800" spc="-10" dirty="0"/>
              <a:t>Hypophosph</a:t>
            </a:r>
            <a:r>
              <a:rPr sz="2800" spc="-15" dirty="0"/>
              <a:t>o</a:t>
            </a:r>
            <a:r>
              <a:rPr sz="2800" spc="-5" dirty="0"/>
              <a:t>ric  </a:t>
            </a:r>
            <a:r>
              <a:rPr sz="2800" dirty="0"/>
              <a:t>H</a:t>
            </a:r>
            <a:r>
              <a:rPr sz="2775" baseline="-21021" dirty="0"/>
              <a:t>4</a:t>
            </a:r>
            <a:r>
              <a:rPr sz="2800" dirty="0"/>
              <a:t>P</a:t>
            </a:r>
            <a:r>
              <a:rPr sz="2775" baseline="-21021" dirty="0"/>
              <a:t>2</a:t>
            </a:r>
            <a:r>
              <a:rPr sz="2800" dirty="0"/>
              <a:t>O</a:t>
            </a:r>
            <a:r>
              <a:rPr sz="2775" baseline="-21021" dirty="0"/>
              <a:t>6</a:t>
            </a:r>
            <a:endParaRPr sz="2775" baseline="-21021"/>
          </a:p>
        </p:txBody>
      </p:sp>
      <p:sp>
        <p:nvSpPr>
          <p:cNvPr id="15" name="object 15"/>
          <p:cNvSpPr txBox="1"/>
          <p:nvPr/>
        </p:nvSpPr>
        <p:spPr>
          <a:xfrm>
            <a:off x="4258183" y="1622805"/>
            <a:ext cx="2790190" cy="1381760"/>
          </a:xfrm>
          <a:prstGeom prst="rect">
            <a:avLst/>
          </a:prstGeom>
        </p:spPr>
        <p:txBody>
          <a:bodyPr vert="horz" wrap="square" lIns="0" tIns="12065" rIns="0" bIns="0" rtlCol="0">
            <a:spAutoFit/>
          </a:bodyPr>
          <a:lstStyle/>
          <a:p>
            <a:pPr marL="286385" marR="5080" indent="-274320">
              <a:lnSpc>
                <a:spcPct val="100000"/>
              </a:lnSpc>
              <a:spcBef>
                <a:spcPts val="95"/>
              </a:spcBef>
            </a:pPr>
            <a:r>
              <a:rPr sz="2800" spc="-40" dirty="0">
                <a:latin typeface="Trebuchet MS"/>
                <a:cs typeface="Trebuchet MS"/>
              </a:rPr>
              <a:t>Poly </a:t>
            </a:r>
            <a:r>
              <a:rPr sz="2800" spc="-10" dirty="0">
                <a:latin typeface="Trebuchet MS"/>
                <a:cs typeface="Trebuchet MS"/>
              </a:rPr>
              <a:t>meta  phosphoric</a:t>
            </a:r>
            <a:r>
              <a:rPr sz="2800" spc="-55" dirty="0">
                <a:latin typeface="Trebuchet MS"/>
                <a:cs typeface="Trebuchet MS"/>
              </a:rPr>
              <a:t> </a:t>
            </a:r>
            <a:r>
              <a:rPr sz="2800" spc="-10" dirty="0">
                <a:latin typeface="Trebuchet MS"/>
                <a:cs typeface="Trebuchet MS"/>
              </a:rPr>
              <a:t>acid</a:t>
            </a:r>
            <a:endParaRPr sz="2800">
              <a:latin typeface="Trebuchet MS"/>
              <a:cs typeface="Trebuchet MS"/>
            </a:endParaRPr>
          </a:p>
          <a:p>
            <a:pPr marL="12700">
              <a:lnSpc>
                <a:spcPct val="100000"/>
              </a:lnSpc>
              <a:spcBef>
                <a:spcPts val="605"/>
              </a:spcBef>
            </a:pPr>
            <a:r>
              <a:rPr sz="2800" spc="-10" dirty="0">
                <a:latin typeface="Trebuchet MS"/>
                <a:cs typeface="Trebuchet MS"/>
              </a:rPr>
              <a:t>[HPO3]n</a:t>
            </a:r>
            <a:endParaRPr sz="2800">
              <a:latin typeface="Trebuchet MS"/>
              <a:cs typeface="Trebuchet MS"/>
            </a:endParaRPr>
          </a:p>
        </p:txBody>
      </p:sp>
      <p:sp>
        <p:nvSpPr>
          <p:cNvPr id="16" name="object 16"/>
          <p:cNvSpPr/>
          <p:nvPr/>
        </p:nvSpPr>
        <p:spPr>
          <a:xfrm>
            <a:off x="4267200" y="2743198"/>
            <a:ext cx="3733800" cy="4114799"/>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630095" y="2919211"/>
            <a:ext cx="3396417" cy="294818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988" y="643127"/>
            <a:ext cx="7644383" cy="492861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999363"/>
            <a:ext cx="4694351" cy="35826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85720" y="1181480"/>
            <a:ext cx="103124" cy="1238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886585" y="1057402"/>
            <a:ext cx="106933" cy="11531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925715" y="1057275"/>
            <a:ext cx="101803" cy="10058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204861" y="1053719"/>
            <a:ext cx="176390" cy="250316"/>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4697095"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4404740"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5"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4130421"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3740022" y="1006221"/>
            <a:ext cx="353060" cy="350520"/>
          </a:xfrm>
          <a:custGeom>
            <a:avLst/>
            <a:gdLst/>
            <a:ahLst/>
            <a:cxnLst/>
            <a:rect l="l" t="t" r="r" b="b"/>
            <a:pathLst>
              <a:path w="353060" h="350519">
                <a:moveTo>
                  <a:pt x="69596" y="0"/>
                </a:moveTo>
                <a:lnTo>
                  <a:pt x="102107" y="0"/>
                </a:lnTo>
                <a:lnTo>
                  <a:pt x="176911" y="232790"/>
                </a:lnTo>
                <a:lnTo>
                  <a:pt x="250062" y="0"/>
                </a:lnTo>
                <a:lnTo>
                  <a:pt x="282321" y="0"/>
                </a:lnTo>
                <a:lnTo>
                  <a:pt x="352932" y="345820"/>
                </a:lnTo>
                <a:lnTo>
                  <a:pt x="293497" y="345820"/>
                </a:lnTo>
                <a:lnTo>
                  <a:pt x="257555" y="159384"/>
                </a:lnTo>
                <a:lnTo>
                  <a:pt x="188087" y="350265"/>
                </a:lnTo>
                <a:lnTo>
                  <a:pt x="166115" y="350265"/>
                </a:lnTo>
                <a:lnTo>
                  <a:pt x="96519" y="159384"/>
                </a:lnTo>
                <a:lnTo>
                  <a:pt x="59181"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3496436"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3229736" y="1006221"/>
            <a:ext cx="217804" cy="346075"/>
          </a:xfrm>
          <a:custGeom>
            <a:avLst/>
            <a:gdLst/>
            <a:ahLst/>
            <a:cxnLst/>
            <a:rect l="l" t="t" r="r" b="b"/>
            <a:pathLst>
              <a:path w="217804"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955417" y="1006221"/>
            <a:ext cx="220979" cy="346075"/>
          </a:xfrm>
          <a:custGeom>
            <a:avLst/>
            <a:gdLst/>
            <a:ahLst/>
            <a:cxnLst/>
            <a:rect l="l" t="t" r="r" b="b"/>
            <a:pathLst>
              <a:path w="220980"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498472"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8" y="296925"/>
                </a:lnTo>
                <a:lnTo>
                  <a:pt x="140708" y="295856"/>
                </a:lnTo>
                <a:lnTo>
                  <a:pt x="176784" y="279907"/>
                </a:lnTo>
                <a:lnTo>
                  <a:pt x="195326" y="233044"/>
                </a:lnTo>
                <a:lnTo>
                  <a:pt x="195326" y="0"/>
                </a:lnTo>
                <a:lnTo>
                  <a:pt x="256540" y="0"/>
                </a:lnTo>
                <a:lnTo>
                  <a:pt x="256540" y="237743"/>
                </a:lnTo>
                <a:lnTo>
                  <a:pt x="254321" y="262963"/>
                </a:lnTo>
                <a:lnTo>
                  <a:pt x="236501" y="304734"/>
                </a:lnTo>
                <a:lnTo>
                  <a:pt x="201467" y="334478"/>
                </a:lnTo>
                <a:lnTo>
                  <a:pt x="153791" y="349527"/>
                </a:lnTo>
                <a:lnTo>
                  <a:pt x="125476"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272157" y="1004824"/>
            <a:ext cx="132080" cy="347345"/>
          </a:xfrm>
          <a:custGeom>
            <a:avLst/>
            <a:gdLst/>
            <a:ahLst/>
            <a:cxnLst/>
            <a:rect l="l" t="t" r="r" b="b"/>
            <a:pathLst>
              <a:path w="132080" h="347344">
                <a:moveTo>
                  <a:pt x="107187" y="0"/>
                </a:moveTo>
                <a:lnTo>
                  <a:pt x="131699" y="0"/>
                </a:lnTo>
                <a:lnTo>
                  <a:pt x="131699" y="346963"/>
                </a:lnTo>
                <a:lnTo>
                  <a:pt x="70357" y="346963"/>
                </a:lnTo>
                <a:lnTo>
                  <a:pt x="70357" y="97916"/>
                </a:lnTo>
                <a:lnTo>
                  <a:pt x="0" y="140080"/>
                </a:lnTo>
                <a:lnTo>
                  <a:pt x="0" y="81152"/>
                </a:lnTo>
                <a:lnTo>
                  <a:pt x="32125" y="63793"/>
                </a:lnTo>
                <a:lnTo>
                  <a:pt x="60690" y="44481"/>
                </a:lnTo>
                <a:lnTo>
                  <a:pt x="85707" y="23217"/>
                </a:lnTo>
                <a:lnTo>
                  <a:pt x="107187"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826132"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862914"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5006975"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21792" y="1000252"/>
            <a:ext cx="287020" cy="357505"/>
          </a:xfrm>
          <a:custGeom>
            <a:avLst/>
            <a:gdLst/>
            <a:ahLst/>
            <a:cxnLst/>
            <a:rect l="l" t="t" r="r" b="b"/>
            <a:pathLst>
              <a:path w="287020" h="357505">
                <a:moveTo>
                  <a:pt x="175031" y="0"/>
                </a:moveTo>
                <a:lnTo>
                  <a:pt x="202393" y="2139"/>
                </a:lnTo>
                <a:lnTo>
                  <a:pt x="227634" y="8540"/>
                </a:lnTo>
                <a:lnTo>
                  <a:pt x="250751" y="19180"/>
                </a:lnTo>
                <a:lnTo>
                  <a:pt x="271741" y="34036"/>
                </a:lnTo>
                <a:lnTo>
                  <a:pt x="246037" y="83312"/>
                </a:lnTo>
                <a:lnTo>
                  <a:pt x="239871" y="78476"/>
                </a:lnTo>
                <a:lnTo>
                  <a:pt x="232233" y="73675"/>
                </a:lnTo>
                <a:lnTo>
                  <a:pt x="191487" y="56991"/>
                </a:lnTo>
                <a:lnTo>
                  <a:pt x="173621" y="54610"/>
                </a:lnTo>
                <a:lnTo>
                  <a:pt x="149485" y="56757"/>
                </a:lnTo>
                <a:lnTo>
                  <a:pt x="109265" y="74005"/>
                </a:lnTo>
                <a:lnTo>
                  <a:pt x="80278" y="107870"/>
                </a:lnTo>
                <a:lnTo>
                  <a:pt x="65533" y="154162"/>
                </a:lnTo>
                <a:lnTo>
                  <a:pt x="63690" y="181737"/>
                </a:lnTo>
                <a:lnTo>
                  <a:pt x="65495" y="207902"/>
                </a:lnTo>
                <a:lnTo>
                  <a:pt x="79940" y="251995"/>
                </a:lnTo>
                <a:lnTo>
                  <a:pt x="108337" y="284356"/>
                </a:lnTo>
                <a:lnTo>
                  <a:pt x="147675" y="300843"/>
                </a:lnTo>
                <a:lnTo>
                  <a:pt x="171259" y="302895"/>
                </a:lnTo>
                <a:lnTo>
                  <a:pt x="186930" y="301775"/>
                </a:lnTo>
                <a:lnTo>
                  <a:pt x="225272" y="284988"/>
                </a:lnTo>
                <a:lnTo>
                  <a:pt x="225272" y="217043"/>
                </a:lnTo>
                <a:lnTo>
                  <a:pt x="177393" y="217043"/>
                </a:lnTo>
                <a:lnTo>
                  <a:pt x="177393" y="164719"/>
                </a:lnTo>
                <a:lnTo>
                  <a:pt x="286613" y="164719"/>
                </a:lnTo>
                <a:lnTo>
                  <a:pt x="286613" y="319405"/>
                </a:lnTo>
                <a:lnTo>
                  <a:pt x="246601" y="341872"/>
                </a:lnTo>
                <a:lnTo>
                  <a:pt x="195641" y="354885"/>
                </a:lnTo>
                <a:lnTo>
                  <a:pt x="161353" y="357377"/>
                </a:lnTo>
                <a:lnTo>
                  <a:pt x="126122" y="354349"/>
                </a:lnTo>
                <a:lnTo>
                  <a:pt x="67209" y="330053"/>
                </a:lnTo>
                <a:lnTo>
                  <a:pt x="24479" y="282402"/>
                </a:lnTo>
                <a:lnTo>
                  <a:pt x="2719" y="218064"/>
                </a:lnTo>
                <a:lnTo>
                  <a:pt x="0" y="180086"/>
                </a:lnTo>
                <a:lnTo>
                  <a:pt x="2962" y="141960"/>
                </a:lnTo>
                <a:lnTo>
                  <a:pt x="26665" y="76948"/>
                </a:lnTo>
                <a:lnTo>
                  <a:pt x="73166" y="28182"/>
                </a:lnTo>
                <a:lnTo>
                  <a:pt x="136979" y="3139"/>
                </a:lnTo>
                <a:lnTo>
                  <a:pt x="175031"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142060" y="1000125"/>
            <a:ext cx="302260" cy="357505"/>
          </a:xfrm>
          <a:custGeom>
            <a:avLst/>
            <a:gdLst/>
            <a:ahLst/>
            <a:cxnLst/>
            <a:rect l="l" t="t" r="r" b="b"/>
            <a:pathLst>
              <a:path w="302259" h="357505">
                <a:moveTo>
                  <a:pt x="148640" y="0"/>
                </a:moveTo>
                <a:lnTo>
                  <a:pt x="214363" y="11541"/>
                </a:lnTo>
                <a:lnTo>
                  <a:pt x="262559" y="46227"/>
                </a:lnTo>
                <a:lnTo>
                  <a:pt x="292103" y="101726"/>
                </a:lnTo>
                <a:lnTo>
                  <a:pt x="301929" y="175895"/>
                </a:lnTo>
                <a:lnTo>
                  <a:pt x="299358" y="215542"/>
                </a:lnTo>
                <a:lnTo>
                  <a:pt x="278784" y="281836"/>
                </a:lnTo>
                <a:lnTo>
                  <a:pt x="238042" y="329965"/>
                </a:lnTo>
                <a:lnTo>
                  <a:pt x="179610" y="354453"/>
                </a:lnTo>
                <a:lnTo>
                  <a:pt x="143941" y="357504"/>
                </a:lnTo>
                <a:lnTo>
                  <a:pt x="111146" y="354478"/>
                </a:lnTo>
                <a:lnTo>
                  <a:pt x="57756" y="330233"/>
                </a:lnTo>
                <a:lnTo>
                  <a:pt x="20895" y="282461"/>
                </a:lnTo>
                <a:lnTo>
                  <a:pt x="2321" y="215925"/>
                </a:lnTo>
                <a:lnTo>
                  <a:pt x="0" y="175895"/>
                </a:lnTo>
                <a:lnTo>
                  <a:pt x="2528" y="140440"/>
                </a:lnTo>
                <a:lnTo>
                  <a:pt x="22754" y="78007"/>
                </a:lnTo>
                <a:lnTo>
                  <a:pt x="62383" y="28717"/>
                </a:lnTo>
                <a:lnTo>
                  <a:pt x="116476" y="3190"/>
                </a:lnTo>
                <a:lnTo>
                  <a:pt x="14864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2522854" y="999363"/>
            <a:ext cx="227965" cy="357505"/>
          </a:xfrm>
          <a:custGeom>
            <a:avLst/>
            <a:gdLst/>
            <a:ahLst/>
            <a:cxnLst/>
            <a:rect l="l" t="t" r="r" b="b"/>
            <a:pathLst>
              <a:path w="227964" h="357505">
                <a:moveTo>
                  <a:pt x="148208" y="0"/>
                </a:moveTo>
                <a:lnTo>
                  <a:pt x="180720" y="34416"/>
                </a:lnTo>
                <a:lnTo>
                  <a:pt x="163524" y="44370"/>
                </a:lnTo>
                <a:lnTo>
                  <a:pt x="147161" y="55752"/>
                </a:lnTo>
                <a:lnTo>
                  <a:pt x="116839" y="82803"/>
                </a:lnTo>
                <a:lnTo>
                  <a:pt x="92551" y="112585"/>
                </a:lnTo>
                <a:lnTo>
                  <a:pt x="77215" y="141986"/>
                </a:lnTo>
                <a:lnTo>
                  <a:pt x="89023" y="137152"/>
                </a:lnTo>
                <a:lnTo>
                  <a:pt x="100044" y="133699"/>
                </a:lnTo>
                <a:lnTo>
                  <a:pt x="142825" y="132822"/>
                </a:lnTo>
                <a:lnTo>
                  <a:pt x="182016" y="147974"/>
                </a:lnTo>
                <a:lnTo>
                  <a:pt x="210994" y="177768"/>
                </a:lnTo>
                <a:lnTo>
                  <a:pt x="225853" y="218725"/>
                </a:lnTo>
                <a:lnTo>
                  <a:pt x="227711" y="243204"/>
                </a:lnTo>
                <a:lnTo>
                  <a:pt x="225807" y="267442"/>
                </a:lnTo>
                <a:lnTo>
                  <a:pt x="210619" y="308677"/>
                </a:lnTo>
                <a:lnTo>
                  <a:pt x="181213" y="339389"/>
                </a:lnTo>
                <a:lnTo>
                  <a:pt x="142922" y="355149"/>
                </a:lnTo>
                <a:lnTo>
                  <a:pt x="120776" y="357124"/>
                </a:lnTo>
                <a:lnTo>
                  <a:pt x="77297" y="351102"/>
                </a:lnTo>
                <a:lnTo>
                  <a:pt x="43479" y="333028"/>
                </a:lnTo>
                <a:lnTo>
                  <a:pt x="19324" y="302890"/>
                </a:lnTo>
                <a:lnTo>
                  <a:pt x="4831" y="260677"/>
                </a:lnTo>
                <a:lnTo>
                  <a:pt x="0" y="206375"/>
                </a:lnTo>
                <a:lnTo>
                  <a:pt x="2907" y="174676"/>
                </a:lnTo>
                <a:lnTo>
                  <a:pt x="26199" y="110755"/>
                </a:lnTo>
                <a:lnTo>
                  <a:pt x="46608" y="78486"/>
                </a:lnTo>
                <a:lnTo>
                  <a:pt x="95313" y="26479"/>
                </a:lnTo>
                <a:lnTo>
                  <a:pt x="121225" y="10048"/>
                </a:lnTo>
                <a:lnTo>
                  <a:pt x="148208" y="0"/>
                </a:lnTo>
                <a:close/>
              </a:path>
            </a:pathLst>
          </a:custGeom>
          <a:ln w="3175">
            <a:solidFill>
              <a:srgbClr val="58134A"/>
            </a:solidFill>
          </a:ln>
        </p:spPr>
        <p:txBody>
          <a:bodyPr wrap="square" lIns="0" tIns="0" rIns="0" bIns="0" rtlCol="0"/>
          <a:lstStyle/>
          <a:p>
            <a:endParaRPr/>
          </a:p>
        </p:txBody>
      </p:sp>
      <p:sp>
        <p:nvSpPr>
          <p:cNvPr id="22" name="object 22"/>
          <p:cNvSpPr txBox="1"/>
          <p:nvPr/>
        </p:nvSpPr>
        <p:spPr>
          <a:xfrm>
            <a:off x="510540" y="1632331"/>
            <a:ext cx="7078980" cy="4050029"/>
          </a:xfrm>
          <a:prstGeom prst="rect">
            <a:avLst/>
          </a:prstGeom>
        </p:spPr>
        <p:txBody>
          <a:bodyPr vert="horz" wrap="square" lIns="0" tIns="13335" rIns="0" bIns="0" rtlCol="0">
            <a:spAutoFit/>
          </a:bodyPr>
          <a:lstStyle/>
          <a:p>
            <a:pPr marL="311785" marR="30480" indent="-274320">
              <a:lnSpc>
                <a:spcPct val="100000"/>
              </a:lnSpc>
              <a:spcBef>
                <a:spcPts val="105"/>
              </a:spcBef>
              <a:buClr>
                <a:srgbClr val="B03E9A"/>
              </a:buClr>
              <a:buSzPct val="73076"/>
              <a:buFont typeface="Wingdings 2"/>
              <a:buChar char=""/>
              <a:tabLst>
                <a:tab pos="312420" algn="l"/>
              </a:tabLst>
            </a:pPr>
            <a:r>
              <a:rPr sz="2600" dirty="0">
                <a:latin typeface="Trebuchet MS"/>
                <a:cs typeface="Trebuchet MS"/>
              </a:rPr>
              <a:t>. </a:t>
            </a:r>
            <a:r>
              <a:rPr sz="2600" b="1" dirty="0">
                <a:latin typeface="Trebuchet MS"/>
                <a:cs typeface="Trebuchet MS"/>
              </a:rPr>
              <a:t>Oxygen family: Group 16 of periodic</a:t>
            </a:r>
            <a:r>
              <a:rPr sz="2600" b="1" spc="-95" dirty="0">
                <a:latin typeface="Trebuchet MS"/>
                <a:cs typeface="Trebuchet MS"/>
              </a:rPr>
              <a:t> </a:t>
            </a:r>
            <a:r>
              <a:rPr sz="2600" b="1" spc="-5" dirty="0">
                <a:latin typeface="Trebuchet MS"/>
                <a:cs typeface="Trebuchet MS"/>
              </a:rPr>
              <a:t>table  </a:t>
            </a:r>
            <a:r>
              <a:rPr sz="2600" b="1" dirty="0">
                <a:latin typeface="Trebuchet MS"/>
                <a:cs typeface="Trebuchet MS"/>
              </a:rPr>
              <a:t>consists of five elements</a:t>
            </a:r>
            <a:r>
              <a:rPr sz="2600" b="1" spc="-10" dirty="0">
                <a:latin typeface="Trebuchet MS"/>
                <a:cs typeface="Trebuchet MS"/>
              </a:rPr>
              <a:t> </a:t>
            </a:r>
            <a:r>
              <a:rPr sz="2600" b="1" dirty="0">
                <a:latin typeface="Trebuchet MS"/>
                <a:cs typeface="Trebuchet MS"/>
              </a:rPr>
              <a:t>–</a:t>
            </a:r>
            <a:endParaRPr sz="2600">
              <a:latin typeface="Trebuchet MS"/>
              <a:cs typeface="Trebuchet MS"/>
            </a:endParaRPr>
          </a:p>
          <a:p>
            <a:pPr marL="436880" marR="4507865">
              <a:lnSpc>
                <a:spcPct val="119200"/>
              </a:lnSpc>
            </a:pPr>
            <a:r>
              <a:rPr sz="2600" dirty="0">
                <a:latin typeface="Trebuchet MS"/>
                <a:cs typeface="Trebuchet MS"/>
              </a:rPr>
              <a:t>oxygen </a:t>
            </a:r>
            <a:r>
              <a:rPr sz="2600" spc="-5" dirty="0">
                <a:latin typeface="Trebuchet MS"/>
                <a:cs typeface="Trebuchet MS"/>
              </a:rPr>
              <a:t>(O),  </a:t>
            </a:r>
            <a:r>
              <a:rPr sz="2600" dirty="0">
                <a:latin typeface="Trebuchet MS"/>
                <a:cs typeface="Trebuchet MS"/>
              </a:rPr>
              <a:t>sulphur</a:t>
            </a:r>
            <a:r>
              <a:rPr sz="2600" spc="-20" dirty="0">
                <a:latin typeface="Trebuchet MS"/>
                <a:cs typeface="Trebuchet MS"/>
              </a:rPr>
              <a:t> </a:t>
            </a:r>
            <a:r>
              <a:rPr sz="2600" spc="-5" dirty="0">
                <a:latin typeface="Trebuchet MS"/>
                <a:cs typeface="Trebuchet MS"/>
              </a:rPr>
              <a:t>(S),</a:t>
            </a:r>
            <a:endParaRPr sz="2600">
              <a:latin typeface="Trebuchet MS"/>
              <a:cs typeface="Trebuchet MS"/>
            </a:endParaRPr>
          </a:p>
          <a:p>
            <a:pPr marL="436880" marR="3956685">
              <a:lnSpc>
                <a:spcPct val="119200"/>
              </a:lnSpc>
            </a:pPr>
            <a:r>
              <a:rPr sz="2600" dirty="0">
                <a:latin typeface="Trebuchet MS"/>
                <a:cs typeface="Trebuchet MS"/>
              </a:rPr>
              <a:t>selenium </a:t>
            </a:r>
            <a:r>
              <a:rPr sz="2600" spc="-5" dirty="0">
                <a:latin typeface="Trebuchet MS"/>
                <a:cs typeface="Trebuchet MS"/>
              </a:rPr>
              <a:t>(Se),  </a:t>
            </a:r>
            <a:r>
              <a:rPr sz="2600" dirty="0">
                <a:latin typeface="Trebuchet MS"/>
                <a:cs typeface="Trebuchet MS"/>
              </a:rPr>
              <a:t>tellurium </a:t>
            </a:r>
            <a:r>
              <a:rPr sz="2600" spc="-85" dirty="0">
                <a:latin typeface="Trebuchet MS"/>
                <a:cs typeface="Trebuchet MS"/>
              </a:rPr>
              <a:t>(Te) </a:t>
            </a:r>
            <a:r>
              <a:rPr sz="2600" dirty="0">
                <a:latin typeface="Trebuchet MS"/>
                <a:cs typeface="Trebuchet MS"/>
              </a:rPr>
              <a:t>and  </a:t>
            </a:r>
            <a:r>
              <a:rPr sz="2600" spc="-5" dirty="0">
                <a:latin typeface="Trebuchet MS"/>
                <a:cs typeface="Trebuchet MS"/>
              </a:rPr>
              <a:t>polonium</a:t>
            </a:r>
            <a:r>
              <a:rPr sz="2600" spc="-10" dirty="0">
                <a:latin typeface="Trebuchet MS"/>
                <a:cs typeface="Trebuchet MS"/>
              </a:rPr>
              <a:t> </a:t>
            </a:r>
            <a:r>
              <a:rPr sz="2600" spc="-25" dirty="0">
                <a:latin typeface="Trebuchet MS"/>
                <a:cs typeface="Trebuchet MS"/>
              </a:rPr>
              <a:t>(Po).</a:t>
            </a:r>
            <a:endParaRPr sz="2600">
              <a:latin typeface="Trebuchet MS"/>
              <a:cs typeface="Trebuchet MS"/>
            </a:endParaRPr>
          </a:p>
          <a:p>
            <a:pPr marL="311785" marR="1062355" indent="-274320">
              <a:lnSpc>
                <a:spcPct val="100000"/>
              </a:lnSpc>
              <a:spcBef>
                <a:spcPts val="605"/>
              </a:spcBef>
            </a:pPr>
            <a:r>
              <a:rPr sz="2600" dirty="0">
                <a:latin typeface="Trebuchet MS"/>
                <a:cs typeface="Trebuchet MS"/>
              </a:rPr>
              <a:t>Their </a:t>
            </a:r>
            <a:r>
              <a:rPr sz="2600" spc="-5" dirty="0">
                <a:latin typeface="Trebuchet MS"/>
                <a:cs typeface="Trebuchet MS"/>
              </a:rPr>
              <a:t>general electronic configuration is  </a:t>
            </a:r>
            <a:r>
              <a:rPr sz="2600" spc="5" dirty="0">
                <a:latin typeface="Trebuchet MS"/>
                <a:cs typeface="Trebuchet MS"/>
              </a:rPr>
              <a:t>ns</a:t>
            </a:r>
            <a:r>
              <a:rPr sz="2550" spc="7" baseline="26143" dirty="0">
                <a:latin typeface="Trebuchet MS"/>
                <a:cs typeface="Trebuchet MS"/>
              </a:rPr>
              <a:t>2</a:t>
            </a:r>
            <a:r>
              <a:rPr sz="2600" spc="5" dirty="0">
                <a:latin typeface="Trebuchet MS"/>
                <a:cs typeface="Trebuchet MS"/>
              </a:rPr>
              <a:t>np</a:t>
            </a:r>
            <a:r>
              <a:rPr sz="2550" spc="7" baseline="26143" dirty="0">
                <a:latin typeface="Trebuchet MS"/>
                <a:cs typeface="Trebuchet MS"/>
              </a:rPr>
              <a:t>4</a:t>
            </a:r>
            <a:r>
              <a:rPr sz="2600" spc="5" dirty="0">
                <a:latin typeface="Trebuchet MS"/>
                <a:cs typeface="Trebuchet MS"/>
              </a:rPr>
              <a:t>.</a:t>
            </a:r>
            <a:endParaRPr sz="2600">
              <a:latin typeface="Trebuchet MS"/>
              <a:cs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654423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876163" y="1107186"/>
            <a:ext cx="83185" cy="127635"/>
          </a:xfrm>
          <a:custGeom>
            <a:avLst/>
            <a:gdLst/>
            <a:ahLst/>
            <a:cxnLst/>
            <a:rect l="l" t="t" r="r" b="b"/>
            <a:pathLst>
              <a:path w="83185" h="127634">
                <a:moveTo>
                  <a:pt x="41528" y="0"/>
                </a:moveTo>
                <a:lnTo>
                  <a:pt x="0" y="127635"/>
                </a:lnTo>
                <a:lnTo>
                  <a:pt x="83058"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5567807" y="1057275"/>
            <a:ext cx="101853"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07742" y="1057275"/>
            <a:ext cx="101853" cy="10058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537325" y="1053719"/>
            <a:ext cx="176403" cy="25031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820033" y="1053719"/>
            <a:ext cx="176402" cy="25031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286889" y="1053719"/>
            <a:ext cx="176402" cy="25031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830948" y="1006221"/>
            <a:ext cx="252095" cy="350520"/>
          </a:xfrm>
          <a:custGeom>
            <a:avLst/>
            <a:gdLst/>
            <a:ahLst/>
            <a:cxnLst/>
            <a:rect l="l" t="t" r="r" b="b"/>
            <a:pathLst>
              <a:path w="252095" h="350519">
                <a:moveTo>
                  <a:pt x="0" y="0"/>
                </a:moveTo>
                <a:lnTo>
                  <a:pt x="29464" y="0"/>
                </a:lnTo>
                <a:lnTo>
                  <a:pt x="192658" y="208533"/>
                </a:lnTo>
                <a:lnTo>
                  <a:pt x="192658" y="0"/>
                </a:lnTo>
                <a:lnTo>
                  <a:pt x="251586" y="0"/>
                </a:lnTo>
                <a:lnTo>
                  <a:pt x="251586" y="350265"/>
                </a:lnTo>
                <a:lnTo>
                  <a:pt x="226695"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6358128" y="1006221"/>
            <a:ext cx="61594" cy="346075"/>
          </a:xfrm>
          <a:custGeom>
            <a:avLst/>
            <a:gdLst/>
            <a:ahLst/>
            <a:cxnLst/>
            <a:rect l="l" t="t" r="r" b="b"/>
            <a:pathLst>
              <a:path w="61595"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6030595"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5177409"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7" y="296925"/>
                </a:lnTo>
                <a:lnTo>
                  <a:pt x="140708" y="295856"/>
                </a:lnTo>
                <a:lnTo>
                  <a:pt x="176783"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4719828" y="1006221"/>
            <a:ext cx="61594" cy="346075"/>
          </a:xfrm>
          <a:custGeom>
            <a:avLst/>
            <a:gdLst/>
            <a:ahLst/>
            <a:cxnLst/>
            <a:rect l="l" t="t" r="r" b="b"/>
            <a:pathLst>
              <a:path w="61595"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4436745" y="1006221"/>
            <a:ext cx="227965" cy="346075"/>
          </a:xfrm>
          <a:custGeom>
            <a:avLst/>
            <a:gdLst/>
            <a:ahLst/>
            <a:cxnLst/>
            <a:rect l="l" t="t" r="r" b="b"/>
            <a:pathLst>
              <a:path w="227964" h="346075">
                <a:moveTo>
                  <a:pt x="0" y="0"/>
                </a:moveTo>
                <a:lnTo>
                  <a:pt x="227583" y="0"/>
                </a:lnTo>
                <a:lnTo>
                  <a:pt x="227583" y="54482"/>
                </a:lnTo>
                <a:lnTo>
                  <a:pt x="61340" y="54482"/>
                </a:lnTo>
                <a:lnTo>
                  <a:pt x="61340" y="135381"/>
                </a:lnTo>
                <a:lnTo>
                  <a:pt x="182752" y="135381"/>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4113657" y="1006221"/>
            <a:ext cx="252095" cy="350520"/>
          </a:xfrm>
          <a:custGeom>
            <a:avLst/>
            <a:gdLst/>
            <a:ahLst/>
            <a:cxnLst/>
            <a:rect l="l" t="t" r="r" b="b"/>
            <a:pathLst>
              <a:path w="252095"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904744"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580513" y="1006221"/>
            <a:ext cx="252095" cy="350520"/>
          </a:xfrm>
          <a:custGeom>
            <a:avLst/>
            <a:gdLst/>
            <a:ahLst/>
            <a:cxnLst/>
            <a:rect l="l" t="t" r="r" b="b"/>
            <a:pathLst>
              <a:path w="252094" h="350519">
                <a:moveTo>
                  <a:pt x="0" y="0"/>
                </a:moveTo>
                <a:lnTo>
                  <a:pt x="29463" y="0"/>
                </a:lnTo>
                <a:lnTo>
                  <a:pt x="192659" y="208533"/>
                </a:lnTo>
                <a:lnTo>
                  <a:pt x="192659" y="0"/>
                </a:lnTo>
                <a:lnTo>
                  <a:pt x="251587" y="0"/>
                </a:lnTo>
                <a:lnTo>
                  <a:pt x="251587" y="350265"/>
                </a:lnTo>
                <a:lnTo>
                  <a:pt x="226694"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1618614"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2" y="345566"/>
                </a:lnTo>
                <a:lnTo>
                  <a:pt x="109982" y="54482"/>
                </a:lnTo>
                <a:lnTo>
                  <a:pt x="0" y="54482"/>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1079322"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01" y="135381"/>
                </a:lnTo>
                <a:lnTo>
                  <a:pt x="175501"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812622" y="1006221"/>
            <a:ext cx="217804" cy="346075"/>
          </a:xfrm>
          <a:custGeom>
            <a:avLst/>
            <a:gdLst/>
            <a:ahLst/>
            <a:cxnLst/>
            <a:rect l="l" t="t" r="r" b="b"/>
            <a:pathLst>
              <a:path w="217805" h="346075">
                <a:moveTo>
                  <a:pt x="0" y="0"/>
                </a:moveTo>
                <a:lnTo>
                  <a:pt x="61328" y="0"/>
                </a:lnTo>
                <a:lnTo>
                  <a:pt x="61328" y="291083"/>
                </a:lnTo>
                <a:lnTo>
                  <a:pt x="217500" y="291083"/>
                </a:lnTo>
                <a:lnTo>
                  <a:pt x="217500" y="345566"/>
                </a:lnTo>
                <a:lnTo>
                  <a:pt x="0" y="345566"/>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538302" y="1006221"/>
            <a:ext cx="220979" cy="346075"/>
          </a:xfrm>
          <a:custGeom>
            <a:avLst/>
            <a:gdLst/>
            <a:ahLst/>
            <a:cxnLst/>
            <a:rect l="l" t="t" r="r" b="b"/>
            <a:pathLst>
              <a:path w="220979"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1945004" y="1002664"/>
            <a:ext cx="266065" cy="349250"/>
          </a:xfrm>
          <a:custGeom>
            <a:avLst/>
            <a:gdLst/>
            <a:ahLst/>
            <a:cxnLst/>
            <a:rect l="l" t="t" r="r" b="b"/>
            <a:pathLst>
              <a:path w="266064" h="349250">
                <a:moveTo>
                  <a:pt x="95757"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6" y="349123"/>
                </a:lnTo>
                <a:lnTo>
                  <a:pt x="194818"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505069" y="1001522"/>
            <a:ext cx="565150" cy="350520"/>
          </a:xfrm>
          <a:custGeom>
            <a:avLst/>
            <a:gdLst/>
            <a:ahLst/>
            <a:cxnLst/>
            <a:rect l="l" t="t" r="r" b="b"/>
            <a:pathLst>
              <a:path w="565150" h="350519">
                <a:moveTo>
                  <a:pt x="399160" y="0"/>
                </a:moveTo>
                <a:lnTo>
                  <a:pt x="426084" y="0"/>
                </a:lnTo>
                <a:lnTo>
                  <a:pt x="565022" y="350265"/>
                </a:lnTo>
                <a:lnTo>
                  <a:pt x="497331" y="350265"/>
                </a:lnTo>
                <a:lnTo>
                  <a:pt x="472058" y="280162"/>
                </a:lnTo>
                <a:lnTo>
                  <a:pt x="353694" y="280162"/>
                </a:lnTo>
                <a:lnTo>
                  <a:pt x="329564" y="350265"/>
                </a:lnTo>
                <a:lnTo>
                  <a:pt x="265556" y="350265"/>
                </a:lnTo>
                <a:lnTo>
                  <a:pt x="261365" y="350265"/>
                </a:lnTo>
                <a:lnTo>
                  <a:pt x="194817" y="350265"/>
                </a:lnTo>
                <a:lnTo>
                  <a:pt x="102615" y="207517"/>
                </a:lnTo>
                <a:lnTo>
                  <a:pt x="94952" y="207349"/>
                </a:lnTo>
                <a:lnTo>
                  <a:pt x="85883" y="207025"/>
                </a:lnTo>
                <a:lnTo>
                  <a:pt x="75434" y="206535"/>
                </a:lnTo>
                <a:lnTo>
                  <a:pt x="63626" y="205866"/>
                </a:lnTo>
                <a:lnTo>
                  <a:pt x="63626" y="350265"/>
                </a:lnTo>
                <a:lnTo>
                  <a:pt x="0" y="350265"/>
                </a:lnTo>
                <a:lnTo>
                  <a:pt x="0" y="4699"/>
                </a:lnTo>
                <a:lnTo>
                  <a:pt x="4409" y="4581"/>
                </a:lnTo>
                <a:lnTo>
                  <a:pt x="12509" y="4238"/>
                </a:lnTo>
                <a:lnTo>
                  <a:pt x="24324" y="3681"/>
                </a:lnTo>
                <a:lnTo>
                  <a:pt x="39877" y="2920"/>
                </a:lnTo>
                <a:lnTo>
                  <a:pt x="56360" y="2160"/>
                </a:lnTo>
                <a:lnTo>
                  <a:pt x="71151" y="1603"/>
                </a:lnTo>
                <a:lnTo>
                  <a:pt x="84276" y="1260"/>
                </a:lnTo>
                <a:lnTo>
                  <a:pt x="95757" y="1142"/>
                </a:lnTo>
                <a:lnTo>
                  <a:pt x="153338" y="7502"/>
                </a:lnTo>
                <a:lnTo>
                  <a:pt x="194452" y="26590"/>
                </a:lnTo>
                <a:lnTo>
                  <a:pt x="219112" y="58418"/>
                </a:lnTo>
                <a:lnTo>
                  <a:pt x="227329" y="102997"/>
                </a:lnTo>
                <a:lnTo>
                  <a:pt x="226188" y="117998"/>
                </a:lnTo>
                <a:lnTo>
                  <a:pt x="209168" y="159003"/>
                </a:lnTo>
                <a:lnTo>
                  <a:pt x="176664" y="188471"/>
                </a:lnTo>
                <a:lnTo>
                  <a:pt x="163448" y="194563"/>
                </a:lnTo>
                <a:lnTo>
                  <a:pt x="263016" y="346328"/>
                </a:lnTo>
                <a:lnTo>
                  <a:pt x="39916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4836286" y="1000252"/>
            <a:ext cx="287020" cy="357505"/>
          </a:xfrm>
          <a:custGeom>
            <a:avLst/>
            <a:gdLst/>
            <a:ahLst/>
            <a:cxnLst/>
            <a:rect l="l" t="t" r="r" b="b"/>
            <a:pathLst>
              <a:path w="287020" h="357505">
                <a:moveTo>
                  <a:pt x="175005" y="0"/>
                </a:moveTo>
                <a:lnTo>
                  <a:pt x="202340" y="2139"/>
                </a:lnTo>
                <a:lnTo>
                  <a:pt x="227568" y="8540"/>
                </a:lnTo>
                <a:lnTo>
                  <a:pt x="250676" y="19180"/>
                </a:lnTo>
                <a:lnTo>
                  <a:pt x="271652" y="34036"/>
                </a:lnTo>
                <a:lnTo>
                  <a:pt x="245999" y="83312"/>
                </a:lnTo>
                <a:lnTo>
                  <a:pt x="239831" y="78476"/>
                </a:lnTo>
                <a:lnTo>
                  <a:pt x="232187" y="73675"/>
                </a:lnTo>
                <a:lnTo>
                  <a:pt x="191420" y="56991"/>
                </a:lnTo>
                <a:lnTo>
                  <a:pt x="173609" y="54610"/>
                </a:lnTo>
                <a:lnTo>
                  <a:pt x="149437" y="56757"/>
                </a:lnTo>
                <a:lnTo>
                  <a:pt x="109190" y="74005"/>
                </a:lnTo>
                <a:lnTo>
                  <a:pt x="80182" y="107870"/>
                </a:lnTo>
                <a:lnTo>
                  <a:pt x="65462" y="154162"/>
                </a:lnTo>
                <a:lnTo>
                  <a:pt x="63626" y="181737"/>
                </a:lnTo>
                <a:lnTo>
                  <a:pt x="65436" y="207902"/>
                </a:lnTo>
                <a:lnTo>
                  <a:pt x="79914" y="251995"/>
                </a:lnTo>
                <a:lnTo>
                  <a:pt x="108295" y="284356"/>
                </a:lnTo>
                <a:lnTo>
                  <a:pt x="147625" y="300843"/>
                </a:lnTo>
                <a:lnTo>
                  <a:pt x="171196" y="302895"/>
                </a:lnTo>
                <a:lnTo>
                  <a:pt x="186862" y="301775"/>
                </a:lnTo>
                <a:lnTo>
                  <a:pt x="225171" y="284988"/>
                </a:lnTo>
                <a:lnTo>
                  <a:pt x="225171" y="217043"/>
                </a:lnTo>
                <a:lnTo>
                  <a:pt x="177291" y="217043"/>
                </a:lnTo>
                <a:lnTo>
                  <a:pt x="177291" y="164719"/>
                </a:lnTo>
                <a:lnTo>
                  <a:pt x="286512" y="164719"/>
                </a:lnTo>
                <a:lnTo>
                  <a:pt x="286512" y="319405"/>
                </a:lnTo>
                <a:lnTo>
                  <a:pt x="246578" y="341872"/>
                </a:lnTo>
                <a:lnTo>
                  <a:pt x="195611" y="354885"/>
                </a:lnTo>
                <a:lnTo>
                  <a:pt x="161289"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5"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3461639"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1"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021202"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2" y="54610"/>
                </a:lnTo>
                <a:lnTo>
                  <a:pt x="141406" y="56872"/>
                </a:lnTo>
                <a:lnTo>
                  <a:pt x="105973" y="74969"/>
                </a:lnTo>
                <a:lnTo>
                  <a:pt x="79164" y="110095"/>
                </a:lnTo>
                <a:lnTo>
                  <a:pt x="65361" y="155866"/>
                </a:lnTo>
                <a:lnTo>
                  <a:pt x="63627"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7"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1337183" y="1000252"/>
            <a:ext cx="262890" cy="357505"/>
          </a:xfrm>
          <a:custGeom>
            <a:avLst/>
            <a:gdLst/>
            <a:ahLst/>
            <a:cxnLst/>
            <a:rect l="l" t="t" r="r" b="b"/>
            <a:pathLst>
              <a:path w="262890" h="357505">
                <a:moveTo>
                  <a:pt x="158241" y="0"/>
                </a:moveTo>
                <a:lnTo>
                  <a:pt x="186461" y="1524"/>
                </a:lnTo>
                <a:lnTo>
                  <a:pt x="211693" y="6096"/>
                </a:lnTo>
                <a:lnTo>
                  <a:pt x="233947" y="13716"/>
                </a:lnTo>
                <a:lnTo>
                  <a:pt x="253237" y="24384"/>
                </a:lnTo>
                <a:lnTo>
                  <a:pt x="228091"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6474586" y="1000125"/>
            <a:ext cx="302260" cy="357505"/>
          </a:xfrm>
          <a:custGeom>
            <a:avLst/>
            <a:gdLst/>
            <a:ahLst/>
            <a:cxnLst/>
            <a:rect l="l" t="t" r="r" b="b"/>
            <a:pathLst>
              <a:path w="302259" h="357505">
                <a:moveTo>
                  <a:pt x="148589"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293" y="28717"/>
                </a:lnTo>
                <a:lnTo>
                  <a:pt x="116395" y="3190"/>
                </a:lnTo>
                <a:lnTo>
                  <a:pt x="148589"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3757295"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2224151"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228600" y="1524000"/>
            <a:ext cx="8001000" cy="50292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6788" y="573786"/>
            <a:ext cx="1494891" cy="26263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81733" y="652272"/>
            <a:ext cx="60960" cy="93980"/>
          </a:xfrm>
          <a:custGeom>
            <a:avLst/>
            <a:gdLst/>
            <a:ahLst/>
            <a:cxnLst/>
            <a:rect l="l" t="t" r="r" b="b"/>
            <a:pathLst>
              <a:path w="60960" h="93979">
                <a:moveTo>
                  <a:pt x="30480" y="0"/>
                </a:moveTo>
                <a:lnTo>
                  <a:pt x="0" y="93852"/>
                </a:lnTo>
                <a:lnTo>
                  <a:pt x="60960" y="93852"/>
                </a:lnTo>
                <a:lnTo>
                  <a:pt x="30480" y="0"/>
                </a:lnTo>
                <a:close/>
              </a:path>
            </a:pathLst>
          </a:custGeom>
          <a:ln w="3175">
            <a:solidFill>
              <a:srgbClr val="58134A"/>
            </a:solidFill>
          </a:ln>
        </p:spPr>
        <p:txBody>
          <a:bodyPr wrap="square" lIns="0" tIns="0" rIns="0" bIns="0" rtlCol="0"/>
          <a:lstStyle/>
          <a:p>
            <a:endParaRPr/>
          </a:p>
        </p:txBody>
      </p:sp>
      <p:sp>
        <p:nvSpPr>
          <p:cNvPr id="4" name="object 4"/>
          <p:cNvSpPr/>
          <p:nvPr/>
        </p:nvSpPr>
        <p:spPr>
          <a:xfrm>
            <a:off x="1455674" y="615315"/>
            <a:ext cx="75310" cy="7442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851786" y="578104"/>
            <a:ext cx="160020" cy="254000"/>
          </a:xfrm>
          <a:custGeom>
            <a:avLst/>
            <a:gdLst/>
            <a:ahLst/>
            <a:cxnLst/>
            <a:rect l="l" t="t" r="r" b="b"/>
            <a:pathLst>
              <a:path w="160019" h="254000">
                <a:moveTo>
                  <a:pt x="0" y="0"/>
                </a:moveTo>
                <a:lnTo>
                  <a:pt x="45085" y="0"/>
                </a:lnTo>
                <a:lnTo>
                  <a:pt x="45085" y="213995"/>
                </a:lnTo>
                <a:lnTo>
                  <a:pt x="159893" y="213995"/>
                </a:lnTo>
                <a:lnTo>
                  <a:pt x="159893" y="254000"/>
                </a:lnTo>
                <a:lnTo>
                  <a:pt x="0" y="254000"/>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1207109" y="578104"/>
            <a:ext cx="162560" cy="254000"/>
          </a:xfrm>
          <a:custGeom>
            <a:avLst/>
            <a:gdLst/>
            <a:ahLst/>
            <a:cxnLst/>
            <a:rect l="l" t="t" r="r" b="b"/>
            <a:pathLst>
              <a:path w="162559" h="254000">
                <a:moveTo>
                  <a:pt x="0" y="0"/>
                </a:moveTo>
                <a:lnTo>
                  <a:pt x="162077" y="0"/>
                </a:lnTo>
                <a:lnTo>
                  <a:pt x="162077" y="40005"/>
                </a:lnTo>
                <a:lnTo>
                  <a:pt x="45072" y="40005"/>
                </a:lnTo>
                <a:lnTo>
                  <a:pt x="45072" y="99568"/>
                </a:lnTo>
                <a:lnTo>
                  <a:pt x="129057" y="99568"/>
                </a:lnTo>
                <a:lnTo>
                  <a:pt x="129057" y="137795"/>
                </a:lnTo>
                <a:lnTo>
                  <a:pt x="45072" y="137795"/>
                </a:lnTo>
                <a:lnTo>
                  <a:pt x="45072" y="213995"/>
                </a:lnTo>
                <a:lnTo>
                  <a:pt x="160172" y="213995"/>
                </a:lnTo>
                <a:lnTo>
                  <a:pt x="160172" y="254000"/>
                </a:lnTo>
                <a:lnTo>
                  <a:pt x="0" y="25400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969365" y="578104"/>
            <a:ext cx="185420" cy="257810"/>
          </a:xfrm>
          <a:custGeom>
            <a:avLst/>
            <a:gdLst/>
            <a:ahLst/>
            <a:cxnLst/>
            <a:rect l="l" t="t" r="r" b="b"/>
            <a:pathLst>
              <a:path w="185419" h="257809">
                <a:moveTo>
                  <a:pt x="0" y="0"/>
                </a:moveTo>
                <a:lnTo>
                  <a:pt x="21666" y="0"/>
                </a:lnTo>
                <a:lnTo>
                  <a:pt x="141655" y="153288"/>
                </a:lnTo>
                <a:lnTo>
                  <a:pt x="141655" y="0"/>
                </a:lnTo>
                <a:lnTo>
                  <a:pt x="185000" y="0"/>
                </a:lnTo>
                <a:lnTo>
                  <a:pt x="185000" y="257429"/>
                </a:lnTo>
                <a:lnTo>
                  <a:pt x="166623" y="257429"/>
                </a:lnTo>
                <a:lnTo>
                  <a:pt x="43345" y="96774"/>
                </a:lnTo>
                <a:lnTo>
                  <a:pt x="43345" y="254126"/>
                </a:lnTo>
                <a:lnTo>
                  <a:pt x="0" y="25412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766673" y="578104"/>
            <a:ext cx="162560" cy="254000"/>
          </a:xfrm>
          <a:custGeom>
            <a:avLst/>
            <a:gdLst/>
            <a:ahLst/>
            <a:cxnLst/>
            <a:rect l="l" t="t" r="r" b="b"/>
            <a:pathLst>
              <a:path w="162559" h="254000">
                <a:moveTo>
                  <a:pt x="0" y="0"/>
                </a:moveTo>
                <a:lnTo>
                  <a:pt x="162115" y="0"/>
                </a:lnTo>
                <a:lnTo>
                  <a:pt x="162115" y="40005"/>
                </a:lnTo>
                <a:lnTo>
                  <a:pt x="45072" y="40005"/>
                </a:lnTo>
                <a:lnTo>
                  <a:pt x="45072" y="99568"/>
                </a:lnTo>
                <a:lnTo>
                  <a:pt x="128993" y="99568"/>
                </a:lnTo>
                <a:lnTo>
                  <a:pt x="128993" y="137795"/>
                </a:lnTo>
                <a:lnTo>
                  <a:pt x="45072" y="137795"/>
                </a:lnTo>
                <a:lnTo>
                  <a:pt x="45072" y="213995"/>
                </a:lnTo>
                <a:lnTo>
                  <a:pt x="160210" y="213995"/>
                </a:lnTo>
                <a:lnTo>
                  <a:pt x="160210" y="254000"/>
                </a:lnTo>
                <a:lnTo>
                  <a:pt x="0" y="254000"/>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409827" y="574675"/>
            <a:ext cx="414655" cy="257810"/>
          </a:xfrm>
          <a:custGeom>
            <a:avLst/>
            <a:gdLst/>
            <a:ahLst/>
            <a:cxnLst/>
            <a:rect l="l" t="t" r="r" b="b"/>
            <a:pathLst>
              <a:path w="414655" h="257809">
                <a:moveTo>
                  <a:pt x="292480" y="0"/>
                </a:moveTo>
                <a:lnTo>
                  <a:pt x="312292" y="0"/>
                </a:lnTo>
                <a:lnTo>
                  <a:pt x="414400" y="257428"/>
                </a:lnTo>
                <a:lnTo>
                  <a:pt x="364616" y="257428"/>
                </a:lnTo>
                <a:lnTo>
                  <a:pt x="346074" y="205994"/>
                </a:lnTo>
                <a:lnTo>
                  <a:pt x="259079" y="205994"/>
                </a:lnTo>
                <a:lnTo>
                  <a:pt x="241299" y="257428"/>
                </a:lnTo>
                <a:lnTo>
                  <a:pt x="195198" y="257428"/>
                </a:lnTo>
                <a:lnTo>
                  <a:pt x="191261" y="257428"/>
                </a:lnTo>
                <a:lnTo>
                  <a:pt x="143128" y="257428"/>
                </a:lnTo>
                <a:lnTo>
                  <a:pt x="75437" y="152526"/>
                </a:lnTo>
                <a:lnTo>
                  <a:pt x="69792" y="152382"/>
                </a:lnTo>
                <a:lnTo>
                  <a:pt x="63134" y="152130"/>
                </a:lnTo>
                <a:lnTo>
                  <a:pt x="55453" y="151759"/>
                </a:lnTo>
                <a:lnTo>
                  <a:pt x="46735" y="151257"/>
                </a:lnTo>
                <a:lnTo>
                  <a:pt x="46735" y="257428"/>
                </a:lnTo>
                <a:lnTo>
                  <a:pt x="0" y="257428"/>
                </a:lnTo>
                <a:lnTo>
                  <a:pt x="0" y="3428"/>
                </a:lnTo>
                <a:lnTo>
                  <a:pt x="3262" y="3355"/>
                </a:lnTo>
                <a:lnTo>
                  <a:pt x="9239" y="3127"/>
                </a:lnTo>
                <a:lnTo>
                  <a:pt x="17930" y="2732"/>
                </a:lnTo>
                <a:lnTo>
                  <a:pt x="29336" y="2159"/>
                </a:lnTo>
                <a:lnTo>
                  <a:pt x="41407" y="1565"/>
                </a:lnTo>
                <a:lnTo>
                  <a:pt x="52276" y="1127"/>
                </a:lnTo>
                <a:lnTo>
                  <a:pt x="61930" y="855"/>
                </a:lnTo>
                <a:lnTo>
                  <a:pt x="70357" y="762"/>
                </a:lnTo>
                <a:lnTo>
                  <a:pt x="112696" y="5451"/>
                </a:lnTo>
                <a:lnTo>
                  <a:pt x="142938" y="19510"/>
                </a:lnTo>
                <a:lnTo>
                  <a:pt x="161083" y="42927"/>
                </a:lnTo>
                <a:lnTo>
                  <a:pt x="167131" y="75691"/>
                </a:lnTo>
                <a:lnTo>
                  <a:pt x="166298" y="86746"/>
                </a:lnTo>
                <a:lnTo>
                  <a:pt x="146681" y="125410"/>
                </a:lnTo>
                <a:lnTo>
                  <a:pt x="120141" y="143001"/>
                </a:lnTo>
                <a:lnTo>
                  <a:pt x="192785" y="253619"/>
                </a:lnTo>
                <a:lnTo>
                  <a:pt x="29248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16788" y="573786"/>
            <a:ext cx="210820" cy="262890"/>
          </a:xfrm>
          <a:custGeom>
            <a:avLst/>
            <a:gdLst/>
            <a:ahLst/>
            <a:cxnLst/>
            <a:rect l="l" t="t" r="r" b="b"/>
            <a:pathLst>
              <a:path w="210820" h="262890">
                <a:moveTo>
                  <a:pt x="128651" y="0"/>
                </a:moveTo>
                <a:lnTo>
                  <a:pt x="148767" y="1549"/>
                </a:lnTo>
                <a:lnTo>
                  <a:pt x="167322" y="6207"/>
                </a:lnTo>
                <a:lnTo>
                  <a:pt x="184315" y="13983"/>
                </a:lnTo>
                <a:lnTo>
                  <a:pt x="199745" y="24891"/>
                </a:lnTo>
                <a:lnTo>
                  <a:pt x="180848" y="61213"/>
                </a:lnTo>
                <a:lnTo>
                  <a:pt x="176316" y="57616"/>
                </a:lnTo>
                <a:lnTo>
                  <a:pt x="170702" y="54054"/>
                </a:lnTo>
                <a:lnTo>
                  <a:pt x="133884" y="40453"/>
                </a:lnTo>
                <a:lnTo>
                  <a:pt x="127609" y="40004"/>
                </a:lnTo>
                <a:lnTo>
                  <a:pt x="109871" y="41598"/>
                </a:lnTo>
                <a:lnTo>
                  <a:pt x="68491" y="65404"/>
                </a:lnTo>
                <a:lnTo>
                  <a:pt x="48167" y="113232"/>
                </a:lnTo>
                <a:lnTo>
                  <a:pt x="46812" y="133476"/>
                </a:lnTo>
                <a:lnTo>
                  <a:pt x="48140" y="152743"/>
                </a:lnTo>
                <a:lnTo>
                  <a:pt x="68059" y="198374"/>
                </a:lnTo>
                <a:lnTo>
                  <a:pt x="108546" y="221108"/>
                </a:lnTo>
                <a:lnTo>
                  <a:pt x="125882" y="222630"/>
                </a:lnTo>
                <a:lnTo>
                  <a:pt x="137400" y="221799"/>
                </a:lnTo>
                <a:lnTo>
                  <a:pt x="165582" y="159512"/>
                </a:lnTo>
                <a:lnTo>
                  <a:pt x="130390" y="159512"/>
                </a:lnTo>
                <a:lnTo>
                  <a:pt x="130390" y="121030"/>
                </a:lnTo>
                <a:lnTo>
                  <a:pt x="210667" y="121030"/>
                </a:lnTo>
                <a:lnTo>
                  <a:pt x="210667" y="234696"/>
                </a:lnTo>
                <a:lnTo>
                  <a:pt x="169138" y="255269"/>
                </a:lnTo>
                <a:lnTo>
                  <a:pt x="131182" y="262181"/>
                </a:lnTo>
                <a:lnTo>
                  <a:pt x="118592" y="262636"/>
                </a:lnTo>
                <a:lnTo>
                  <a:pt x="92698" y="260397"/>
                </a:lnTo>
                <a:lnTo>
                  <a:pt x="49398" y="242490"/>
                </a:lnTo>
                <a:lnTo>
                  <a:pt x="17996" y="207484"/>
                </a:lnTo>
                <a:lnTo>
                  <a:pt x="2000" y="160188"/>
                </a:lnTo>
                <a:lnTo>
                  <a:pt x="0" y="132206"/>
                </a:lnTo>
                <a:lnTo>
                  <a:pt x="2178" y="104229"/>
                </a:lnTo>
                <a:lnTo>
                  <a:pt x="19604" y="56465"/>
                </a:lnTo>
                <a:lnTo>
                  <a:pt x="53784" y="20627"/>
                </a:lnTo>
                <a:lnTo>
                  <a:pt x="100685" y="2287"/>
                </a:lnTo>
                <a:lnTo>
                  <a:pt x="128651"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140457" y="572643"/>
            <a:ext cx="2868294" cy="264667"/>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115311" y="895350"/>
            <a:ext cx="2906395" cy="0"/>
          </a:xfrm>
          <a:custGeom>
            <a:avLst/>
            <a:gdLst/>
            <a:ahLst/>
            <a:cxnLst/>
            <a:rect l="l" t="t" r="r" b="b"/>
            <a:pathLst>
              <a:path w="2906395">
                <a:moveTo>
                  <a:pt x="0" y="0"/>
                </a:moveTo>
                <a:lnTo>
                  <a:pt x="2906267" y="0"/>
                </a:lnTo>
              </a:path>
            </a:pathLst>
          </a:custGeom>
          <a:ln w="35051">
            <a:solidFill>
              <a:srgbClr val="FFDE66"/>
            </a:solidFill>
          </a:ln>
        </p:spPr>
        <p:txBody>
          <a:bodyPr wrap="square" lIns="0" tIns="0" rIns="0" bIns="0" rtlCol="0"/>
          <a:lstStyle/>
          <a:p>
            <a:endParaRPr/>
          </a:p>
        </p:txBody>
      </p:sp>
      <p:sp>
        <p:nvSpPr>
          <p:cNvPr id="13" name="object 13"/>
          <p:cNvSpPr/>
          <p:nvPr/>
        </p:nvSpPr>
        <p:spPr>
          <a:xfrm>
            <a:off x="2115311" y="877824"/>
            <a:ext cx="2906395" cy="35560"/>
          </a:xfrm>
          <a:custGeom>
            <a:avLst/>
            <a:gdLst/>
            <a:ahLst/>
            <a:cxnLst/>
            <a:rect l="l" t="t" r="r" b="b"/>
            <a:pathLst>
              <a:path w="2906395" h="35559">
                <a:moveTo>
                  <a:pt x="0" y="0"/>
                </a:moveTo>
                <a:lnTo>
                  <a:pt x="1453134" y="0"/>
                </a:lnTo>
                <a:lnTo>
                  <a:pt x="2906267" y="0"/>
                </a:lnTo>
                <a:lnTo>
                  <a:pt x="2906267" y="35051"/>
                </a:lnTo>
                <a:lnTo>
                  <a:pt x="1453134" y="35051"/>
                </a:lnTo>
                <a:lnTo>
                  <a:pt x="0" y="35051"/>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5051805" y="637794"/>
            <a:ext cx="62357" cy="20294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5050916" y="777240"/>
            <a:ext cx="64135" cy="64388"/>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5050916" y="636905"/>
            <a:ext cx="64135" cy="64261"/>
          </a:xfrm>
          <a:prstGeom prst="rect">
            <a:avLst/>
          </a:prstGeom>
          <a:blipFill>
            <a:blip r:embed="rId7" cstate="print"/>
            <a:stretch>
              <a:fillRect/>
            </a:stretch>
          </a:blipFill>
        </p:spPr>
        <p:txBody>
          <a:bodyPr wrap="square" lIns="0" tIns="0" rIns="0" bIns="0" rtlCol="0"/>
          <a:lstStyle/>
          <a:p>
            <a:endParaRPr/>
          </a:p>
        </p:txBody>
      </p:sp>
      <p:graphicFrame>
        <p:nvGraphicFramePr>
          <p:cNvPr id="17" name="object 17"/>
          <p:cNvGraphicFramePr>
            <a:graphicFrameLocks noGrp="1"/>
          </p:cNvGraphicFramePr>
          <p:nvPr/>
        </p:nvGraphicFramePr>
        <p:xfrm>
          <a:off x="317182" y="1406397"/>
          <a:ext cx="7148195" cy="5286375"/>
        </p:xfrm>
        <a:graphic>
          <a:graphicData uri="http://schemas.openxmlformats.org/drawingml/2006/table">
            <a:tbl>
              <a:tblPr firstRow="1" bandRow="1">
                <a:tableStyleId>{2D5ABB26-0587-4C30-8999-92F81FD0307C}</a:tableStyleId>
              </a:tblPr>
              <a:tblGrid>
                <a:gridCol w="4215765">
                  <a:extLst>
                    <a:ext uri="{9D8B030D-6E8A-4147-A177-3AD203B41FA5}">
                      <a16:colId xmlns:a16="http://schemas.microsoft.com/office/drawing/2014/main" val="20000"/>
                    </a:ext>
                  </a:extLst>
                </a:gridCol>
                <a:gridCol w="2912744">
                  <a:extLst>
                    <a:ext uri="{9D8B030D-6E8A-4147-A177-3AD203B41FA5}">
                      <a16:colId xmlns:a16="http://schemas.microsoft.com/office/drawing/2014/main" val="20001"/>
                    </a:ext>
                  </a:extLst>
                </a:gridCol>
              </a:tblGrid>
              <a:tr h="488061">
                <a:tc>
                  <a:txBody>
                    <a:bodyPr/>
                    <a:lstStyle/>
                    <a:p>
                      <a:pPr marL="91440">
                        <a:lnSpc>
                          <a:spcPct val="100000"/>
                        </a:lnSpc>
                        <a:spcBef>
                          <a:spcPts val="315"/>
                        </a:spcBef>
                      </a:pPr>
                      <a:r>
                        <a:rPr sz="1800" b="1" spc="-15" dirty="0">
                          <a:solidFill>
                            <a:srgbClr val="FFFFFF"/>
                          </a:solidFill>
                          <a:latin typeface="Trebuchet MS"/>
                          <a:cs typeface="Trebuchet MS"/>
                        </a:rPr>
                        <a:t>Periodic</a:t>
                      </a:r>
                      <a:r>
                        <a:rPr sz="1800" b="1" spc="10" dirty="0">
                          <a:solidFill>
                            <a:srgbClr val="FFFFFF"/>
                          </a:solidFill>
                          <a:latin typeface="Trebuchet MS"/>
                          <a:cs typeface="Trebuchet MS"/>
                        </a:rPr>
                        <a:t> </a:t>
                      </a:r>
                      <a:r>
                        <a:rPr sz="1800" b="1" spc="-10" dirty="0">
                          <a:solidFill>
                            <a:srgbClr val="FFFFFF"/>
                          </a:solidFill>
                          <a:latin typeface="Trebuchet MS"/>
                          <a:cs typeface="Trebuchet MS"/>
                        </a:rPr>
                        <a:t>properties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F6CA3"/>
                    </a:solidFill>
                  </a:tcPr>
                </a:tc>
                <a:tc>
                  <a:txBody>
                    <a:bodyPr/>
                    <a:lstStyle/>
                    <a:p>
                      <a:pPr marL="92075">
                        <a:lnSpc>
                          <a:spcPct val="100000"/>
                        </a:lnSpc>
                        <a:spcBef>
                          <a:spcPts val="315"/>
                        </a:spcBef>
                      </a:pPr>
                      <a:r>
                        <a:rPr sz="1800" b="1" spc="-35" dirty="0">
                          <a:solidFill>
                            <a:srgbClr val="FFFFFF"/>
                          </a:solidFill>
                          <a:latin typeface="Trebuchet MS"/>
                          <a:cs typeface="Trebuchet MS"/>
                        </a:rPr>
                        <a:t>Trends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F6CA3"/>
                    </a:solidFill>
                  </a:tcPr>
                </a:tc>
                <a:extLst>
                  <a:ext uri="{0D108BD9-81ED-4DB2-BD59-A6C34878D82A}">
                    <a16:rowId xmlns:a16="http://schemas.microsoft.com/office/drawing/2014/main" val="10000"/>
                  </a:ext>
                </a:extLst>
              </a:tr>
              <a:tr h="487933">
                <a:tc>
                  <a:txBody>
                    <a:bodyPr/>
                    <a:lstStyle/>
                    <a:p>
                      <a:pPr marL="91440">
                        <a:lnSpc>
                          <a:spcPct val="100000"/>
                        </a:lnSpc>
                        <a:spcBef>
                          <a:spcPts val="310"/>
                        </a:spcBef>
                      </a:pPr>
                      <a:r>
                        <a:rPr sz="1800" spc="-5" dirty="0">
                          <a:latin typeface="Trebuchet MS"/>
                          <a:cs typeface="Trebuchet MS"/>
                        </a:rPr>
                        <a:t>Atomic Radii (the </a:t>
                      </a:r>
                      <a:r>
                        <a:rPr sz="1800" dirty="0">
                          <a:latin typeface="Trebuchet MS"/>
                          <a:cs typeface="Trebuchet MS"/>
                        </a:rPr>
                        <a:t>radius </a:t>
                      </a:r>
                      <a:r>
                        <a:rPr sz="1800" spc="-5" dirty="0">
                          <a:latin typeface="Trebuchet MS"/>
                          <a:cs typeface="Trebuchet MS"/>
                        </a:rPr>
                        <a:t>of the</a:t>
                      </a:r>
                      <a:r>
                        <a:rPr sz="1800" spc="-30" dirty="0">
                          <a:latin typeface="Trebuchet MS"/>
                          <a:cs typeface="Trebuchet MS"/>
                        </a:rPr>
                        <a:t> </a:t>
                      </a:r>
                      <a:r>
                        <a:rPr sz="1800" spc="-10" dirty="0">
                          <a:latin typeface="Trebuchet MS"/>
                          <a:cs typeface="Trebuchet MS"/>
                        </a:rPr>
                        <a:t>atom)</a:t>
                      </a:r>
                      <a:endParaRPr sz="1800">
                        <a:latin typeface="Trebuchet MS"/>
                        <a:cs typeface="Trebuchet MS"/>
                      </a:endParaRPr>
                    </a:p>
                  </a:txBody>
                  <a:tcPr marL="0" marR="0" marT="39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CD3DF"/>
                    </a:solidFill>
                  </a:tcPr>
                </a:tc>
                <a:tc>
                  <a:txBody>
                    <a:bodyPr/>
                    <a:lstStyle/>
                    <a:p>
                      <a:pPr marL="92075">
                        <a:lnSpc>
                          <a:spcPct val="100000"/>
                        </a:lnSpc>
                        <a:spcBef>
                          <a:spcPts val="310"/>
                        </a:spcBef>
                      </a:pPr>
                      <a:r>
                        <a:rPr sz="1800" spc="-5" dirty="0">
                          <a:latin typeface="Trebuchet MS"/>
                          <a:cs typeface="Trebuchet MS"/>
                        </a:rPr>
                        <a:t>increases</a:t>
                      </a:r>
                      <a:endParaRPr sz="1800">
                        <a:latin typeface="Trebuchet MS"/>
                        <a:cs typeface="Trebuchet MS"/>
                      </a:endParaRPr>
                    </a:p>
                  </a:txBody>
                  <a:tcPr marL="0" marR="0" marT="39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CD3DF"/>
                    </a:solidFill>
                  </a:tcPr>
                </a:tc>
                <a:extLst>
                  <a:ext uri="{0D108BD9-81ED-4DB2-BD59-A6C34878D82A}">
                    <a16:rowId xmlns:a16="http://schemas.microsoft.com/office/drawing/2014/main" val="10001"/>
                  </a:ext>
                </a:extLst>
              </a:tr>
              <a:tr h="640080">
                <a:tc>
                  <a:txBody>
                    <a:bodyPr/>
                    <a:lstStyle/>
                    <a:p>
                      <a:pPr marL="91440" marR="145415">
                        <a:lnSpc>
                          <a:spcPct val="100000"/>
                        </a:lnSpc>
                        <a:spcBef>
                          <a:spcPts val="315"/>
                        </a:spcBef>
                      </a:pPr>
                      <a:r>
                        <a:rPr sz="1800" spc="-10" dirty="0">
                          <a:latin typeface="Trebuchet MS"/>
                          <a:cs typeface="Trebuchet MS"/>
                        </a:rPr>
                        <a:t>Electronegativity:(the </a:t>
                      </a:r>
                      <a:r>
                        <a:rPr sz="1800" spc="-5" dirty="0">
                          <a:latin typeface="Trebuchet MS"/>
                          <a:cs typeface="Trebuchet MS"/>
                        </a:rPr>
                        <a:t>atom's ability of  attracting</a:t>
                      </a:r>
                      <a:r>
                        <a:rPr sz="1800" spc="15" dirty="0">
                          <a:latin typeface="Trebuchet MS"/>
                          <a:cs typeface="Trebuchet MS"/>
                        </a:rPr>
                        <a:t> </a:t>
                      </a:r>
                      <a:r>
                        <a:rPr sz="1800" spc="-10" dirty="0">
                          <a:latin typeface="Trebuchet MS"/>
                          <a:cs typeface="Trebuchet MS"/>
                        </a:rPr>
                        <a:t>electrons)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EBEF"/>
                    </a:solidFill>
                  </a:tcPr>
                </a:tc>
                <a:tc>
                  <a:txBody>
                    <a:bodyPr/>
                    <a:lstStyle/>
                    <a:p>
                      <a:pPr marL="92075">
                        <a:lnSpc>
                          <a:spcPct val="100000"/>
                        </a:lnSpc>
                        <a:spcBef>
                          <a:spcPts val="315"/>
                        </a:spcBef>
                      </a:pPr>
                      <a:r>
                        <a:rPr sz="1800" spc="-5" dirty="0">
                          <a:latin typeface="Trebuchet MS"/>
                          <a:cs typeface="Trebuchet MS"/>
                        </a:rPr>
                        <a:t>Decreases down the</a:t>
                      </a:r>
                      <a:r>
                        <a:rPr sz="1800" spc="-50" dirty="0">
                          <a:latin typeface="Trebuchet MS"/>
                          <a:cs typeface="Trebuchet MS"/>
                        </a:rPr>
                        <a:t> </a:t>
                      </a:r>
                      <a:r>
                        <a:rPr sz="1800" spc="-10" dirty="0">
                          <a:latin typeface="Trebuchet MS"/>
                          <a:cs typeface="Trebuchet MS"/>
                        </a:rPr>
                        <a:t>group</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EBEF"/>
                    </a:solidFill>
                  </a:tcPr>
                </a:tc>
                <a:extLst>
                  <a:ext uri="{0D108BD9-81ED-4DB2-BD59-A6C34878D82A}">
                    <a16:rowId xmlns:a16="http://schemas.microsoft.com/office/drawing/2014/main" val="10002"/>
                  </a:ext>
                </a:extLst>
              </a:tr>
              <a:tr h="914400">
                <a:tc>
                  <a:txBody>
                    <a:bodyPr/>
                    <a:lstStyle/>
                    <a:p>
                      <a:pPr marL="91440" marR="132715">
                        <a:lnSpc>
                          <a:spcPct val="100000"/>
                        </a:lnSpc>
                        <a:spcBef>
                          <a:spcPts val="315"/>
                        </a:spcBef>
                      </a:pPr>
                      <a:r>
                        <a:rPr sz="1800" spc="-5" dirty="0">
                          <a:latin typeface="Trebuchet MS"/>
                          <a:cs typeface="Trebuchet MS"/>
                        </a:rPr>
                        <a:t>Ionization Enthalpy (the amount of  energy required to remove an </a:t>
                      </a:r>
                      <a:r>
                        <a:rPr sz="1800" spc="-10" dirty="0">
                          <a:latin typeface="Trebuchet MS"/>
                          <a:cs typeface="Trebuchet MS"/>
                        </a:rPr>
                        <a:t>electron  </a:t>
                      </a:r>
                      <a:r>
                        <a:rPr sz="1800" spc="-5" dirty="0">
                          <a:latin typeface="Trebuchet MS"/>
                          <a:cs typeface="Trebuchet MS"/>
                        </a:rPr>
                        <a:t>from the </a:t>
                      </a:r>
                      <a:r>
                        <a:rPr sz="1800" spc="-10" dirty="0">
                          <a:latin typeface="Trebuchet MS"/>
                          <a:cs typeface="Trebuchet MS"/>
                        </a:rPr>
                        <a:t>atom </a:t>
                      </a:r>
                      <a:r>
                        <a:rPr sz="1800" spc="-5" dirty="0">
                          <a:latin typeface="Trebuchet MS"/>
                          <a:cs typeface="Trebuchet MS"/>
                        </a:rPr>
                        <a:t>in it's gaseous</a:t>
                      </a:r>
                      <a:r>
                        <a:rPr sz="1800" spc="-20" dirty="0">
                          <a:latin typeface="Trebuchet MS"/>
                          <a:cs typeface="Trebuchet MS"/>
                        </a:rPr>
                        <a:t> </a:t>
                      </a:r>
                      <a:r>
                        <a:rPr sz="1800" spc="-5" dirty="0">
                          <a:latin typeface="Trebuchet MS"/>
                          <a:cs typeface="Trebuchet MS"/>
                        </a:rPr>
                        <a:t>phase)</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D3DF"/>
                    </a:solidFill>
                  </a:tcPr>
                </a:tc>
                <a:tc>
                  <a:txBody>
                    <a:bodyPr/>
                    <a:lstStyle/>
                    <a:p>
                      <a:pPr marL="92075">
                        <a:lnSpc>
                          <a:spcPct val="100000"/>
                        </a:lnSpc>
                        <a:spcBef>
                          <a:spcPts val="315"/>
                        </a:spcBef>
                      </a:pPr>
                      <a:r>
                        <a:rPr sz="1800" spc="-5" dirty="0">
                          <a:latin typeface="Trebuchet MS"/>
                          <a:cs typeface="Trebuchet MS"/>
                        </a:rPr>
                        <a:t>decreases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D3DF"/>
                    </a:solidFill>
                  </a:tcPr>
                </a:tc>
                <a:extLst>
                  <a:ext uri="{0D108BD9-81ED-4DB2-BD59-A6C34878D82A}">
                    <a16:rowId xmlns:a16="http://schemas.microsoft.com/office/drawing/2014/main" val="10003"/>
                  </a:ext>
                </a:extLst>
              </a:tr>
              <a:tr h="640079">
                <a:tc>
                  <a:txBody>
                    <a:bodyPr/>
                    <a:lstStyle/>
                    <a:p>
                      <a:pPr marL="91440" marR="89535">
                        <a:lnSpc>
                          <a:spcPct val="100000"/>
                        </a:lnSpc>
                        <a:spcBef>
                          <a:spcPts val="315"/>
                        </a:spcBef>
                      </a:pPr>
                      <a:r>
                        <a:rPr sz="1800" spc="-10" dirty="0">
                          <a:latin typeface="Trebuchet MS"/>
                          <a:cs typeface="Trebuchet MS"/>
                        </a:rPr>
                        <a:t>Electron </a:t>
                      </a:r>
                      <a:r>
                        <a:rPr sz="1800" spc="-5" dirty="0">
                          <a:latin typeface="Trebuchet MS"/>
                          <a:cs typeface="Trebuchet MS"/>
                        </a:rPr>
                        <a:t>Affinity (ability of the atom</a:t>
                      </a:r>
                      <a:r>
                        <a:rPr sz="1800" spc="-120" dirty="0">
                          <a:latin typeface="Trebuchet MS"/>
                          <a:cs typeface="Trebuchet MS"/>
                        </a:rPr>
                        <a:t> </a:t>
                      </a:r>
                      <a:r>
                        <a:rPr sz="1800" spc="-5" dirty="0">
                          <a:latin typeface="Trebuchet MS"/>
                          <a:cs typeface="Trebuchet MS"/>
                        </a:rPr>
                        <a:t>to  accept an</a:t>
                      </a:r>
                      <a:r>
                        <a:rPr sz="1800" spc="-15" dirty="0">
                          <a:latin typeface="Trebuchet MS"/>
                          <a:cs typeface="Trebuchet MS"/>
                        </a:rPr>
                        <a:t> </a:t>
                      </a:r>
                      <a:r>
                        <a:rPr sz="1800" spc="-10" dirty="0">
                          <a:latin typeface="Trebuchet MS"/>
                          <a:cs typeface="Trebuchet MS"/>
                        </a:rPr>
                        <a:t>electron)</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EBEF"/>
                    </a:solidFill>
                  </a:tcPr>
                </a:tc>
                <a:tc>
                  <a:txBody>
                    <a:bodyPr/>
                    <a:lstStyle/>
                    <a:p>
                      <a:pPr marL="92075">
                        <a:lnSpc>
                          <a:spcPct val="100000"/>
                        </a:lnSpc>
                        <a:spcBef>
                          <a:spcPts val="315"/>
                        </a:spcBef>
                      </a:pPr>
                      <a:r>
                        <a:rPr sz="1800" spc="-5" dirty="0">
                          <a:latin typeface="Trebuchet MS"/>
                          <a:cs typeface="Trebuchet MS"/>
                        </a:rPr>
                        <a:t>decreases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EBEF"/>
                    </a:solidFill>
                  </a:tcPr>
                </a:tc>
                <a:extLst>
                  <a:ext uri="{0D108BD9-81ED-4DB2-BD59-A6C34878D82A}">
                    <a16:rowId xmlns:a16="http://schemas.microsoft.com/office/drawing/2014/main" val="10004"/>
                  </a:ext>
                </a:extLst>
              </a:tr>
              <a:tr h="1188694">
                <a:tc>
                  <a:txBody>
                    <a:bodyPr/>
                    <a:lstStyle/>
                    <a:p>
                      <a:pPr marL="91440" marR="393065">
                        <a:lnSpc>
                          <a:spcPct val="100000"/>
                        </a:lnSpc>
                        <a:spcBef>
                          <a:spcPts val="320"/>
                        </a:spcBef>
                      </a:pPr>
                      <a:r>
                        <a:rPr sz="1800" spc="-5" dirty="0">
                          <a:latin typeface="Trebuchet MS"/>
                          <a:cs typeface="Trebuchet MS"/>
                        </a:rPr>
                        <a:t>Melting </a:t>
                      </a:r>
                      <a:r>
                        <a:rPr sz="1800" spc="-25" dirty="0">
                          <a:latin typeface="Trebuchet MS"/>
                          <a:cs typeface="Trebuchet MS"/>
                        </a:rPr>
                        <a:t>Point </a:t>
                      </a:r>
                      <a:r>
                        <a:rPr sz="1800" spc="-5" dirty="0">
                          <a:latin typeface="Trebuchet MS"/>
                          <a:cs typeface="Trebuchet MS"/>
                        </a:rPr>
                        <a:t>(amount of energy  required to break bonds to change </a:t>
                      </a:r>
                      <a:r>
                        <a:rPr sz="1800" dirty="0">
                          <a:latin typeface="Trebuchet MS"/>
                          <a:cs typeface="Trebuchet MS"/>
                        </a:rPr>
                        <a:t>a  </a:t>
                      </a:r>
                      <a:r>
                        <a:rPr sz="1800" spc="-5" dirty="0">
                          <a:latin typeface="Trebuchet MS"/>
                          <a:cs typeface="Trebuchet MS"/>
                        </a:rPr>
                        <a:t>solid phase </a:t>
                      </a:r>
                      <a:r>
                        <a:rPr sz="1800" dirty="0">
                          <a:latin typeface="Trebuchet MS"/>
                          <a:cs typeface="Trebuchet MS"/>
                        </a:rPr>
                        <a:t>substance </a:t>
                      </a:r>
                      <a:r>
                        <a:rPr sz="1800" spc="-5" dirty="0">
                          <a:latin typeface="Trebuchet MS"/>
                          <a:cs typeface="Trebuchet MS"/>
                        </a:rPr>
                        <a:t>to </a:t>
                      </a:r>
                      <a:r>
                        <a:rPr sz="1800" dirty="0">
                          <a:latin typeface="Trebuchet MS"/>
                          <a:cs typeface="Trebuchet MS"/>
                        </a:rPr>
                        <a:t>a </a:t>
                      </a:r>
                      <a:r>
                        <a:rPr sz="1800" spc="-5" dirty="0">
                          <a:latin typeface="Trebuchet MS"/>
                          <a:cs typeface="Trebuchet MS"/>
                        </a:rPr>
                        <a:t>liquid  phase)</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D3DF"/>
                    </a:solidFill>
                  </a:tcPr>
                </a:tc>
                <a:tc>
                  <a:txBody>
                    <a:bodyPr/>
                    <a:lstStyle/>
                    <a:p>
                      <a:pPr marL="92075" marR="236220">
                        <a:lnSpc>
                          <a:spcPct val="100000"/>
                        </a:lnSpc>
                        <a:spcBef>
                          <a:spcPts val="320"/>
                        </a:spcBef>
                      </a:pPr>
                      <a:r>
                        <a:rPr sz="1800" spc="-5" dirty="0">
                          <a:latin typeface="Trebuchet MS"/>
                          <a:cs typeface="Trebuchet MS"/>
                        </a:rPr>
                        <a:t>increases going down</a:t>
                      </a:r>
                      <a:r>
                        <a:rPr sz="1800" spc="-95" dirty="0">
                          <a:latin typeface="Trebuchet MS"/>
                          <a:cs typeface="Trebuchet MS"/>
                        </a:rPr>
                        <a:t> </a:t>
                      </a:r>
                      <a:r>
                        <a:rPr sz="1800" spc="-5" dirty="0">
                          <a:latin typeface="Trebuchet MS"/>
                          <a:cs typeface="Trebuchet MS"/>
                        </a:rPr>
                        <a:t>the  </a:t>
                      </a:r>
                      <a:r>
                        <a:rPr sz="1800" spc="-10" dirty="0">
                          <a:latin typeface="Trebuchet MS"/>
                          <a:cs typeface="Trebuchet MS"/>
                        </a:rPr>
                        <a:t>group</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D3DF"/>
                    </a:solidFill>
                  </a:tcPr>
                </a:tc>
                <a:extLst>
                  <a:ext uri="{0D108BD9-81ED-4DB2-BD59-A6C34878D82A}">
                    <a16:rowId xmlns:a16="http://schemas.microsoft.com/office/drawing/2014/main" val="10005"/>
                  </a:ext>
                </a:extLst>
              </a:tr>
              <a:tr h="914400">
                <a:tc>
                  <a:txBody>
                    <a:bodyPr/>
                    <a:lstStyle/>
                    <a:p>
                      <a:pPr marL="91440" marR="393065">
                        <a:lnSpc>
                          <a:spcPct val="100000"/>
                        </a:lnSpc>
                        <a:spcBef>
                          <a:spcPts val="320"/>
                        </a:spcBef>
                      </a:pPr>
                      <a:r>
                        <a:rPr sz="1800" dirty="0">
                          <a:latin typeface="Trebuchet MS"/>
                          <a:cs typeface="Trebuchet MS"/>
                        </a:rPr>
                        <a:t>Boiling </a:t>
                      </a:r>
                      <a:r>
                        <a:rPr sz="1800" spc="-25" dirty="0">
                          <a:latin typeface="Trebuchet MS"/>
                          <a:cs typeface="Trebuchet MS"/>
                        </a:rPr>
                        <a:t>Point </a:t>
                      </a:r>
                      <a:r>
                        <a:rPr sz="1800" spc="-5" dirty="0">
                          <a:latin typeface="Trebuchet MS"/>
                          <a:cs typeface="Trebuchet MS"/>
                        </a:rPr>
                        <a:t>(amount of energy  required to break bonds to change </a:t>
                      </a:r>
                      <a:r>
                        <a:rPr sz="1800" dirty="0">
                          <a:latin typeface="Trebuchet MS"/>
                          <a:cs typeface="Trebuchet MS"/>
                        </a:rPr>
                        <a:t>a  </a:t>
                      </a:r>
                      <a:r>
                        <a:rPr sz="1800" spc="-5" dirty="0">
                          <a:latin typeface="Trebuchet MS"/>
                          <a:cs typeface="Trebuchet MS"/>
                        </a:rPr>
                        <a:t>liquid phase </a:t>
                      </a:r>
                      <a:r>
                        <a:rPr sz="1800" dirty="0">
                          <a:latin typeface="Trebuchet MS"/>
                          <a:cs typeface="Trebuchet MS"/>
                        </a:rPr>
                        <a:t>substance </a:t>
                      </a:r>
                      <a:r>
                        <a:rPr sz="1800" spc="-5" dirty="0">
                          <a:latin typeface="Trebuchet MS"/>
                          <a:cs typeface="Trebuchet MS"/>
                        </a:rPr>
                        <a:t>to </a:t>
                      </a:r>
                      <a:r>
                        <a:rPr sz="1800" dirty="0">
                          <a:latin typeface="Trebuchet MS"/>
                          <a:cs typeface="Trebuchet MS"/>
                        </a:rPr>
                        <a:t>a</a:t>
                      </a:r>
                      <a:r>
                        <a:rPr sz="1800" spc="-65" dirty="0">
                          <a:latin typeface="Trebuchet MS"/>
                          <a:cs typeface="Trebuchet MS"/>
                        </a:rPr>
                        <a:t> </a:t>
                      </a:r>
                      <a:r>
                        <a:rPr sz="1800" dirty="0">
                          <a:latin typeface="Trebuchet MS"/>
                          <a:cs typeface="Trebuchet MS"/>
                        </a:rPr>
                        <a:t>gas)</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EBEF"/>
                    </a:solidFill>
                  </a:tcPr>
                </a:tc>
                <a:tc>
                  <a:txBody>
                    <a:bodyPr/>
                    <a:lstStyle/>
                    <a:p>
                      <a:pPr marL="92075" marR="236220">
                        <a:lnSpc>
                          <a:spcPct val="100000"/>
                        </a:lnSpc>
                        <a:spcBef>
                          <a:spcPts val="320"/>
                        </a:spcBef>
                      </a:pPr>
                      <a:r>
                        <a:rPr sz="1800" spc="-5" dirty="0">
                          <a:latin typeface="Trebuchet MS"/>
                          <a:cs typeface="Trebuchet MS"/>
                        </a:rPr>
                        <a:t>increases going down</a:t>
                      </a:r>
                      <a:r>
                        <a:rPr sz="1800" spc="-95" dirty="0">
                          <a:latin typeface="Trebuchet MS"/>
                          <a:cs typeface="Trebuchet MS"/>
                        </a:rPr>
                        <a:t> </a:t>
                      </a:r>
                      <a:r>
                        <a:rPr sz="1800" spc="-5" dirty="0">
                          <a:latin typeface="Trebuchet MS"/>
                          <a:cs typeface="Trebuchet MS"/>
                        </a:rPr>
                        <a:t>the  </a:t>
                      </a:r>
                      <a:r>
                        <a:rPr sz="1800" spc="-10" dirty="0">
                          <a:latin typeface="Trebuchet MS"/>
                          <a:cs typeface="Trebuchet MS"/>
                        </a:rPr>
                        <a:t>group</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EBE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3864152"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84651" y="1107186"/>
            <a:ext cx="83185" cy="127635"/>
          </a:xfrm>
          <a:custGeom>
            <a:avLst/>
            <a:gdLst/>
            <a:ahLst/>
            <a:cxnLst/>
            <a:rect l="l" t="t" r="r" b="b"/>
            <a:pathLst>
              <a:path w="83185" h="127634">
                <a:moveTo>
                  <a:pt x="41528" y="0"/>
                </a:moveTo>
                <a:lnTo>
                  <a:pt x="0" y="127635"/>
                </a:lnTo>
                <a:lnTo>
                  <a:pt x="83058"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1688210"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362328" y="1057402"/>
            <a:ext cx="132841" cy="24079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349373" y="1053719"/>
            <a:ext cx="176402" cy="25031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84593" y="1053719"/>
            <a:ext cx="176339" cy="2503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165472"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3839083"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3328542"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2" y="345566"/>
                </a:lnTo>
                <a:lnTo>
                  <a:pt x="109982" y="54482"/>
                </a:lnTo>
                <a:lnTo>
                  <a:pt x="0" y="54482"/>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642997" y="1006221"/>
            <a:ext cx="252095" cy="350520"/>
          </a:xfrm>
          <a:custGeom>
            <a:avLst/>
            <a:gdLst/>
            <a:ahLst/>
            <a:cxnLst/>
            <a:rect l="l" t="t" r="r" b="b"/>
            <a:pathLst>
              <a:path w="252094" h="350519">
                <a:moveTo>
                  <a:pt x="0" y="0"/>
                </a:moveTo>
                <a:lnTo>
                  <a:pt x="29463" y="0"/>
                </a:lnTo>
                <a:lnTo>
                  <a:pt x="192658" y="208533"/>
                </a:lnTo>
                <a:lnTo>
                  <a:pt x="192658" y="0"/>
                </a:lnTo>
                <a:lnTo>
                  <a:pt x="251586" y="0"/>
                </a:lnTo>
                <a:lnTo>
                  <a:pt x="251586"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170176"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842642"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168895" y="1006221"/>
            <a:ext cx="61594" cy="346075"/>
          </a:xfrm>
          <a:custGeom>
            <a:avLst/>
            <a:gdLst/>
            <a:ahLst/>
            <a:cxnLst/>
            <a:rect l="l" t="t" r="r" b="b"/>
            <a:pathLst>
              <a:path w="61594" h="346075">
                <a:moveTo>
                  <a:pt x="0" y="0"/>
                </a:moveTo>
                <a:lnTo>
                  <a:pt x="61328" y="0"/>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843953" y="1005966"/>
            <a:ext cx="288290" cy="346075"/>
          </a:xfrm>
          <a:custGeom>
            <a:avLst/>
            <a:gdLst/>
            <a:ahLst/>
            <a:cxnLst/>
            <a:rect l="l" t="t" r="r" b="b"/>
            <a:pathLst>
              <a:path w="288290" h="346075">
                <a:moveTo>
                  <a:pt x="8254" y="0"/>
                </a:moveTo>
                <a:lnTo>
                  <a:pt x="71005" y="254"/>
                </a:lnTo>
                <a:lnTo>
                  <a:pt x="141058" y="116967"/>
                </a:lnTo>
                <a:lnTo>
                  <a:pt x="218198" y="254"/>
                </a:lnTo>
                <a:lnTo>
                  <a:pt x="282359" y="254"/>
                </a:lnTo>
                <a:lnTo>
                  <a:pt x="172910" y="167767"/>
                </a:lnTo>
                <a:lnTo>
                  <a:pt x="287781" y="345821"/>
                </a:lnTo>
                <a:lnTo>
                  <a:pt x="221030" y="345821"/>
                </a:lnTo>
                <a:lnTo>
                  <a:pt x="139407" y="221487"/>
                </a:lnTo>
                <a:lnTo>
                  <a:pt x="63919" y="345821"/>
                </a:lnTo>
                <a:lnTo>
                  <a:pt x="0" y="345821"/>
                </a:lnTo>
                <a:lnTo>
                  <a:pt x="103555" y="166750"/>
                </a:lnTo>
                <a:lnTo>
                  <a:pt x="8254"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301877" y="1003808"/>
            <a:ext cx="256540" cy="347980"/>
          </a:xfrm>
          <a:custGeom>
            <a:avLst/>
            <a:gdLst/>
            <a:ahLst/>
            <a:cxnLst/>
            <a:rect l="l" t="t" r="r" b="b"/>
            <a:pathLst>
              <a:path w="256540" h="347980">
                <a:moveTo>
                  <a:pt x="92201" y="0"/>
                </a:moveTo>
                <a:lnTo>
                  <a:pt x="159845" y="11064"/>
                </a:lnTo>
                <a:lnTo>
                  <a:pt x="211962" y="44322"/>
                </a:lnTo>
                <a:lnTo>
                  <a:pt x="245109" y="95758"/>
                </a:lnTo>
                <a:lnTo>
                  <a:pt x="256159"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3574922" y="1001522"/>
            <a:ext cx="304165" cy="350520"/>
          </a:xfrm>
          <a:custGeom>
            <a:avLst/>
            <a:gdLst/>
            <a:ahLst/>
            <a:cxnLst/>
            <a:rect l="l" t="t" r="r" b="b"/>
            <a:pathLst>
              <a:path w="304164" h="350519">
                <a:moveTo>
                  <a:pt x="137794" y="0"/>
                </a:moveTo>
                <a:lnTo>
                  <a:pt x="164718" y="0"/>
                </a:lnTo>
                <a:lnTo>
                  <a:pt x="303656" y="350265"/>
                </a:lnTo>
                <a:lnTo>
                  <a:pt x="235965" y="350265"/>
                </a:lnTo>
                <a:lnTo>
                  <a:pt x="210692"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1578483" y="1001522"/>
            <a:ext cx="304165" cy="350520"/>
          </a:xfrm>
          <a:custGeom>
            <a:avLst/>
            <a:gdLst/>
            <a:ahLst/>
            <a:cxnLst/>
            <a:rect l="l" t="t" r="r" b="b"/>
            <a:pathLst>
              <a:path w="304164" h="350519">
                <a:moveTo>
                  <a:pt x="137794" y="0"/>
                </a:moveTo>
                <a:lnTo>
                  <a:pt x="164718" y="0"/>
                </a:lnTo>
                <a:lnTo>
                  <a:pt x="303656" y="350265"/>
                </a:lnTo>
                <a:lnTo>
                  <a:pt x="235965" y="350265"/>
                </a:lnTo>
                <a:lnTo>
                  <a:pt x="210692" y="280162"/>
                </a:lnTo>
                <a:lnTo>
                  <a:pt x="92328" y="280162"/>
                </a:lnTo>
                <a:lnTo>
                  <a:pt x="68198"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3095879"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2286635"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52179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22" name="object 22"/>
          <p:cNvSpPr txBox="1"/>
          <p:nvPr/>
        </p:nvSpPr>
        <p:spPr>
          <a:xfrm>
            <a:off x="497840" y="1632331"/>
            <a:ext cx="6346825" cy="2501265"/>
          </a:xfrm>
          <a:prstGeom prst="rect">
            <a:avLst/>
          </a:prstGeom>
        </p:spPr>
        <p:txBody>
          <a:bodyPr vert="horz" wrap="square" lIns="0" tIns="13335" rIns="0" bIns="0" rtlCol="0">
            <a:spAutoFit/>
          </a:bodyPr>
          <a:lstStyle/>
          <a:p>
            <a:pPr marL="324485" marR="43180" indent="-274320">
              <a:lnSpc>
                <a:spcPct val="100000"/>
              </a:lnSpc>
              <a:spcBef>
                <a:spcPts val="105"/>
              </a:spcBef>
              <a:buClr>
                <a:srgbClr val="B03E9A"/>
              </a:buClr>
              <a:buSzPct val="73076"/>
              <a:buFont typeface="Wingdings 2"/>
              <a:buChar char=""/>
              <a:tabLst>
                <a:tab pos="325120" algn="l"/>
              </a:tabLst>
            </a:pPr>
            <a:r>
              <a:rPr sz="2600" dirty="0">
                <a:latin typeface="Trebuchet MS"/>
                <a:cs typeface="Trebuchet MS"/>
              </a:rPr>
              <a:t>Their </a:t>
            </a:r>
            <a:r>
              <a:rPr sz="2600" spc="-5" dirty="0">
                <a:latin typeface="Trebuchet MS"/>
                <a:cs typeface="Trebuchet MS"/>
              </a:rPr>
              <a:t>general electronic configuration is  </a:t>
            </a:r>
            <a:r>
              <a:rPr sz="2600" spc="5" dirty="0">
                <a:latin typeface="Trebuchet MS"/>
                <a:cs typeface="Trebuchet MS"/>
              </a:rPr>
              <a:t>ns</a:t>
            </a:r>
            <a:r>
              <a:rPr sz="2550" spc="7" baseline="26143" dirty="0">
                <a:latin typeface="Trebuchet MS"/>
                <a:cs typeface="Trebuchet MS"/>
              </a:rPr>
              <a:t>2</a:t>
            </a:r>
            <a:r>
              <a:rPr sz="2600" spc="5" dirty="0">
                <a:latin typeface="Trebuchet MS"/>
                <a:cs typeface="Trebuchet MS"/>
              </a:rPr>
              <a:t>np</a:t>
            </a:r>
            <a:r>
              <a:rPr sz="2550" spc="7" baseline="26143" dirty="0">
                <a:latin typeface="Trebuchet MS"/>
                <a:cs typeface="Trebuchet MS"/>
              </a:rPr>
              <a:t>4</a:t>
            </a:r>
            <a:endParaRPr sz="2550" baseline="26143">
              <a:latin typeface="Trebuchet MS"/>
              <a:cs typeface="Trebuchet MS"/>
            </a:endParaRPr>
          </a:p>
          <a:p>
            <a:pPr>
              <a:lnSpc>
                <a:spcPct val="100000"/>
              </a:lnSpc>
              <a:spcBef>
                <a:spcPts val="5"/>
              </a:spcBef>
            </a:pPr>
            <a:endParaRPr sz="2850">
              <a:latin typeface="Times New Roman"/>
              <a:cs typeface="Times New Roman"/>
            </a:endParaRPr>
          </a:p>
          <a:p>
            <a:pPr marL="50800">
              <a:lnSpc>
                <a:spcPct val="100000"/>
              </a:lnSpc>
              <a:spcBef>
                <a:spcPts val="5"/>
              </a:spcBef>
            </a:pPr>
            <a:r>
              <a:rPr sz="2600" dirty="0">
                <a:latin typeface="Trebuchet MS"/>
                <a:cs typeface="Trebuchet MS"/>
              </a:rPr>
              <a:t>The </a:t>
            </a:r>
            <a:r>
              <a:rPr sz="2600" spc="-5" dirty="0">
                <a:latin typeface="Trebuchet MS"/>
                <a:cs typeface="Trebuchet MS"/>
              </a:rPr>
              <a:t>most common </a:t>
            </a:r>
            <a:r>
              <a:rPr sz="2600" dirty="0">
                <a:latin typeface="Trebuchet MS"/>
                <a:cs typeface="Trebuchet MS"/>
              </a:rPr>
              <a:t>oxidation state </a:t>
            </a:r>
            <a:r>
              <a:rPr sz="2600" spc="-5" dirty="0">
                <a:latin typeface="Trebuchet MS"/>
                <a:cs typeface="Trebuchet MS"/>
              </a:rPr>
              <a:t>is </a:t>
            </a:r>
            <a:r>
              <a:rPr sz="2600" dirty="0">
                <a:latin typeface="Trebuchet MS"/>
                <a:cs typeface="Trebuchet MS"/>
              </a:rPr>
              <a:t>–</a:t>
            </a:r>
            <a:r>
              <a:rPr sz="2600" spc="-65" dirty="0">
                <a:latin typeface="Trebuchet MS"/>
                <a:cs typeface="Trebuchet MS"/>
              </a:rPr>
              <a:t> </a:t>
            </a:r>
            <a:r>
              <a:rPr sz="2600" dirty="0">
                <a:latin typeface="Trebuchet MS"/>
                <a:cs typeface="Trebuchet MS"/>
              </a:rPr>
              <a:t>2.</a:t>
            </a:r>
            <a:endParaRPr sz="2600">
              <a:latin typeface="Trebuchet MS"/>
              <a:cs typeface="Trebuchet MS"/>
            </a:endParaRPr>
          </a:p>
          <a:p>
            <a:pPr marL="324485" marR="123189" indent="-274320">
              <a:lnSpc>
                <a:spcPct val="100000"/>
              </a:lnSpc>
              <a:spcBef>
                <a:spcPts val="600"/>
              </a:spcBef>
            </a:pPr>
            <a:r>
              <a:rPr sz="2600" dirty="0">
                <a:latin typeface="Trebuchet MS"/>
                <a:cs typeface="Trebuchet MS"/>
              </a:rPr>
              <a:t>The </a:t>
            </a:r>
            <a:r>
              <a:rPr sz="2600" spc="-5" dirty="0">
                <a:latin typeface="Trebuchet MS"/>
                <a:cs typeface="Trebuchet MS"/>
              </a:rPr>
              <a:t>most common </a:t>
            </a:r>
            <a:r>
              <a:rPr sz="2600" dirty="0">
                <a:latin typeface="Trebuchet MS"/>
                <a:cs typeface="Trebuchet MS"/>
              </a:rPr>
              <a:t>oxidation state </a:t>
            </a:r>
            <a:r>
              <a:rPr sz="2600" spc="-5" dirty="0">
                <a:latin typeface="Trebuchet MS"/>
                <a:cs typeface="Trebuchet MS"/>
              </a:rPr>
              <a:t>for the  chalcogens are −2, +2, +4, and</a:t>
            </a:r>
            <a:r>
              <a:rPr sz="2600" spc="-35" dirty="0">
                <a:latin typeface="Trebuchet MS"/>
                <a:cs typeface="Trebuchet MS"/>
              </a:rPr>
              <a:t> </a:t>
            </a:r>
            <a:r>
              <a:rPr sz="2600" spc="-5" dirty="0">
                <a:latin typeface="Trebuchet MS"/>
                <a:cs typeface="Trebuchet MS"/>
              </a:rPr>
              <a:t>+6.</a:t>
            </a:r>
            <a:endParaRPr sz="260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3088" y="68580"/>
            <a:ext cx="7633716" cy="63124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5058587"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03907"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4" name="object 4"/>
          <p:cNvSpPr/>
          <p:nvPr/>
        </p:nvSpPr>
        <p:spPr>
          <a:xfrm>
            <a:off x="3910457" y="1057402"/>
            <a:ext cx="106933"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991485" y="1057402"/>
            <a:ext cx="106933" cy="1153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277234" y="1057275"/>
            <a:ext cx="101853" cy="10058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470527" y="1057275"/>
            <a:ext cx="101853" cy="100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556380" y="1053719"/>
            <a:ext cx="176402" cy="25031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113401"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4980432"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4652898" y="1006221"/>
            <a:ext cx="286385" cy="346075"/>
          </a:xfrm>
          <a:custGeom>
            <a:avLst/>
            <a:gdLst/>
            <a:ahLst/>
            <a:cxnLst/>
            <a:rect l="l" t="t" r="r" b="b"/>
            <a:pathLst>
              <a:path w="286385" h="346075">
                <a:moveTo>
                  <a:pt x="0" y="0"/>
                </a:moveTo>
                <a:lnTo>
                  <a:pt x="286130" y="0"/>
                </a:lnTo>
                <a:lnTo>
                  <a:pt x="286130"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133469"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534792" y="1006221"/>
            <a:ext cx="217804" cy="346075"/>
          </a:xfrm>
          <a:custGeom>
            <a:avLst/>
            <a:gdLst/>
            <a:ahLst/>
            <a:cxnLst/>
            <a:rect l="l" t="t" r="r" b="b"/>
            <a:pathLst>
              <a:path w="217805"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799844"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408302" y="1006221"/>
            <a:ext cx="353060" cy="350520"/>
          </a:xfrm>
          <a:custGeom>
            <a:avLst/>
            <a:gdLst/>
            <a:ahLst/>
            <a:cxnLst/>
            <a:rect l="l" t="t" r="r" b="b"/>
            <a:pathLst>
              <a:path w="353060" h="350519">
                <a:moveTo>
                  <a:pt x="69596" y="0"/>
                </a:moveTo>
                <a:lnTo>
                  <a:pt x="102108" y="0"/>
                </a:lnTo>
                <a:lnTo>
                  <a:pt x="176910" y="232790"/>
                </a:lnTo>
                <a:lnTo>
                  <a:pt x="250063" y="0"/>
                </a:lnTo>
                <a:lnTo>
                  <a:pt x="282321" y="0"/>
                </a:lnTo>
                <a:lnTo>
                  <a:pt x="352933" y="345820"/>
                </a:lnTo>
                <a:lnTo>
                  <a:pt x="293497" y="345820"/>
                </a:lnTo>
                <a:lnTo>
                  <a:pt x="257555" y="159384"/>
                </a:lnTo>
                <a:lnTo>
                  <a:pt x="188087" y="350265"/>
                </a:lnTo>
                <a:lnTo>
                  <a:pt x="166115" y="350265"/>
                </a:lnTo>
                <a:lnTo>
                  <a:pt x="96519" y="159384"/>
                </a:lnTo>
                <a:lnTo>
                  <a:pt x="59181"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164666"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833958" y="1006221"/>
            <a:ext cx="259715" cy="346075"/>
          </a:xfrm>
          <a:custGeom>
            <a:avLst/>
            <a:gdLst/>
            <a:ahLst/>
            <a:cxnLst/>
            <a:rect l="l" t="t" r="r" b="b"/>
            <a:pathLst>
              <a:path w="259715" h="346075">
                <a:moveTo>
                  <a:pt x="0" y="0"/>
                </a:moveTo>
                <a:lnTo>
                  <a:pt x="61328" y="0"/>
                </a:lnTo>
                <a:lnTo>
                  <a:pt x="61328" y="135381"/>
                </a:lnTo>
                <a:lnTo>
                  <a:pt x="198856" y="135381"/>
                </a:lnTo>
                <a:lnTo>
                  <a:pt x="198856" y="0"/>
                </a:lnTo>
                <a:lnTo>
                  <a:pt x="259486" y="0"/>
                </a:lnTo>
                <a:lnTo>
                  <a:pt x="259486" y="345566"/>
                </a:lnTo>
                <a:lnTo>
                  <a:pt x="198856" y="345566"/>
                </a:lnTo>
                <a:lnTo>
                  <a:pt x="198856" y="189864"/>
                </a:lnTo>
                <a:lnTo>
                  <a:pt x="61328" y="189864"/>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850004"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931032"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4407789"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3214497"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9"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2194179" y="1001522"/>
            <a:ext cx="304165" cy="350520"/>
          </a:xfrm>
          <a:custGeom>
            <a:avLst/>
            <a:gdLst/>
            <a:ahLst/>
            <a:cxnLst/>
            <a:rect l="l" t="t" r="r" b="b"/>
            <a:pathLst>
              <a:path w="304164" h="350519">
                <a:moveTo>
                  <a:pt x="137794" y="0"/>
                </a:moveTo>
                <a:lnTo>
                  <a:pt x="164719" y="0"/>
                </a:lnTo>
                <a:lnTo>
                  <a:pt x="303656" y="350265"/>
                </a:lnTo>
                <a:lnTo>
                  <a:pt x="235965" y="350265"/>
                </a:lnTo>
                <a:lnTo>
                  <a:pt x="210693" y="280162"/>
                </a:lnTo>
                <a:lnTo>
                  <a:pt x="92328" y="280162"/>
                </a:lnTo>
                <a:lnTo>
                  <a:pt x="68198"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371210"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1916302" y="1000252"/>
            <a:ext cx="262890" cy="357505"/>
          </a:xfrm>
          <a:custGeom>
            <a:avLst/>
            <a:gdLst/>
            <a:ahLst/>
            <a:cxnLst/>
            <a:rect l="l" t="t" r="r" b="b"/>
            <a:pathLst>
              <a:path w="262889" h="357505">
                <a:moveTo>
                  <a:pt x="158242" y="0"/>
                </a:moveTo>
                <a:lnTo>
                  <a:pt x="186461" y="1524"/>
                </a:lnTo>
                <a:lnTo>
                  <a:pt x="211693" y="6096"/>
                </a:lnTo>
                <a:lnTo>
                  <a:pt x="233947" y="13716"/>
                </a:lnTo>
                <a:lnTo>
                  <a:pt x="253238" y="24384"/>
                </a:lnTo>
                <a:lnTo>
                  <a:pt x="228092" y="75057"/>
                </a:lnTo>
                <a:lnTo>
                  <a:pt x="216255" y="66075"/>
                </a:lnTo>
                <a:lnTo>
                  <a:pt x="201310" y="59689"/>
                </a:lnTo>
                <a:lnTo>
                  <a:pt x="183247" y="55876"/>
                </a:lnTo>
                <a:lnTo>
                  <a:pt x="162052" y="54610"/>
                </a:lnTo>
                <a:lnTo>
                  <a:pt x="141406" y="56872"/>
                </a:lnTo>
                <a:lnTo>
                  <a:pt x="105973" y="74969"/>
                </a:lnTo>
                <a:lnTo>
                  <a:pt x="79164" y="110095"/>
                </a:lnTo>
                <a:lnTo>
                  <a:pt x="65361" y="155866"/>
                </a:lnTo>
                <a:lnTo>
                  <a:pt x="63627"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7"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21792" y="1000252"/>
            <a:ext cx="262890" cy="357505"/>
          </a:xfrm>
          <a:custGeom>
            <a:avLst/>
            <a:gdLst/>
            <a:ahLst/>
            <a:cxnLst/>
            <a:rect l="l" t="t" r="r" b="b"/>
            <a:pathLst>
              <a:path w="262890" h="357505">
                <a:moveTo>
                  <a:pt x="158280" y="0"/>
                </a:moveTo>
                <a:lnTo>
                  <a:pt x="186517" y="1524"/>
                </a:lnTo>
                <a:lnTo>
                  <a:pt x="211774" y="6096"/>
                </a:lnTo>
                <a:lnTo>
                  <a:pt x="234052" y="13716"/>
                </a:lnTo>
                <a:lnTo>
                  <a:pt x="253352" y="24384"/>
                </a:lnTo>
                <a:lnTo>
                  <a:pt x="228104" y="75057"/>
                </a:lnTo>
                <a:lnTo>
                  <a:pt x="216281" y="66075"/>
                </a:lnTo>
                <a:lnTo>
                  <a:pt x="201331" y="59689"/>
                </a:lnTo>
                <a:lnTo>
                  <a:pt x="183254" y="55876"/>
                </a:lnTo>
                <a:lnTo>
                  <a:pt x="162051" y="54610"/>
                </a:lnTo>
                <a:lnTo>
                  <a:pt x="141442" y="56872"/>
                </a:lnTo>
                <a:lnTo>
                  <a:pt x="106061" y="74969"/>
                </a:lnTo>
                <a:lnTo>
                  <a:pt x="79212" y="110095"/>
                </a:lnTo>
                <a:lnTo>
                  <a:pt x="65414" y="155866"/>
                </a:lnTo>
                <a:lnTo>
                  <a:pt x="63690" y="182372"/>
                </a:lnTo>
                <a:lnTo>
                  <a:pt x="65290" y="208661"/>
                </a:lnTo>
                <a:lnTo>
                  <a:pt x="78086" y="252666"/>
                </a:lnTo>
                <a:lnTo>
                  <a:pt x="103149" y="284624"/>
                </a:lnTo>
                <a:lnTo>
                  <a:pt x="157581" y="302895"/>
                </a:lnTo>
                <a:lnTo>
                  <a:pt x="180667" y="300724"/>
                </a:lnTo>
                <a:lnTo>
                  <a:pt x="201101" y="294195"/>
                </a:lnTo>
                <a:lnTo>
                  <a:pt x="218882" y="283285"/>
                </a:lnTo>
                <a:lnTo>
                  <a:pt x="234010" y="267970"/>
                </a:lnTo>
                <a:lnTo>
                  <a:pt x="262547" y="317626"/>
                </a:lnTo>
                <a:lnTo>
                  <a:pt x="241610" y="335035"/>
                </a:lnTo>
                <a:lnTo>
                  <a:pt x="216311" y="347456"/>
                </a:lnTo>
                <a:lnTo>
                  <a:pt x="186646" y="354899"/>
                </a:lnTo>
                <a:lnTo>
                  <a:pt x="152615" y="357377"/>
                </a:lnTo>
                <a:lnTo>
                  <a:pt x="118430" y="354401"/>
                </a:lnTo>
                <a:lnTo>
                  <a:pt x="62176" y="330588"/>
                </a:lnTo>
                <a:lnTo>
                  <a:pt x="22556" y="283773"/>
                </a:lnTo>
                <a:lnTo>
                  <a:pt x="2505" y="218813"/>
                </a:lnTo>
                <a:lnTo>
                  <a:pt x="0" y="179832"/>
                </a:lnTo>
                <a:lnTo>
                  <a:pt x="2778" y="143037"/>
                </a:lnTo>
                <a:lnTo>
                  <a:pt x="25010" y="78926"/>
                </a:lnTo>
                <a:lnTo>
                  <a:pt x="68250" y="29039"/>
                </a:lnTo>
                <a:lnTo>
                  <a:pt x="125162" y="3234"/>
                </a:lnTo>
                <a:lnTo>
                  <a:pt x="15828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493642"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27" name="object 27"/>
          <p:cNvSpPr txBox="1">
            <a:spLocks noGrp="1"/>
          </p:cNvSpPr>
          <p:nvPr>
            <p:ph type="title"/>
          </p:nvPr>
        </p:nvSpPr>
        <p:spPr>
          <a:xfrm>
            <a:off x="636523" y="1632331"/>
            <a:ext cx="2670175" cy="422275"/>
          </a:xfrm>
          <a:prstGeom prst="rect">
            <a:avLst/>
          </a:prstGeom>
        </p:spPr>
        <p:txBody>
          <a:bodyPr vert="horz" wrap="square" lIns="0" tIns="13335" rIns="0" bIns="0" rtlCol="0">
            <a:spAutoFit/>
          </a:bodyPr>
          <a:lstStyle/>
          <a:p>
            <a:pPr marL="12700">
              <a:lnSpc>
                <a:spcPct val="100000"/>
              </a:lnSpc>
              <a:spcBef>
                <a:spcPts val="105"/>
              </a:spcBef>
            </a:pPr>
            <a:r>
              <a:rPr sz="2600" spc="-20" dirty="0"/>
              <a:t>Reaction </a:t>
            </a:r>
            <a:r>
              <a:rPr sz="2600" spc="-5" dirty="0"/>
              <a:t>with</a:t>
            </a:r>
            <a:r>
              <a:rPr sz="2600" spc="-55" dirty="0"/>
              <a:t> </a:t>
            </a:r>
            <a:r>
              <a:rPr sz="2600" spc="-5" dirty="0"/>
              <a:t>air:</a:t>
            </a:r>
            <a:endParaRPr sz="2600"/>
          </a:p>
        </p:txBody>
      </p:sp>
      <p:sp>
        <p:nvSpPr>
          <p:cNvPr id="28" name="object 28"/>
          <p:cNvSpPr txBox="1"/>
          <p:nvPr/>
        </p:nvSpPr>
        <p:spPr>
          <a:xfrm>
            <a:off x="535940" y="2194686"/>
            <a:ext cx="240029" cy="314960"/>
          </a:xfrm>
          <a:prstGeom prst="rect">
            <a:avLst/>
          </a:prstGeom>
        </p:spPr>
        <p:txBody>
          <a:bodyPr vert="horz" wrap="square" lIns="0" tIns="12065" rIns="0" bIns="0" rtlCol="0">
            <a:spAutoFit/>
          </a:bodyPr>
          <a:lstStyle/>
          <a:p>
            <a:pPr marL="12700">
              <a:lnSpc>
                <a:spcPct val="100000"/>
              </a:lnSpc>
              <a:spcBef>
                <a:spcPts val="95"/>
              </a:spcBef>
            </a:pPr>
            <a:r>
              <a:rPr sz="1900" spc="-5" dirty="0">
                <a:solidFill>
                  <a:srgbClr val="B03E9A"/>
                </a:solidFill>
                <a:latin typeface="Wingdings 2"/>
                <a:cs typeface="Wingdings 2"/>
              </a:rPr>
              <a:t></a:t>
            </a:r>
            <a:endParaRPr sz="1900">
              <a:latin typeface="Wingdings 2"/>
              <a:cs typeface="Wingdings 2"/>
            </a:endParaRPr>
          </a:p>
        </p:txBody>
      </p:sp>
      <p:sp>
        <p:nvSpPr>
          <p:cNvPr id="29" name="object 29"/>
          <p:cNvSpPr txBox="1"/>
          <p:nvPr/>
        </p:nvSpPr>
        <p:spPr>
          <a:xfrm>
            <a:off x="1772157" y="2104770"/>
            <a:ext cx="3768725" cy="422275"/>
          </a:xfrm>
          <a:prstGeom prst="rect">
            <a:avLst/>
          </a:prstGeom>
        </p:spPr>
        <p:txBody>
          <a:bodyPr vert="horz" wrap="square" lIns="0" tIns="13335" rIns="0" bIns="0" rtlCol="0">
            <a:spAutoFit/>
          </a:bodyPr>
          <a:lstStyle/>
          <a:p>
            <a:pPr marL="50800">
              <a:lnSpc>
                <a:spcPct val="100000"/>
              </a:lnSpc>
              <a:spcBef>
                <a:spcPts val="105"/>
              </a:spcBef>
              <a:tabLst>
                <a:tab pos="709930" algn="l"/>
                <a:tab pos="1181735" algn="l"/>
                <a:tab pos="3220720" algn="l"/>
              </a:tabLst>
            </a:pPr>
            <a:r>
              <a:rPr sz="2600" dirty="0">
                <a:latin typeface="Trebuchet MS"/>
                <a:cs typeface="Trebuchet MS"/>
              </a:rPr>
              <a:t>S	+	</a:t>
            </a:r>
            <a:r>
              <a:rPr sz="2600" spc="10" dirty="0">
                <a:latin typeface="Trebuchet MS"/>
                <a:cs typeface="Trebuchet MS"/>
              </a:rPr>
              <a:t>O</a:t>
            </a:r>
            <a:r>
              <a:rPr sz="2550" spc="15" baseline="-21241" dirty="0">
                <a:latin typeface="Trebuchet MS"/>
                <a:cs typeface="Trebuchet MS"/>
              </a:rPr>
              <a:t>2	</a:t>
            </a:r>
            <a:r>
              <a:rPr sz="2600" dirty="0">
                <a:latin typeface="Trebuchet MS"/>
                <a:cs typeface="Trebuchet MS"/>
              </a:rPr>
              <a:t>SO</a:t>
            </a:r>
            <a:r>
              <a:rPr sz="2550" baseline="-21241" dirty="0">
                <a:latin typeface="Trebuchet MS"/>
                <a:cs typeface="Trebuchet MS"/>
              </a:rPr>
              <a:t>2</a:t>
            </a:r>
            <a:endParaRPr sz="2550" baseline="-21241">
              <a:latin typeface="Trebuchet MS"/>
              <a:cs typeface="Trebuchet MS"/>
            </a:endParaRPr>
          </a:p>
        </p:txBody>
      </p:sp>
      <p:sp>
        <p:nvSpPr>
          <p:cNvPr id="30" name="object 30"/>
          <p:cNvSpPr txBox="1"/>
          <p:nvPr/>
        </p:nvSpPr>
        <p:spPr>
          <a:xfrm>
            <a:off x="535940" y="2918282"/>
            <a:ext cx="4617085" cy="422909"/>
          </a:xfrm>
          <a:prstGeom prst="rect">
            <a:avLst/>
          </a:prstGeom>
        </p:spPr>
        <p:txBody>
          <a:bodyPr vert="horz" wrap="square" lIns="0" tIns="13335" rIns="0" bIns="0" rtlCol="0">
            <a:spAutoFit/>
          </a:bodyPr>
          <a:lstStyle/>
          <a:p>
            <a:pPr marL="12700">
              <a:lnSpc>
                <a:spcPct val="100000"/>
              </a:lnSpc>
              <a:spcBef>
                <a:spcPts val="105"/>
              </a:spcBef>
            </a:pPr>
            <a:r>
              <a:rPr sz="2600" spc="-5" dirty="0">
                <a:latin typeface="Trebuchet MS"/>
                <a:cs typeface="Trebuchet MS"/>
              </a:rPr>
              <a:t>with acid[ </a:t>
            </a:r>
            <a:r>
              <a:rPr sz="2600" dirty="0">
                <a:latin typeface="Trebuchet MS"/>
                <a:cs typeface="Trebuchet MS"/>
              </a:rPr>
              <a:t>only oxidizing</a:t>
            </a:r>
            <a:r>
              <a:rPr sz="2600" spc="-45" dirty="0">
                <a:latin typeface="Trebuchet MS"/>
                <a:cs typeface="Trebuchet MS"/>
              </a:rPr>
              <a:t> </a:t>
            </a:r>
            <a:r>
              <a:rPr sz="2600" spc="-5" dirty="0">
                <a:latin typeface="Trebuchet MS"/>
                <a:cs typeface="Trebuchet MS"/>
              </a:rPr>
              <a:t>acids]</a:t>
            </a:r>
            <a:endParaRPr sz="2600">
              <a:latin typeface="Trebuchet MS"/>
              <a:cs typeface="Trebuchet MS"/>
            </a:endParaRPr>
          </a:p>
        </p:txBody>
      </p:sp>
      <p:sp>
        <p:nvSpPr>
          <p:cNvPr id="31" name="object 31"/>
          <p:cNvSpPr txBox="1"/>
          <p:nvPr/>
        </p:nvSpPr>
        <p:spPr>
          <a:xfrm>
            <a:off x="4356227" y="3391280"/>
            <a:ext cx="904875" cy="422275"/>
          </a:xfrm>
          <a:prstGeom prst="rect">
            <a:avLst/>
          </a:prstGeom>
        </p:spPr>
        <p:txBody>
          <a:bodyPr vert="horz" wrap="square" lIns="0" tIns="13335" rIns="0" bIns="0" rtlCol="0">
            <a:spAutoFit/>
          </a:bodyPr>
          <a:lstStyle/>
          <a:p>
            <a:pPr marL="38100">
              <a:lnSpc>
                <a:spcPct val="100000"/>
              </a:lnSpc>
              <a:spcBef>
                <a:spcPts val="105"/>
              </a:spcBef>
            </a:pP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SO</a:t>
            </a:r>
            <a:r>
              <a:rPr sz="2550" spc="7" baseline="-21241" dirty="0">
                <a:latin typeface="Trebuchet MS"/>
                <a:cs typeface="Trebuchet MS"/>
              </a:rPr>
              <a:t>4</a:t>
            </a:r>
            <a:endParaRPr sz="2550" baseline="-21241">
              <a:latin typeface="Trebuchet MS"/>
              <a:cs typeface="Trebuchet MS"/>
            </a:endParaRPr>
          </a:p>
        </p:txBody>
      </p:sp>
      <p:sp>
        <p:nvSpPr>
          <p:cNvPr id="32" name="object 32"/>
          <p:cNvSpPr txBox="1"/>
          <p:nvPr/>
        </p:nvSpPr>
        <p:spPr>
          <a:xfrm>
            <a:off x="5385180" y="3391280"/>
            <a:ext cx="1974214" cy="422275"/>
          </a:xfrm>
          <a:prstGeom prst="rect">
            <a:avLst/>
          </a:prstGeom>
        </p:spPr>
        <p:txBody>
          <a:bodyPr vert="horz" wrap="square" lIns="0" tIns="13335" rIns="0" bIns="0" rtlCol="0">
            <a:spAutoFit/>
          </a:bodyPr>
          <a:lstStyle/>
          <a:p>
            <a:pPr marL="38100">
              <a:lnSpc>
                <a:spcPct val="100000"/>
              </a:lnSpc>
              <a:spcBef>
                <a:spcPts val="105"/>
              </a:spcBef>
            </a:pPr>
            <a:r>
              <a:rPr sz="2600" dirty="0">
                <a:latin typeface="Trebuchet MS"/>
                <a:cs typeface="Trebuchet MS"/>
              </a:rPr>
              <a:t>+6NO</a:t>
            </a:r>
            <a:r>
              <a:rPr sz="2550" baseline="-21241" dirty="0">
                <a:latin typeface="Trebuchet MS"/>
                <a:cs typeface="Trebuchet MS"/>
              </a:rPr>
              <a:t>2</a:t>
            </a:r>
            <a:r>
              <a:rPr sz="2550" spc="307" baseline="-21241" dirty="0">
                <a:latin typeface="Trebuchet MS"/>
                <a:cs typeface="Trebuchet MS"/>
              </a:rPr>
              <a:t> </a:t>
            </a:r>
            <a:r>
              <a:rPr sz="2600" spc="5" dirty="0">
                <a:latin typeface="Trebuchet MS"/>
                <a:cs typeface="Trebuchet MS"/>
              </a:rPr>
              <a:t>+2H</a:t>
            </a:r>
            <a:r>
              <a:rPr sz="2550" spc="7" baseline="-21241" dirty="0">
                <a:latin typeface="Trebuchet MS"/>
                <a:cs typeface="Trebuchet MS"/>
              </a:rPr>
              <a:t>2</a:t>
            </a:r>
            <a:r>
              <a:rPr sz="2600" spc="5" dirty="0">
                <a:latin typeface="Trebuchet MS"/>
                <a:cs typeface="Trebuchet MS"/>
              </a:rPr>
              <a:t>O</a:t>
            </a:r>
            <a:endParaRPr sz="2600">
              <a:latin typeface="Trebuchet MS"/>
              <a:cs typeface="Trebuchet MS"/>
            </a:endParaRPr>
          </a:p>
        </p:txBody>
      </p:sp>
      <p:sp>
        <p:nvSpPr>
          <p:cNvPr id="33" name="object 33"/>
          <p:cNvSpPr txBox="1"/>
          <p:nvPr/>
        </p:nvSpPr>
        <p:spPr>
          <a:xfrm>
            <a:off x="497840" y="3391280"/>
            <a:ext cx="2359025" cy="1840230"/>
          </a:xfrm>
          <a:prstGeom prst="rect">
            <a:avLst/>
          </a:prstGeom>
        </p:spPr>
        <p:txBody>
          <a:bodyPr vert="horz" wrap="square" lIns="0" tIns="13335" rIns="0" bIns="0" rtlCol="0">
            <a:spAutoFit/>
          </a:bodyPr>
          <a:lstStyle/>
          <a:p>
            <a:pPr marL="325120" indent="-274320">
              <a:lnSpc>
                <a:spcPct val="100000"/>
              </a:lnSpc>
              <a:spcBef>
                <a:spcPts val="105"/>
              </a:spcBef>
              <a:buClr>
                <a:srgbClr val="B03E9A"/>
              </a:buClr>
              <a:buSzPct val="73076"/>
              <a:buFont typeface="Wingdings 2"/>
              <a:buChar char=""/>
              <a:tabLst>
                <a:tab pos="325120" algn="l"/>
                <a:tab pos="982980" algn="l"/>
                <a:tab pos="1355090" algn="l"/>
              </a:tabLst>
            </a:pPr>
            <a:r>
              <a:rPr sz="2600" dirty="0">
                <a:latin typeface="Trebuchet MS"/>
                <a:cs typeface="Trebuchet MS"/>
              </a:rPr>
              <a:t>S	+	6HNO</a:t>
            </a:r>
            <a:r>
              <a:rPr sz="2550" baseline="-21241" dirty="0">
                <a:latin typeface="Trebuchet MS"/>
                <a:cs typeface="Trebuchet MS"/>
              </a:rPr>
              <a:t>3</a:t>
            </a:r>
            <a:endParaRPr sz="2550" baseline="-21241">
              <a:latin typeface="Trebuchet MS"/>
              <a:cs typeface="Trebuchet MS"/>
            </a:endParaRPr>
          </a:p>
          <a:p>
            <a:pPr>
              <a:lnSpc>
                <a:spcPct val="100000"/>
              </a:lnSpc>
              <a:spcBef>
                <a:spcPts val="5"/>
              </a:spcBef>
              <a:buClr>
                <a:srgbClr val="B03E9A"/>
              </a:buClr>
              <a:buFont typeface="Wingdings 2"/>
              <a:buChar char=""/>
            </a:pPr>
            <a:endParaRPr sz="3750">
              <a:latin typeface="Times New Roman"/>
              <a:cs typeface="Times New Roman"/>
            </a:endParaRPr>
          </a:p>
          <a:p>
            <a:pPr marL="50800">
              <a:lnSpc>
                <a:spcPct val="100000"/>
              </a:lnSpc>
            </a:pPr>
            <a:r>
              <a:rPr sz="2600" spc="-10" dirty="0">
                <a:latin typeface="Trebuchet MS"/>
                <a:cs typeface="Trebuchet MS"/>
              </a:rPr>
              <a:t>With</a:t>
            </a:r>
            <a:r>
              <a:rPr sz="2600" spc="-30" dirty="0">
                <a:latin typeface="Trebuchet MS"/>
                <a:cs typeface="Trebuchet MS"/>
              </a:rPr>
              <a:t> </a:t>
            </a:r>
            <a:r>
              <a:rPr sz="2600" spc="-5" dirty="0">
                <a:latin typeface="Trebuchet MS"/>
                <a:cs typeface="Trebuchet MS"/>
              </a:rPr>
              <a:t>alkali</a:t>
            </a:r>
            <a:endParaRPr sz="2600">
              <a:latin typeface="Trebuchet MS"/>
              <a:cs typeface="Trebuchet MS"/>
            </a:endParaRPr>
          </a:p>
          <a:p>
            <a:pPr marL="325120" indent="-274320">
              <a:lnSpc>
                <a:spcPct val="100000"/>
              </a:lnSpc>
              <a:spcBef>
                <a:spcPts val="605"/>
              </a:spcBef>
              <a:buClr>
                <a:srgbClr val="B03E9A"/>
              </a:buClr>
              <a:buSzPct val="73076"/>
              <a:buFont typeface="Wingdings 2"/>
              <a:buChar char=""/>
              <a:tabLst>
                <a:tab pos="325120" algn="l"/>
                <a:tab pos="855980" algn="l"/>
              </a:tabLst>
            </a:pPr>
            <a:r>
              <a:rPr sz="2600" spc="-5" dirty="0">
                <a:latin typeface="Trebuchet MS"/>
                <a:cs typeface="Trebuchet MS"/>
              </a:rPr>
              <a:t>3S	+6</a:t>
            </a:r>
            <a:r>
              <a:rPr sz="2600" spc="-15" dirty="0">
                <a:latin typeface="Trebuchet MS"/>
                <a:cs typeface="Trebuchet MS"/>
              </a:rPr>
              <a:t> </a:t>
            </a:r>
            <a:r>
              <a:rPr sz="2600" spc="-5" dirty="0">
                <a:latin typeface="Trebuchet MS"/>
                <a:cs typeface="Trebuchet MS"/>
              </a:rPr>
              <a:t>NaOH</a:t>
            </a:r>
            <a:endParaRPr sz="2600">
              <a:latin typeface="Trebuchet MS"/>
              <a:cs typeface="Trebuchet MS"/>
            </a:endParaRPr>
          </a:p>
        </p:txBody>
      </p:sp>
      <p:sp>
        <p:nvSpPr>
          <p:cNvPr id="34" name="object 34"/>
          <p:cNvSpPr txBox="1"/>
          <p:nvPr/>
        </p:nvSpPr>
        <p:spPr>
          <a:xfrm>
            <a:off x="4086478" y="4808982"/>
            <a:ext cx="3380104" cy="422275"/>
          </a:xfrm>
          <a:prstGeom prst="rect">
            <a:avLst/>
          </a:prstGeom>
        </p:spPr>
        <p:txBody>
          <a:bodyPr vert="horz" wrap="square" lIns="0" tIns="12700" rIns="0" bIns="0" rtlCol="0">
            <a:spAutoFit/>
          </a:bodyPr>
          <a:lstStyle/>
          <a:p>
            <a:pPr marL="38100">
              <a:lnSpc>
                <a:spcPct val="100000"/>
              </a:lnSpc>
              <a:spcBef>
                <a:spcPts val="100"/>
              </a:spcBef>
            </a:pPr>
            <a:r>
              <a:rPr sz="2600" dirty="0">
                <a:latin typeface="Trebuchet MS"/>
                <a:cs typeface="Trebuchet MS"/>
              </a:rPr>
              <a:t>Na</a:t>
            </a:r>
            <a:r>
              <a:rPr sz="2550" baseline="-21241" dirty="0">
                <a:latin typeface="Trebuchet MS"/>
                <a:cs typeface="Trebuchet MS"/>
              </a:rPr>
              <a:t>2</a:t>
            </a:r>
            <a:r>
              <a:rPr sz="2600" dirty="0">
                <a:latin typeface="Trebuchet MS"/>
                <a:cs typeface="Trebuchet MS"/>
              </a:rPr>
              <a:t>SO</a:t>
            </a:r>
            <a:r>
              <a:rPr sz="2550" baseline="-21241" dirty="0">
                <a:latin typeface="Trebuchet MS"/>
                <a:cs typeface="Trebuchet MS"/>
              </a:rPr>
              <a:t>3 </a:t>
            </a:r>
            <a:r>
              <a:rPr sz="2600" spc="-5" dirty="0">
                <a:latin typeface="Trebuchet MS"/>
                <a:cs typeface="Trebuchet MS"/>
              </a:rPr>
              <a:t>+2 </a:t>
            </a:r>
            <a:r>
              <a:rPr sz="2600" dirty="0">
                <a:latin typeface="Trebuchet MS"/>
                <a:cs typeface="Trebuchet MS"/>
              </a:rPr>
              <a:t>Na</a:t>
            </a:r>
            <a:r>
              <a:rPr sz="2550" baseline="-21241" dirty="0">
                <a:latin typeface="Trebuchet MS"/>
                <a:cs typeface="Trebuchet MS"/>
              </a:rPr>
              <a:t>2</a:t>
            </a:r>
            <a:r>
              <a:rPr sz="2600" dirty="0">
                <a:latin typeface="Trebuchet MS"/>
                <a:cs typeface="Trebuchet MS"/>
              </a:rPr>
              <a:t>S +</a:t>
            </a:r>
            <a:r>
              <a:rPr sz="2600" spc="-290" dirty="0">
                <a:latin typeface="Trebuchet MS"/>
                <a:cs typeface="Trebuchet MS"/>
              </a:rPr>
              <a:t> </a:t>
            </a:r>
            <a:r>
              <a:rPr sz="2600" spc="5" dirty="0">
                <a:latin typeface="Trebuchet MS"/>
                <a:cs typeface="Trebuchet MS"/>
              </a:rPr>
              <a:t>3H</a:t>
            </a:r>
            <a:r>
              <a:rPr sz="2550" spc="7" baseline="-21241" dirty="0">
                <a:latin typeface="Trebuchet MS"/>
                <a:cs typeface="Trebuchet MS"/>
              </a:rPr>
              <a:t>2</a:t>
            </a:r>
            <a:r>
              <a:rPr sz="2600" spc="5" dirty="0">
                <a:latin typeface="Trebuchet MS"/>
                <a:cs typeface="Trebuchet MS"/>
              </a:rPr>
              <a:t>O</a:t>
            </a:r>
            <a:endParaRPr sz="2600">
              <a:latin typeface="Trebuchet MS"/>
              <a:cs typeface="Trebuchet MS"/>
            </a:endParaRPr>
          </a:p>
        </p:txBody>
      </p:sp>
      <p:sp>
        <p:nvSpPr>
          <p:cNvPr id="35" name="object 35"/>
          <p:cNvSpPr/>
          <p:nvPr/>
        </p:nvSpPr>
        <p:spPr>
          <a:xfrm>
            <a:off x="3582161" y="2220976"/>
            <a:ext cx="1219835" cy="134620"/>
          </a:xfrm>
          <a:custGeom>
            <a:avLst/>
            <a:gdLst/>
            <a:ahLst/>
            <a:cxnLst/>
            <a:rect l="l" t="t" r="r" b="b"/>
            <a:pathLst>
              <a:path w="1219835" h="134619">
                <a:moveTo>
                  <a:pt x="1104138" y="0"/>
                </a:moveTo>
                <a:lnTo>
                  <a:pt x="1095248" y="2286"/>
                </a:lnTo>
                <a:lnTo>
                  <a:pt x="1091184" y="9271"/>
                </a:lnTo>
                <a:lnTo>
                  <a:pt x="1087247" y="16128"/>
                </a:lnTo>
                <a:lnTo>
                  <a:pt x="1089533" y="25019"/>
                </a:lnTo>
                <a:lnTo>
                  <a:pt x="1136884" y="52763"/>
                </a:lnTo>
                <a:lnTo>
                  <a:pt x="1190498" y="52832"/>
                </a:lnTo>
                <a:lnTo>
                  <a:pt x="1190498" y="81787"/>
                </a:lnTo>
                <a:lnTo>
                  <a:pt x="1136919" y="81787"/>
                </a:lnTo>
                <a:lnTo>
                  <a:pt x="1089405" y="109347"/>
                </a:lnTo>
                <a:lnTo>
                  <a:pt x="1087120" y="118237"/>
                </a:lnTo>
                <a:lnTo>
                  <a:pt x="1091057" y="125222"/>
                </a:lnTo>
                <a:lnTo>
                  <a:pt x="1095121" y="132079"/>
                </a:lnTo>
                <a:lnTo>
                  <a:pt x="1104011" y="134493"/>
                </a:lnTo>
                <a:lnTo>
                  <a:pt x="1110868" y="130428"/>
                </a:lnTo>
                <a:lnTo>
                  <a:pt x="1194449" y="81787"/>
                </a:lnTo>
                <a:lnTo>
                  <a:pt x="1190498" y="81787"/>
                </a:lnTo>
                <a:lnTo>
                  <a:pt x="1194566" y="81719"/>
                </a:lnTo>
                <a:lnTo>
                  <a:pt x="1219327" y="67310"/>
                </a:lnTo>
                <a:lnTo>
                  <a:pt x="1104138" y="0"/>
                </a:lnTo>
                <a:close/>
              </a:path>
              <a:path w="1219835" h="134619">
                <a:moveTo>
                  <a:pt x="1161798" y="67333"/>
                </a:moveTo>
                <a:lnTo>
                  <a:pt x="1137037" y="81719"/>
                </a:lnTo>
                <a:lnTo>
                  <a:pt x="1190498" y="81787"/>
                </a:lnTo>
                <a:lnTo>
                  <a:pt x="1190498" y="79883"/>
                </a:lnTo>
                <a:lnTo>
                  <a:pt x="1183259" y="79883"/>
                </a:lnTo>
                <a:lnTo>
                  <a:pt x="1161798" y="67333"/>
                </a:lnTo>
                <a:close/>
              </a:path>
              <a:path w="1219835" h="134619">
                <a:moveTo>
                  <a:pt x="0" y="51308"/>
                </a:moveTo>
                <a:lnTo>
                  <a:pt x="0" y="80263"/>
                </a:lnTo>
                <a:lnTo>
                  <a:pt x="1137037" y="81719"/>
                </a:lnTo>
                <a:lnTo>
                  <a:pt x="1161798" y="67333"/>
                </a:lnTo>
                <a:lnTo>
                  <a:pt x="1136884" y="52763"/>
                </a:lnTo>
                <a:lnTo>
                  <a:pt x="0" y="51308"/>
                </a:lnTo>
                <a:close/>
              </a:path>
              <a:path w="1219835" h="134619">
                <a:moveTo>
                  <a:pt x="1183259" y="54863"/>
                </a:moveTo>
                <a:lnTo>
                  <a:pt x="1161798" y="67333"/>
                </a:lnTo>
                <a:lnTo>
                  <a:pt x="1183259" y="79883"/>
                </a:lnTo>
                <a:lnTo>
                  <a:pt x="1183259" y="54863"/>
                </a:lnTo>
                <a:close/>
              </a:path>
              <a:path w="1219835" h="134619">
                <a:moveTo>
                  <a:pt x="1190498" y="54863"/>
                </a:moveTo>
                <a:lnTo>
                  <a:pt x="1183259" y="54863"/>
                </a:lnTo>
                <a:lnTo>
                  <a:pt x="1183259" y="79883"/>
                </a:lnTo>
                <a:lnTo>
                  <a:pt x="1190498" y="79883"/>
                </a:lnTo>
                <a:lnTo>
                  <a:pt x="1190498" y="54863"/>
                </a:lnTo>
                <a:close/>
              </a:path>
              <a:path w="1219835" h="134619">
                <a:moveTo>
                  <a:pt x="1136884" y="52763"/>
                </a:moveTo>
                <a:lnTo>
                  <a:pt x="1161798" y="67333"/>
                </a:lnTo>
                <a:lnTo>
                  <a:pt x="1183259" y="54863"/>
                </a:lnTo>
                <a:lnTo>
                  <a:pt x="1190498" y="54863"/>
                </a:lnTo>
                <a:lnTo>
                  <a:pt x="1190498" y="52832"/>
                </a:lnTo>
                <a:lnTo>
                  <a:pt x="1136884" y="52763"/>
                </a:lnTo>
                <a:close/>
              </a:path>
            </a:pathLst>
          </a:custGeom>
          <a:solidFill>
            <a:srgbClr val="B83C68"/>
          </a:solidFill>
        </p:spPr>
        <p:txBody>
          <a:bodyPr wrap="square" lIns="0" tIns="0" rIns="0" bIns="0" rtlCol="0"/>
          <a:lstStyle/>
          <a:p>
            <a:endParaRPr/>
          </a:p>
        </p:txBody>
      </p:sp>
      <p:sp>
        <p:nvSpPr>
          <p:cNvPr id="36" name="object 36"/>
          <p:cNvSpPr/>
          <p:nvPr/>
        </p:nvSpPr>
        <p:spPr>
          <a:xfrm>
            <a:off x="2972561" y="3592576"/>
            <a:ext cx="1219835" cy="134620"/>
          </a:xfrm>
          <a:custGeom>
            <a:avLst/>
            <a:gdLst/>
            <a:ahLst/>
            <a:cxnLst/>
            <a:rect l="l" t="t" r="r" b="b"/>
            <a:pathLst>
              <a:path w="1219835" h="134620">
                <a:moveTo>
                  <a:pt x="1104138" y="0"/>
                </a:moveTo>
                <a:lnTo>
                  <a:pt x="1095248" y="2286"/>
                </a:lnTo>
                <a:lnTo>
                  <a:pt x="1091184" y="9271"/>
                </a:lnTo>
                <a:lnTo>
                  <a:pt x="1087247" y="16129"/>
                </a:lnTo>
                <a:lnTo>
                  <a:pt x="1089533" y="25018"/>
                </a:lnTo>
                <a:lnTo>
                  <a:pt x="1136884" y="52763"/>
                </a:lnTo>
                <a:lnTo>
                  <a:pt x="1190498" y="52831"/>
                </a:lnTo>
                <a:lnTo>
                  <a:pt x="1190498" y="81787"/>
                </a:lnTo>
                <a:lnTo>
                  <a:pt x="1136919" y="81787"/>
                </a:lnTo>
                <a:lnTo>
                  <a:pt x="1089405" y="109347"/>
                </a:lnTo>
                <a:lnTo>
                  <a:pt x="1087120" y="118237"/>
                </a:lnTo>
                <a:lnTo>
                  <a:pt x="1091057" y="125222"/>
                </a:lnTo>
                <a:lnTo>
                  <a:pt x="1095121" y="132080"/>
                </a:lnTo>
                <a:lnTo>
                  <a:pt x="1104011" y="134493"/>
                </a:lnTo>
                <a:lnTo>
                  <a:pt x="1110868" y="130429"/>
                </a:lnTo>
                <a:lnTo>
                  <a:pt x="1194449" y="81787"/>
                </a:lnTo>
                <a:lnTo>
                  <a:pt x="1190498" y="81787"/>
                </a:lnTo>
                <a:lnTo>
                  <a:pt x="1194566" y="81719"/>
                </a:lnTo>
                <a:lnTo>
                  <a:pt x="1219327" y="67310"/>
                </a:lnTo>
                <a:lnTo>
                  <a:pt x="1104138" y="0"/>
                </a:lnTo>
                <a:close/>
              </a:path>
              <a:path w="1219835" h="134620">
                <a:moveTo>
                  <a:pt x="1161798" y="67333"/>
                </a:moveTo>
                <a:lnTo>
                  <a:pt x="1137037" y="81719"/>
                </a:lnTo>
                <a:lnTo>
                  <a:pt x="1190498" y="81787"/>
                </a:lnTo>
                <a:lnTo>
                  <a:pt x="1190498" y="79882"/>
                </a:lnTo>
                <a:lnTo>
                  <a:pt x="1183259" y="79882"/>
                </a:lnTo>
                <a:lnTo>
                  <a:pt x="1161798" y="67333"/>
                </a:lnTo>
                <a:close/>
              </a:path>
              <a:path w="1219835" h="134620">
                <a:moveTo>
                  <a:pt x="0" y="51307"/>
                </a:moveTo>
                <a:lnTo>
                  <a:pt x="0" y="80263"/>
                </a:lnTo>
                <a:lnTo>
                  <a:pt x="1137037" y="81719"/>
                </a:lnTo>
                <a:lnTo>
                  <a:pt x="1161798" y="67333"/>
                </a:lnTo>
                <a:lnTo>
                  <a:pt x="1136884" y="52763"/>
                </a:lnTo>
                <a:lnTo>
                  <a:pt x="0" y="51307"/>
                </a:lnTo>
                <a:close/>
              </a:path>
              <a:path w="1219835" h="134620">
                <a:moveTo>
                  <a:pt x="1183259" y="54863"/>
                </a:moveTo>
                <a:lnTo>
                  <a:pt x="1161798" y="67333"/>
                </a:lnTo>
                <a:lnTo>
                  <a:pt x="1183259" y="79882"/>
                </a:lnTo>
                <a:lnTo>
                  <a:pt x="1183259" y="54863"/>
                </a:lnTo>
                <a:close/>
              </a:path>
              <a:path w="1219835" h="134620">
                <a:moveTo>
                  <a:pt x="1190498" y="54863"/>
                </a:moveTo>
                <a:lnTo>
                  <a:pt x="1183259" y="54863"/>
                </a:lnTo>
                <a:lnTo>
                  <a:pt x="1183259" y="79882"/>
                </a:lnTo>
                <a:lnTo>
                  <a:pt x="1190498" y="79882"/>
                </a:lnTo>
                <a:lnTo>
                  <a:pt x="1190498" y="54863"/>
                </a:lnTo>
                <a:close/>
              </a:path>
              <a:path w="1219835" h="134620">
                <a:moveTo>
                  <a:pt x="1136884" y="52763"/>
                </a:moveTo>
                <a:lnTo>
                  <a:pt x="1161798" y="67333"/>
                </a:lnTo>
                <a:lnTo>
                  <a:pt x="1183259" y="54863"/>
                </a:lnTo>
                <a:lnTo>
                  <a:pt x="1190498" y="54863"/>
                </a:lnTo>
                <a:lnTo>
                  <a:pt x="1190498" y="52831"/>
                </a:lnTo>
                <a:lnTo>
                  <a:pt x="1136884" y="52763"/>
                </a:lnTo>
                <a:close/>
              </a:path>
            </a:pathLst>
          </a:custGeom>
          <a:solidFill>
            <a:srgbClr val="B83C68"/>
          </a:solidFill>
        </p:spPr>
        <p:txBody>
          <a:bodyPr wrap="square" lIns="0" tIns="0" rIns="0" bIns="0" rtlCol="0"/>
          <a:lstStyle/>
          <a:p>
            <a:endParaRPr/>
          </a:p>
        </p:txBody>
      </p:sp>
      <p:sp>
        <p:nvSpPr>
          <p:cNvPr id="37" name="object 37"/>
          <p:cNvSpPr/>
          <p:nvPr/>
        </p:nvSpPr>
        <p:spPr>
          <a:xfrm>
            <a:off x="2820161" y="4964176"/>
            <a:ext cx="1219835" cy="134620"/>
          </a:xfrm>
          <a:custGeom>
            <a:avLst/>
            <a:gdLst/>
            <a:ahLst/>
            <a:cxnLst/>
            <a:rect l="l" t="t" r="r" b="b"/>
            <a:pathLst>
              <a:path w="1219835" h="134620">
                <a:moveTo>
                  <a:pt x="1104138" y="0"/>
                </a:moveTo>
                <a:lnTo>
                  <a:pt x="1095248" y="2286"/>
                </a:lnTo>
                <a:lnTo>
                  <a:pt x="1091184" y="9271"/>
                </a:lnTo>
                <a:lnTo>
                  <a:pt x="1087247" y="16129"/>
                </a:lnTo>
                <a:lnTo>
                  <a:pt x="1089533" y="25018"/>
                </a:lnTo>
                <a:lnTo>
                  <a:pt x="1136884" y="52763"/>
                </a:lnTo>
                <a:lnTo>
                  <a:pt x="1190498" y="52831"/>
                </a:lnTo>
                <a:lnTo>
                  <a:pt x="1190498" y="81787"/>
                </a:lnTo>
                <a:lnTo>
                  <a:pt x="1136919" y="81787"/>
                </a:lnTo>
                <a:lnTo>
                  <a:pt x="1089405" y="109347"/>
                </a:lnTo>
                <a:lnTo>
                  <a:pt x="1087120" y="118237"/>
                </a:lnTo>
                <a:lnTo>
                  <a:pt x="1091057" y="125222"/>
                </a:lnTo>
                <a:lnTo>
                  <a:pt x="1095121" y="132080"/>
                </a:lnTo>
                <a:lnTo>
                  <a:pt x="1104011" y="134493"/>
                </a:lnTo>
                <a:lnTo>
                  <a:pt x="1110868" y="130429"/>
                </a:lnTo>
                <a:lnTo>
                  <a:pt x="1194449" y="81787"/>
                </a:lnTo>
                <a:lnTo>
                  <a:pt x="1190498" y="81787"/>
                </a:lnTo>
                <a:lnTo>
                  <a:pt x="1194566" y="81719"/>
                </a:lnTo>
                <a:lnTo>
                  <a:pt x="1219327" y="67310"/>
                </a:lnTo>
                <a:lnTo>
                  <a:pt x="1104138" y="0"/>
                </a:lnTo>
                <a:close/>
              </a:path>
              <a:path w="1219835" h="134620">
                <a:moveTo>
                  <a:pt x="1161798" y="67333"/>
                </a:moveTo>
                <a:lnTo>
                  <a:pt x="1137037" y="81719"/>
                </a:lnTo>
                <a:lnTo>
                  <a:pt x="1190498" y="81787"/>
                </a:lnTo>
                <a:lnTo>
                  <a:pt x="1190498" y="79882"/>
                </a:lnTo>
                <a:lnTo>
                  <a:pt x="1183259" y="79882"/>
                </a:lnTo>
                <a:lnTo>
                  <a:pt x="1161798" y="67333"/>
                </a:lnTo>
                <a:close/>
              </a:path>
              <a:path w="1219835" h="134620">
                <a:moveTo>
                  <a:pt x="0" y="51307"/>
                </a:moveTo>
                <a:lnTo>
                  <a:pt x="0" y="80263"/>
                </a:lnTo>
                <a:lnTo>
                  <a:pt x="1137037" y="81719"/>
                </a:lnTo>
                <a:lnTo>
                  <a:pt x="1161798" y="67333"/>
                </a:lnTo>
                <a:lnTo>
                  <a:pt x="1136884" y="52763"/>
                </a:lnTo>
                <a:lnTo>
                  <a:pt x="0" y="51307"/>
                </a:lnTo>
                <a:close/>
              </a:path>
              <a:path w="1219835" h="134620">
                <a:moveTo>
                  <a:pt x="1183259" y="54863"/>
                </a:moveTo>
                <a:lnTo>
                  <a:pt x="1161798" y="67333"/>
                </a:lnTo>
                <a:lnTo>
                  <a:pt x="1183259" y="79882"/>
                </a:lnTo>
                <a:lnTo>
                  <a:pt x="1183259" y="54863"/>
                </a:lnTo>
                <a:close/>
              </a:path>
              <a:path w="1219835" h="134620">
                <a:moveTo>
                  <a:pt x="1190498" y="54863"/>
                </a:moveTo>
                <a:lnTo>
                  <a:pt x="1183259" y="54863"/>
                </a:lnTo>
                <a:lnTo>
                  <a:pt x="1183259" y="79882"/>
                </a:lnTo>
                <a:lnTo>
                  <a:pt x="1190498" y="79882"/>
                </a:lnTo>
                <a:lnTo>
                  <a:pt x="1190498" y="54863"/>
                </a:lnTo>
                <a:close/>
              </a:path>
              <a:path w="1219835" h="134620">
                <a:moveTo>
                  <a:pt x="1136884" y="52763"/>
                </a:moveTo>
                <a:lnTo>
                  <a:pt x="1161798" y="67333"/>
                </a:lnTo>
                <a:lnTo>
                  <a:pt x="1183259" y="54863"/>
                </a:lnTo>
                <a:lnTo>
                  <a:pt x="1190498" y="54863"/>
                </a:lnTo>
                <a:lnTo>
                  <a:pt x="1190498" y="52831"/>
                </a:lnTo>
                <a:lnTo>
                  <a:pt x="1136884" y="52763"/>
                </a:lnTo>
                <a:close/>
              </a:path>
            </a:pathLst>
          </a:custGeom>
          <a:solidFill>
            <a:srgbClr val="B83C68"/>
          </a:solid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245737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3766"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601103" y="1057275"/>
            <a:ext cx="101803"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86304" y="1053719"/>
            <a:ext cx="176402"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479929" y="1006221"/>
            <a:ext cx="252095" cy="350520"/>
          </a:xfrm>
          <a:custGeom>
            <a:avLst/>
            <a:gdLst/>
            <a:ahLst/>
            <a:cxnLst/>
            <a:rect l="l" t="t" r="r" b="b"/>
            <a:pathLst>
              <a:path w="252094"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2007107"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67957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833958" y="1006221"/>
            <a:ext cx="220979" cy="346075"/>
          </a:xfrm>
          <a:custGeom>
            <a:avLst/>
            <a:gdLst/>
            <a:ahLst/>
            <a:cxnLst/>
            <a:rect l="l" t="t" r="r" b="b"/>
            <a:pathLst>
              <a:path w="220980"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38302"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074077" y="1001522"/>
            <a:ext cx="304165" cy="350520"/>
          </a:xfrm>
          <a:custGeom>
            <a:avLst/>
            <a:gdLst/>
            <a:ahLst/>
            <a:cxnLst/>
            <a:rect l="l" t="t" r="r" b="b"/>
            <a:pathLst>
              <a:path w="304165" h="350519">
                <a:moveTo>
                  <a:pt x="137756" y="0"/>
                </a:moveTo>
                <a:lnTo>
                  <a:pt x="164655" y="0"/>
                </a:lnTo>
                <a:lnTo>
                  <a:pt x="303618" y="350265"/>
                </a:lnTo>
                <a:lnTo>
                  <a:pt x="235927"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786507"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398142"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123567"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5" name="object 15"/>
          <p:cNvSpPr txBox="1">
            <a:spLocks noGrp="1"/>
          </p:cNvSpPr>
          <p:nvPr>
            <p:ph type="title"/>
          </p:nvPr>
        </p:nvSpPr>
        <p:spPr>
          <a:xfrm>
            <a:off x="535940" y="1592707"/>
            <a:ext cx="2627630" cy="422275"/>
          </a:xfrm>
          <a:prstGeom prst="rect">
            <a:avLst/>
          </a:prstGeom>
        </p:spPr>
        <p:txBody>
          <a:bodyPr vert="horz" wrap="square" lIns="0" tIns="13335" rIns="0" bIns="0" rtlCol="0">
            <a:spAutoFit/>
          </a:bodyPr>
          <a:lstStyle/>
          <a:p>
            <a:pPr marL="12700">
              <a:lnSpc>
                <a:spcPct val="100000"/>
              </a:lnSpc>
              <a:spcBef>
                <a:spcPts val="105"/>
              </a:spcBef>
            </a:pPr>
            <a:r>
              <a:rPr sz="2600" spc="-5" dirty="0"/>
              <a:t>with non </a:t>
            </a:r>
            <a:r>
              <a:rPr sz="2600" dirty="0"/>
              <a:t>-</a:t>
            </a:r>
            <a:r>
              <a:rPr sz="2600" spc="-50" dirty="0"/>
              <a:t> </a:t>
            </a:r>
            <a:r>
              <a:rPr sz="2600" spc="-5" dirty="0"/>
              <a:t>metals</a:t>
            </a:r>
            <a:endParaRPr sz="2600"/>
          </a:p>
        </p:txBody>
      </p:sp>
      <p:sp>
        <p:nvSpPr>
          <p:cNvPr id="16" name="object 16"/>
          <p:cNvSpPr txBox="1"/>
          <p:nvPr/>
        </p:nvSpPr>
        <p:spPr>
          <a:xfrm>
            <a:off x="535940" y="2115438"/>
            <a:ext cx="240029" cy="314960"/>
          </a:xfrm>
          <a:prstGeom prst="rect">
            <a:avLst/>
          </a:prstGeom>
        </p:spPr>
        <p:txBody>
          <a:bodyPr vert="horz" wrap="square" lIns="0" tIns="12065" rIns="0" bIns="0" rtlCol="0">
            <a:spAutoFit/>
          </a:bodyPr>
          <a:lstStyle/>
          <a:p>
            <a:pPr marL="12700">
              <a:lnSpc>
                <a:spcPct val="100000"/>
              </a:lnSpc>
              <a:spcBef>
                <a:spcPts val="95"/>
              </a:spcBef>
            </a:pPr>
            <a:r>
              <a:rPr sz="1900" spc="-5" dirty="0">
                <a:solidFill>
                  <a:srgbClr val="B03E9A"/>
                </a:solidFill>
                <a:latin typeface="Wingdings 2"/>
                <a:cs typeface="Wingdings 2"/>
              </a:rPr>
              <a:t></a:t>
            </a:r>
            <a:endParaRPr sz="1900">
              <a:latin typeface="Wingdings 2"/>
              <a:cs typeface="Wingdings 2"/>
            </a:endParaRPr>
          </a:p>
        </p:txBody>
      </p:sp>
      <p:sp>
        <p:nvSpPr>
          <p:cNvPr id="17" name="object 17"/>
          <p:cNvSpPr txBox="1"/>
          <p:nvPr/>
        </p:nvSpPr>
        <p:spPr>
          <a:xfrm>
            <a:off x="4883313" y="2025523"/>
            <a:ext cx="553085" cy="422275"/>
          </a:xfrm>
          <a:prstGeom prst="rect">
            <a:avLst/>
          </a:prstGeom>
        </p:spPr>
        <p:txBody>
          <a:bodyPr vert="horz" wrap="square" lIns="0" tIns="13335" rIns="0" bIns="0" rtlCol="0">
            <a:spAutoFit/>
          </a:bodyPr>
          <a:lstStyle/>
          <a:p>
            <a:pPr marL="38100">
              <a:lnSpc>
                <a:spcPct val="100000"/>
              </a:lnSpc>
              <a:spcBef>
                <a:spcPts val="105"/>
              </a:spcBef>
            </a:pPr>
            <a:r>
              <a:rPr sz="2600" spc="15" dirty="0">
                <a:latin typeface="Trebuchet MS"/>
                <a:cs typeface="Trebuchet MS"/>
              </a:rPr>
              <a:t>CS</a:t>
            </a:r>
            <a:r>
              <a:rPr sz="2550" spc="22" baseline="-21241" dirty="0">
                <a:latin typeface="Trebuchet MS"/>
                <a:cs typeface="Trebuchet MS"/>
              </a:rPr>
              <a:t>2</a:t>
            </a:r>
            <a:endParaRPr sz="2550" baseline="-21241">
              <a:latin typeface="Trebuchet MS"/>
              <a:cs typeface="Trebuchet MS"/>
            </a:endParaRPr>
          </a:p>
        </p:txBody>
      </p:sp>
      <p:sp>
        <p:nvSpPr>
          <p:cNvPr id="18" name="object 18"/>
          <p:cNvSpPr txBox="1"/>
          <p:nvPr/>
        </p:nvSpPr>
        <p:spPr>
          <a:xfrm>
            <a:off x="535940" y="2981070"/>
            <a:ext cx="240029" cy="314960"/>
          </a:xfrm>
          <a:prstGeom prst="rect">
            <a:avLst/>
          </a:prstGeom>
        </p:spPr>
        <p:txBody>
          <a:bodyPr vert="horz" wrap="square" lIns="0" tIns="12065" rIns="0" bIns="0" rtlCol="0">
            <a:spAutoFit/>
          </a:bodyPr>
          <a:lstStyle/>
          <a:p>
            <a:pPr marL="12700">
              <a:lnSpc>
                <a:spcPct val="100000"/>
              </a:lnSpc>
              <a:spcBef>
                <a:spcPts val="95"/>
              </a:spcBef>
            </a:pPr>
            <a:r>
              <a:rPr sz="1900" spc="-5" dirty="0">
                <a:solidFill>
                  <a:srgbClr val="B03E9A"/>
                </a:solidFill>
                <a:latin typeface="Wingdings 2"/>
                <a:cs typeface="Wingdings 2"/>
              </a:rPr>
              <a:t></a:t>
            </a:r>
            <a:endParaRPr sz="1900">
              <a:latin typeface="Wingdings 2"/>
              <a:cs typeface="Wingdings 2"/>
            </a:endParaRPr>
          </a:p>
        </p:txBody>
      </p:sp>
      <p:sp>
        <p:nvSpPr>
          <p:cNvPr id="19" name="object 19"/>
          <p:cNvSpPr txBox="1"/>
          <p:nvPr/>
        </p:nvSpPr>
        <p:spPr>
          <a:xfrm>
            <a:off x="4749419" y="2890850"/>
            <a:ext cx="568325" cy="422909"/>
          </a:xfrm>
          <a:prstGeom prst="rect">
            <a:avLst/>
          </a:prstGeom>
        </p:spPr>
        <p:txBody>
          <a:bodyPr vert="horz" wrap="square" lIns="0" tIns="13335" rIns="0" bIns="0" rtlCol="0">
            <a:spAutoFit/>
          </a:bodyPr>
          <a:lstStyle/>
          <a:p>
            <a:pPr marL="38100">
              <a:lnSpc>
                <a:spcPct val="100000"/>
              </a:lnSpc>
              <a:spcBef>
                <a:spcPts val="105"/>
              </a:spcBef>
            </a:pP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a:t>
            </a:r>
            <a:endParaRPr sz="2600">
              <a:latin typeface="Trebuchet MS"/>
              <a:cs typeface="Trebuchet MS"/>
            </a:endParaRPr>
          </a:p>
        </p:txBody>
      </p:sp>
      <p:sp>
        <p:nvSpPr>
          <p:cNvPr id="20" name="object 20"/>
          <p:cNvSpPr txBox="1"/>
          <p:nvPr/>
        </p:nvSpPr>
        <p:spPr>
          <a:xfrm>
            <a:off x="510540" y="2025523"/>
            <a:ext cx="2578735" cy="2153920"/>
          </a:xfrm>
          <a:prstGeom prst="rect">
            <a:avLst/>
          </a:prstGeom>
        </p:spPr>
        <p:txBody>
          <a:bodyPr vert="horz" wrap="square" lIns="0" tIns="13335" rIns="0" bIns="0" rtlCol="0">
            <a:spAutoFit/>
          </a:bodyPr>
          <a:lstStyle/>
          <a:p>
            <a:pPr marL="1311910">
              <a:lnSpc>
                <a:spcPct val="100000"/>
              </a:lnSpc>
              <a:spcBef>
                <a:spcPts val="105"/>
              </a:spcBef>
              <a:tabLst>
                <a:tab pos="1842770" algn="l"/>
                <a:tab pos="2316480" algn="l"/>
              </a:tabLst>
            </a:pPr>
            <a:r>
              <a:rPr sz="2600" spc="-5" dirty="0">
                <a:latin typeface="Trebuchet MS"/>
                <a:cs typeface="Trebuchet MS"/>
              </a:rPr>
              <a:t>2S	</a:t>
            </a:r>
            <a:r>
              <a:rPr sz="2600" dirty="0">
                <a:latin typeface="Trebuchet MS"/>
                <a:cs typeface="Trebuchet MS"/>
              </a:rPr>
              <a:t>+	C</a:t>
            </a:r>
            <a:endParaRPr sz="2600">
              <a:latin typeface="Trebuchet MS"/>
              <a:cs typeface="Trebuchet MS"/>
            </a:endParaRPr>
          </a:p>
          <a:p>
            <a:pPr>
              <a:lnSpc>
                <a:spcPct val="100000"/>
              </a:lnSpc>
              <a:spcBef>
                <a:spcPts val="15"/>
              </a:spcBef>
            </a:pPr>
            <a:endParaRPr sz="3200">
              <a:latin typeface="Times New Roman"/>
              <a:cs typeface="Times New Roman"/>
            </a:endParaRPr>
          </a:p>
          <a:p>
            <a:pPr marL="1311910">
              <a:lnSpc>
                <a:spcPct val="100000"/>
              </a:lnSpc>
              <a:tabLst>
                <a:tab pos="1671320" algn="l"/>
                <a:tab pos="2143760" algn="l"/>
              </a:tabLst>
            </a:pPr>
            <a:r>
              <a:rPr sz="2600" dirty="0">
                <a:latin typeface="Trebuchet MS"/>
                <a:cs typeface="Trebuchet MS"/>
              </a:rPr>
              <a:t>S	+	</a:t>
            </a:r>
            <a:r>
              <a:rPr sz="2600" spc="10" dirty="0">
                <a:latin typeface="Trebuchet MS"/>
                <a:cs typeface="Trebuchet MS"/>
              </a:rPr>
              <a:t>H</a:t>
            </a:r>
            <a:r>
              <a:rPr sz="2550" spc="15" baseline="-21241" dirty="0">
                <a:latin typeface="Trebuchet MS"/>
                <a:cs typeface="Trebuchet MS"/>
              </a:rPr>
              <a:t>2</a:t>
            </a:r>
            <a:endParaRPr sz="2550" baseline="-21241">
              <a:latin typeface="Trebuchet MS"/>
              <a:cs typeface="Trebuchet MS"/>
            </a:endParaRPr>
          </a:p>
          <a:p>
            <a:pPr>
              <a:lnSpc>
                <a:spcPct val="100000"/>
              </a:lnSpc>
              <a:spcBef>
                <a:spcPts val="15"/>
              </a:spcBef>
            </a:pPr>
            <a:endParaRPr sz="3200">
              <a:latin typeface="Times New Roman"/>
              <a:cs typeface="Times New Roman"/>
            </a:endParaRPr>
          </a:p>
          <a:p>
            <a:pPr marL="1112520" indent="-1075055">
              <a:lnSpc>
                <a:spcPct val="100000"/>
              </a:lnSpc>
              <a:buClr>
                <a:srgbClr val="B03E9A"/>
              </a:buClr>
              <a:buSzPct val="73076"/>
              <a:buFont typeface="Wingdings 2"/>
              <a:buChar char=""/>
              <a:tabLst>
                <a:tab pos="1112520" algn="l"/>
                <a:tab pos="1113155" algn="l"/>
                <a:tab pos="1470660" algn="l"/>
              </a:tabLst>
            </a:pPr>
            <a:r>
              <a:rPr sz="2600" dirty="0">
                <a:latin typeface="Trebuchet MS"/>
                <a:cs typeface="Trebuchet MS"/>
              </a:rPr>
              <a:t>S	+</a:t>
            </a:r>
            <a:r>
              <a:rPr sz="2600" spc="-90" dirty="0">
                <a:latin typeface="Trebuchet MS"/>
                <a:cs typeface="Trebuchet MS"/>
              </a:rPr>
              <a:t> </a:t>
            </a:r>
            <a:r>
              <a:rPr sz="2600" spc="5" dirty="0">
                <a:latin typeface="Trebuchet MS"/>
                <a:cs typeface="Trebuchet MS"/>
              </a:rPr>
              <a:t>3F</a:t>
            </a:r>
            <a:r>
              <a:rPr sz="2550" spc="7" baseline="-21241" dirty="0">
                <a:latin typeface="Trebuchet MS"/>
                <a:cs typeface="Trebuchet MS"/>
              </a:rPr>
              <a:t>2</a:t>
            </a:r>
            <a:endParaRPr sz="2550" baseline="-21241">
              <a:latin typeface="Trebuchet MS"/>
              <a:cs typeface="Trebuchet MS"/>
            </a:endParaRPr>
          </a:p>
        </p:txBody>
      </p:sp>
      <p:sp>
        <p:nvSpPr>
          <p:cNvPr id="21" name="object 21"/>
          <p:cNvSpPr txBox="1"/>
          <p:nvPr/>
        </p:nvSpPr>
        <p:spPr>
          <a:xfrm>
            <a:off x="4379086" y="3757040"/>
            <a:ext cx="523875" cy="422275"/>
          </a:xfrm>
          <a:prstGeom prst="rect">
            <a:avLst/>
          </a:prstGeom>
        </p:spPr>
        <p:txBody>
          <a:bodyPr vert="horz" wrap="square" lIns="0" tIns="12700" rIns="0" bIns="0" rtlCol="0">
            <a:spAutoFit/>
          </a:bodyPr>
          <a:lstStyle/>
          <a:p>
            <a:pPr marL="38100">
              <a:lnSpc>
                <a:spcPct val="100000"/>
              </a:lnSpc>
              <a:spcBef>
                <a:spcPts val="100"/>
              </a:spcBef>
            </a:pPr>
            <a:r>
              <a:rPr sz="2600" dirty="0">
                <a:latin typeface="Trebuchet MS"/>
                <a:cs typeface="Trebuchet MS"/>
              </a:rPr>
              <a:t>SF</a:t>
            </a:r>
            <a:r>
              <a:rPr sz="2550" baseline="-21241" dirty="0">
                <a:latin typeface="Trebuchet MS"/>
                <a:cs typeface="Trebuchet MS"/>
              </a:rPr>
              <a:t>6</a:t>
            </a:r>
            <a:endParaRPr sz="2550" baseline="-21241">
              <a:latin typeface="Trebuchet MS"/>
              <a:cs typeface="Trebuchet MS"/>
            </a:endParaRPr>
          </a:p>
        </p:txBody>
      </p:sp>
      <p:sp>
        <p:nvSpPr>
          <p:cNvPr id="22" name="object 22"/>
          <p:cNvSpPr txBox="1"/>
          <p:nvPr/>
        </p:nvSpPr>
        <p:spPr>
          <a:xfrm>
            <a:off x="535940" y="5369763"/>
            <a:ext cx="1866264" cy="422275"/>
          </a:xfrm>
          <a:prstGeom prst="rect">
            <a:avLst/>
          </a:prstGeom>
        </p:spPr>
        <p:txBody>
          <a:bodyPr vert="horz" wrap="square" lIns="0" tIns="12700" rIns="0" bIns="0" rtlCol="0">
            <a:spAutoFit/>
          </a:bodyPr>
          <a:lstStyle/>
          <a:p>
            <a:pPr marL="12700">
              <a:lnSpc>
                <a:spcPct val="100000"/>
              </a:lnSpc>
              <a:spcBef>
                <a:spcPts val="100"/>
              </a:spcBef>
              <a:tabLst>
                <a:tab pos="862965" algn="l"/>
              </a:tabLst>
            </a:pPr>
            <a:r>
              <a:rPr sz="2600" spc="-5" dirty="0">
                <a:latin typeface="Trebuchet MS"/>
                <a:cs typeface="Trebuchet MS"/>
              </a:rPr>
              <a:t>wit</a:t>
            </a:r>
            <a:r>
              <a:rPr sz="2600" dirty="0">
                <a:latin typeface="Trebuchet MS"/>
                <a:cs typeface="Trebuchet MS"/>
              </a:rPr>
              <a:t>h	</a:t>
            </a:r>
            <a:r>
              <a:rPr sz="2600" spc="-5" dirty="0">
                <a:latin typeface="Trebuchet MS"/>
                <a:cs typeface="Trebuchet MS"/>
              </a:rPr>
              <a:t>m</a:t>
            </a:r>
            <a:r>
              <a:rPr sz="2600" spc="-10" dirty="0">
                <a:latin typeface="Trebuchet MS"/>
                <a:cs typeface="Trebuchet MS"/>
              </a:rPr>
              <a:t>e</a:t>
            </a:r>
            <a:r>
              <a:rPr sz="2600" spc="-5" dirty="0">
                <a:latin typeface="Trebuchet MS"/>
                <a:cs typeface="Trebuchet MS"/>
              </a:rPr>
              <a:t>tals</a:t>
            </a:r>
            <a:endParaRPr sz="2600">
              <a:latin typeface="Trebuchet MS"/>
              <a:cs typeface="Trebuchet MS"/>
            </a:endParaRPr>
          </a:p>
        </p:txBody>
      </p:sp>
      <p:sp>
        <p:nvSpPr>
          <p:cNvPr id="23" name="object 23"/>
          <p:cNvSpPr txBox="1"/>
          <p:nvPr/>
        </p:nvSpPr>
        <p:spPr>
          <a:xfrm>
            <a:off x="1636522" y="5802579"/>
            <a:ext cx="1233805" cy="422275"/>
          </a:xfrm>
          <a:prstGeom prst="rect">
            <a:avLst/>
          </a:prstGeom>
        </p:spPr>
        <p:txBody>
          <a:bodyPr vert="horz" wrap="square" lIns="0" tIns="12700" rIns="0" bIns="0" rtlCol="0">
            <a:spAutoFit/>
          </a:bodyPr>
          <a:lstStyle/>
          <a:p>
            <a:pPr marL="12700">
              <a:lnSpc>
                <a:spcPct val="100000"/>
              </a:lnSpc>
              <a:spcBef>
                <a:spcPts val="100"/>
              </a:spcBef>
              <a:tabLst>
                <a:tab pos="689610" algn="l"/>
                <a:tab pos="1061720" algn="l"/>
              </a:tabLst>
            </a:pPr>
            <a:r>
              <a:rPr sz="2600" spc="-5" dirty="0">
                <a:latin typeface="Trebuchet MS"/>
                <a:cs typeface="Trebuchet MS"/>
              </a:rPr>
              <a:t>C</a:t>
            </a:r>
            <a:r>
              <a:rPr sz="2600" dirty="0">
                <a:latin typeface="Trebuchet MS"/>
                <a:cs typeface="Trebuchet MS"/>
              </a:rPr>
              <a:t>u	+	S</a:t>
            </a:r>
            <a:endParaRPr sz="2600">
              <a:latin typeface="Trebuchet MS"/>
              <a:cs typeface="Trebuchet MS"/>
            </a:endParaRPr>
          </a:p>
        </p:txBody>
      </p:sp>
      <p:sp>
        <p:nvSpPr>
          <p:cNvPr id="24" name="object 24"/>
          <p:cNvSpPr txBox="1"/>
          <p:nvPr/>
        </p:nvSpPr>
        <p:spPr>
          <a:xfrm>
            <a:off x="4747386" y="5802579"/>
            <a:ext cx="563880" cy="422275"/>
          </a:xfrm>
          <a:prstGeom prst="rect">
            <a:avLst/>
          </a:prstGeom>
        </p:spPr>
        <p:txBody>
          <a:bodyPr vert="horz" wrap="square" lIns="0" tIns="12700" rIns="0" bIns="0" rtlCol="0">
            <a:spAutoFit/>
          </a:bodyPr>
          <a:lstStyle/>
          <a:p>
            <a:pPr marL="12700">
              <a:lnSpc>
                <a:spcPct val="100000"/>
              </a:lnSpc>
              <a:spcBef>
                <a:spcPts val="100"/>
              </a:spcBef>
            </a:pPr>
            <a:r>
              <a:rPr sz="2600" spc="-5" dirty="0">
                <a:latin typeface="Trebuchet MS"/>
                <a:cs typeface="Trebuchet MS"/>
              </a:rPr>
              <a:t>C</a:t>
            </a:r>
            <a:r>
              <a:rPr sz="2600" dirty="0">
                <a:latin typeface="Trebuchet MS"/>
                <a:cs typeface="Trebuchet MS"/>
              </a:rPr>
              <a:t>uS</a:t>
            </a:r>
            <a:endParaRPr sz="2600">
              <a:latin typeface="Trebuchet MS"/>
              <a:cs typeface="Trebuchet MS"/>
            </a:endParaRPr>
          </a:p>
        </p:txBody>
      </p:sp>
      <p:sp>
        <p:nvSpPr>
          <p:cNvPr id="25" name="object 25"/>
          <p:cNvSpPr/>
          <p:nvPr/>
        </p:nvSpPr>
        <p:spPr>
          <a:xfrm>
            <a:off x="3353561" y="2220976"/>
            <a:ext cx="1219835" cy="134620"/>
          </a:xfrm>
          <a:custGeom>
            <a:avLst/>
            <a:gdLst/>
            <a:ahLst/>
            <a:cxnLst/>
            <a:rect l="l" t="t" r="r" b="b"/>
            <a:pathLst>
              <a:path w="1219835" h="134619">
                <a:moveTo>
                  <a:pt x="1104138" y="0"/>
                </a:moveTo>
                <a:lnTo>
                  <a:pt x="1095248" y="2286"/>
                </a:lnTo>
                <a:lnTo>
                  <a:pt x="1091184" y="9271"/>
                </a:lnTo>
                <a:lnTo>
                  <a:pt x="1087247" y="16128"/>
                </a:lnTo>
                <a:lnTo>
                  <a:pt x="1089533" y="25019"/>
                </a:lnTo>
                <a:lnTo>
                  <a:pt x="1136884" y="52763"/>
                </a:lnTo>
                <a:lnTo>
                  <a:pt x="1190498" y="52832"/>
                </a:lnTo>
                <a:lnTo>
                  <a:pt x="1190498" y="81787"/>
                </a:lnTo>
                <a:lnTo>
                  <a:pt x="1136919" y="81787"/>
                </a:lnTo>
                <a:lnTo>
                  <a:pt x="1089405" y="109347"/>
                </a:lnTo>
                <a:lnTo>
                  <a:pt x="1087120" y="118237"/>
                </a:lnTo>
                <a:lnTo>
                  <a:pt x="1091057" y="125222"/>
                </a:lnTo>
                <a:lnTo>
                  <a:pt x="1095121" y="132079"/>
                </a:lnTo>
                <a:lnTo>
                  <a:pt x="1104011" y="134493"/>
                </a:lnTo>
                <a:lnTo>
                  <a:pt x="1110868" y="130428"/>
                </a:lnTo>
                <a:lnTo>
                  <a:pt x="1194449" y="81787"/>
                </a:lnTo>
                <a:lnTo>
                  <a:pt x="1190498" y="81787"/>
                </a:lnTo>
                <a:lnTo>
                  <a:pt x="1194566" y="81719"/>
                </a:lnTo>
                <a:lnTo>
                  <a:pt x="1219327" y="67310"/>
                </a:lnTo>
                <a:lnTo>
                  <a:pt x="1104138" y="0"/>
                </a:lnTo>
                <a:close/>
              </a:path>
              <a:path w="1219835" h="134619">
                <a:moveTo>
                  <a:pt x="1161798" y="67333"/>
                </a:moveTo>
                <a:lnTo>
                  <a:pt x="1137037" y="81719"/>
                </a:lnTo>
                <a:lnTo>
                  <a:pt x="1190498" y="81787"/>
                </a:lnTo>
                <a:lnTo>
                  <a:pt x="1190498" y="79883"/>
                </a:lnTo>
                <a:lnTo>
                  <a:pt x="1183259" y="79883"/>
                </a:lnTo>
                <a:lnTo>
                  <a:pt x="1161798" y="67333"/>
                </a:lnTo>
                <a:close/>
              </a:path>
              <a:path w="1219835" h="134619">
                <a:moveTo>
                  <a:pt x="0" y="51308"/>
                </a:moveTo>
                <a:lnTo>
                  <a:pt x="0" y="80263"/>
                </a:lnTo>
                <a:lnTo>
                  <a:pt x="1137037" y="81719"/>
                </a:lnTo>
                <a:lnTo>
                  <a:pt x="1161798" y="67333"/>
                </a:lnTo>
                <a:lnTo>
                  <a:pt x="1136884" y="52763"/>
                </a:lnTo>
                <a:lnTo>
                  <a:pt x="0" y="51308"/>
                </a:lnTo>
                <a:close/>
              </a:path>
              <a:path w="1219835" h="134619">
                <a:moveTo>
                  <a:pt x="1183259" y="54863"/>
                </a:moveTo>
                <a:lnTo>
                  <a:pt x="1161798" y="67333"/>
                </a:lnTo>
                <a:lnTo>
                  <a:pt x="1183259" y="79883"/>
                </a:lnTo>
                <a:lnTo>
                  <a:pt x="1183259" y="54863"/>
                </a:lnTo>
                <a:close/>
              </a:path>
              <a:path w="1219835" h="134619">
                <a:moveTo>
                  <a:pt x="1190498" y="54863"/>
                </a:moveTo>
                <a:lnTo>
                  <a:pt x="1183259" y="54863"/>
                </a:lnTo>
                <a:lnTo>
                  <a:pt x="1183259" y="79883"/>
                </a:lnTo>
                <a:lnTo>
                  <a:pt x="1190498" y="79883"/>
                </a:lnTo>
                <a:lnTo>
                  <a:pt x="1190498" y="54863"/>
                </a:lnTo>
                <a:close/>
              </a:path>
              <a:path w="1219835" h="134619">
                <a:moveTo>
                  <a:pt x="1136884" y="52763"/>
                </a:moveTo>
                <a:lnTo>
                  <a:pt x="1161798" y="67333"/>
                </a:lnTo>
                <a:lnTo>
                  <a:pt x="1183259" y="54863"/>
                </a:lnTo>
                <a:lnTo>
                  <a:pt x="1190498" y="54863"/>
                </a:lnTo>
                <a:lnTo>
                  <a:pt x="1190498" y="52832"/>
                </a:lnTo>
                <a:lnTo>
                  <a:pt x="1136884" y="52763"/>
                </a:lnTo>
                <a:close/>
              </a:path>
            </a:pathLst>
          </a:custGeom>
          <a:solidFill>
            <a:srgbClr val="B83C68"/>
          </a:solidFill>
        </p:spPr>
        <p:txBody>
          <a:bodyPr wrap="square" lIns="0" tIns="0" rIns="0" bIns="0" rtlCol="0"/>
          <a:lstStyle/>
          <a:p>
            <a:endParaRPr/>
          </a:p>
        </p:txBody>
      </p:sp>
      <p:sp>
        <p:nvSpPr>
          <p:cNvPr id="26" name="object 26"/>
          <p:cNvSpPr/>
          <p:nvPr/>
        </p:nvSpPr>
        <p:spPr>
          <a:xfrm>
            <a:off x="3277361" y="3059176"/>
            <a:ext cx="1219835" cy="134620"/>
          </a:xfrm>
          <a:custGeom>
            <a:avLst/>
            <a:gdLst/>
            <a:ahLst/>
            <a:cxnLst/>
            <a:rect l="l" t="t" r="r" b="b"/>
            <a:pathLst>
              <a:path w="1219835" h="134619">
                <a:moveTo>
                  <a:pt x="1104138" y="0"/>
                </a:moveTo>
                <a:lnTo>
                  <a:pt x="1095248" y="2286"/>
                </a:lnTo>
                <a:lnTo>
                  <a:pt x="1091184" y="9271"/>
                </a:lnTo>
                <a:lnTo>
                  <a:pt x="1087247" y="16128"/>
                </a:lnTo>
                <a:lnTo>
                  <a:pt x="1089533" y="25019"/>
                </a:lnTo>
                <a:lnTo>
                  <a:pt x="1136884" y="52763"/>
                </a:lnTo>
                <a:lnTo>
                  <a:pt x="1190498" y="52832"/>
                </a:lnTo>
                <a:lnTo>
                  <a:pt x="1190498" y="81787"/>
                </a:lnTo>
                <a:lnTo>
                  <a:pt x="1136919" y="81787"/>
                </a:lnTo>
                <a:lnTo>
                  <a:pt x="1089405" y="109347"/>
                </a:lnTo>
                <a:lnTo>
                  <a:pt x="1087120" y="118237"/>
                </a:lnTo>
                <a:lnTo>
                  <a:pt x="1091057" y="125222"/>
                </a:lnTo>
                <a:lnTo>
                  <a:pt x="1095121" y="132079"/>
                </a:lnTo>
                <a:lnTo>
                  <a:pt x="1104011" y="134493"/>
                </a:lnTo>
                <a:lnTo>
                  <a:pt x="1110868" y="130428"/>
                </a:lnTo>
                <a:lnTo>
                  <a:pt x="1194449" y="81787"/>
                </a:lnTo>
                <a:lnTo>
                  <a:pt x="1190498" y="81787"/>
                </a:lnTo>
                <a:lnTo>
                  <a:pt x="1194566" y="81719"/>
                </a:lnTo>
                <a:lnTo>
                  <a:pt x="1219327" y="67310"/>
                </a:lnTo>
                <a:lnTo>
                  <a:pt x="1104138" y="0"/>
                </a:lnTo>
                <a:close/>
              </a:path>
              <a:path w="1219835" h="134619">
                <a:moveTo>
                  <a:pt x="1161798" y="67333"/>
                </a:moveTo>
                <a:lnTo>
                  <a:pt x="1137037" y="81719"/>
                </a:lnTo>
                <a:lnTo>
                  <a:pt x="1190498" y="81787"/>
                </a:lnTo>
                <a:lnTo>
                  <a:pt x="1190498" y="79883"/>
                </a:lnTo>
                <a:lnTo>
                  <a:pt x="1183259" y="79883"/>
                </a:lnTo>
                <a:lnTo>
                  <a:pt x="1161798" y="67333"/>
                </a:lnTo>
                <a:close/>
              </a:path>
              <a:path w="1219835" h="134619">
                <a:moveTo>
                  <a:pt x="0" y="51308"/>
                </a:moveTo>
                <a:lnTo>
                  <a:pt x="0" y="80263"/>
                </a:lnTo>
                <a:lnTo>
                  <a:pt x="1137037" y="81719"/>
                </a:lnTo>
                <a:lnTo>
                  <a:pt x="1161798" y="67333"/>
                </a:lnTo>
                <a:lnTo>
                  <a:pt x="1136884" y="52763"/>
                </a:lnTo>
                <a:lnTo>
                  <a:pt x="0" y="51308"/>
                </a:lnTo>
                <a:close/>
              </a:path>
              <a:path w="1219835" h="134619">
                <a:moveTo>
                  <a:pt x="1183259" y="54863"/>
                </a:moveTo>
                <a:lnTo>
                  <a:pt x="1161798" y="67333"/>
                </a:lnTo>
                <a:lnTo>
                  <a:pt x="1183259" y="79883"/>
                </a:lnTo>
                <a:lnTo>
                  <a:pt x="1183259" y="54863"/>
                </a:lnTo>
                <a:close/>
              </a:path>
              <a:path w="1219835" h="134619">
                <a:moveTo>
                  <a:pt x="1190498" y="54863"/>
                </a:moveTo>
                <a:lnTo>
                  <a:pt x="1183259" y="54863"/>
                </a:lnTo>
                <a:lnTo>
                  <a:pt x="1183259" y="79883"/>
                </a:lnTo>
                <a:lnTo>
                  <a:pt x="1190498" y="79883"/>
                </a:lnTo>
                <a:lnTo>
                  <a:pt x="1190498" y="54863"/>
                </a:lnTo>
                <a:close/>
              </a:path>
              <a:path w="1219835" h="134619">
                <a:moveTo>
                  <a:pt x="1136884" y="52763"/>
                </a:moveTo>
                <a:lnTo>
                  <a:pt x="1161798" y="67333"/>
                </a:lnTo>
                <a:lnTo>
                  <a:pt x="1183259" y="54863"/>
                </a:lnTo>
                <a:lnTo>
                  <a:pt x="1190498" y="54863"/>
                </a:lnTo>
                <a:lnTo>
                  <a:pt x="1190498" y="52832"/>
                </a:lnTo>
                <a:lnTo>
                  <a:pt x="1136884" y="52763"/>
                </a:lnTo>
                <a:close/>
              </a:path>
            </a:pathLst>
          </a:custGeom>
          <a:solidFill>
            <a:srgbClr val="B83C68"/>
          </a:solidFill>
        </p:spPr>
        <p:txBody>
          <a:bodyPr wrap="square" lIns="0" tIns="0" rIns="0" bIns="0" rtlCol="0"/>
          <a:lstStyle/>
          <a:p>
            <a:endParaRPr/>
          </a:p>
        </p:txBody>
      </p:sp>
      <p:sp>
        <p:nvSpPr>
          <p:cNvPr id="27" name="object 27"/>
          <p:cNvSpPr/>
          <p:nvPr/>
        </p:nvSpPr>
        <p:spPr>
          <a:xfrm>
            <a:off x="2667761" y="3897376"/>
            <a:ext cx="1219835" cy="134620"/>
          </a:xfrm>
          <a:custGeom>
            <a:avLst/>
            <a:gdLst/>
            <a:ahLst/>
            <a:cxnLst/>
            <a:rect l="l" t="t" r="r" b="b"/>
            <a:pathLst>
              <a:path w="1219835" h="134620">
                <a:moveTo>
                  <a:pt x="1104138" y="0"/>
                </a:moveTo>
                <a:lnTo>
                  <a:pt x="1095248" y="2286"/>
                </a:lnTo>
                <a:lnTo>
                  <a:pt x="1091184" y="9271"/>
                </a:lnTo>
                <a:lnTo>
                  <a:pt x="1087247" y="16129"/>
                </a:lnTo>
                <a:lnTo>
                  <a:pt x="1089533" y="25018"/>
                </a:lnTo>
                <a:lnTo>
                  <a:pt x="1136884" y="52763"/>
                </a:lnTo>
                <a:lnTo>
                  <a:pt x="1190498" y="52831"/>
                </a:lnTo>
                <a:lnTo>
                  <a:pt x="1190498" y="81787"/>
                </a:lnTo>
                <a:lnTo>
                  <a:pt x="1136919" y="81787"/>
                </a:lnTo>
                <a:lnTo>
                  <a:pt x="1089405" y="109347"/>
                </a:lnTo>
                <a:lnTo>
                  <a:pt x="1087120" y="118237"/>
                </a:lnTo>
                <a:lnTo>
                  <a:pt x="1091057" y="125222"/>
                </a:lnTo>
                <a:lnTo>
                  <a:pt x="1095121" y="132080"/>
                </a:lnTo>
                <a:lnTo>
                  <a:pt x="1104011" y="134493"/>
                </a:lnTo>
                <a:lnTo>
                  <a:pt x="1110868" y="130429"/>
                </a:lnTo>
                <a:lnTo>
                  <a:pt x="1194449" y="81787"/>
                </a:lnTo>
                <a:lnTo>
                  <a:pt x="1190498" y="81787"/>
                </a:lnTo>
                <a:lnTo>
                  <a:pt x="1194566" y="81719"/>
                </a:lnTo>
                <a:lnTo>
                  <a:pt x="1219327" y="67310"/>
                </a:lnTo>
                <a:lnTo>
                  <a:pt x="1104138" y="0"/>
                </a:lnTo>
                <a:close/>
              </a:path>
              <a:path w="1219835" h="134620">
                <a:moveTo>
                  <a:pt x="1161798" y="67333"/>
                </a:moveTo>
                <a:lnTo>
                  <a:pt x="1137037" y="81719"/>
                </a:lnTo>
                <a:lnTo>
                  <a:pt x="1190498" y="81787"/>
                </a:lnTo>
                <a:lnTo>
                  <a:pt x="1190498" y="79882"/>
                </a:lnTo>
                <a:lnTo>
                  <a:pt x="1183259" y="79882"/>
                </a:lnTo>
                <a:lnTo>
                  <a:pt x="1161798" y="67333"/>
                </a:lnTo>
                <a:close/>
              </a:path>
              <a:path w="1219835" h="134620">
                <a:moveTo>
                  <a:pt x="0" y="51307"/>
                </a:moveTo>
                <a:lnTo>
                  <a:pt x="0" y="80263"/>
                </a:lnTo>
                <a:lnTo>
                  <a:pt x="1137037" y="81719"/>
                </a:lnTo>
                <a:lnTo>
                  <a:pt x="1161798" y="67333"/>
                </a:lnTo>
                <a:lnTo>
                  <a:pt x="1136884" y="52763"/>
                </a:lnTo>
                <a:lnTo>
                  <a:pt x="0" y="51307"/>
                </a:lnTo>
                <a:close/>
              </a:path>
              <a:path w="1219835" h="134620">
                <a:moveTo>
                  <a:pt x="1183259" y="54863"/>
                </a:moveTo>
                <a:lnTo>
                  <a:pt x="1161798" y="67333"/>
                </a:lnTo>
                <a:lnTo>
                  <a:pt x="1183259" y="79882"/>
                </a:lnTo>
                <a:lnTo>
                  <a:pt x="1183259" y="54863"/>
                </a:lnTo>
                <a:close/>
              </a:path>
              <a:path w="1219835" h="134620">
                <a:moveTo>
                  <a:pt x="1190498" y="54863"/>
                </a:moveTo>
                <a:lnTo>
                  <a:pt x="1183259" y="54863"/>
                </a:lnTo>
                <a:lnTo>
                  <a:pt x="1183259" y="79882"/>
                </a:lnTo>
                <a:lnTo>
                  <a:pt x="1190498" y="79882"/>
                </a:lnTo>
                <a:lnTo>
                  <a:pt x="1190498" y="54863"/>
                </a:lnTo>
                <a:close/>
              </a:path>
              <a:path w="1219835" h="134620">
                <a:moveTo>
                  <a:pt x="1136884" y="52763"/>
                </a:moveTo>
                <a:lnTo>
                  <a:pt x="1161798" y="67333"/>
                </a:lnTo>
                <a:lnTo>
                  <a:pt x="1183259" y="54863"/>
                </a:lnTo>
                <a:lnTo>
                  <a:pt x="1190498" y="54863"/>
                </a:lnTo>
                <a:lnTo>
                  <a:pt x="1190498" y="52831"/>
                </a:lnTo>
                <a:lnTo>
                  <a:pt x="1136884" y="52763"/>
                </a:lnTo>
                <a:close/>
              </a:path>
            </a:pathLst>
          </a:custGeom>
          <a:solidFill>
            <a:srgbClr val="B83C68"/>
          </a:solidFill>
        </p:spPr>
        <p:txBody>
          <a:bodyPr wrap="square" lIns="0" tIns="0" rIns="0" bIns="0" rtlCol="0"/>
          <a:lstStyle/>
          <a:p>
            <a:endParaRPr/>
          </a:p>
        </p:txBody>
      </p:sp>
      <p:sp>
        <p:nvSpPr>
          <p:cNvPr id="28" name="object 28"/>
          <p:cNvSpPr/>
          <p:nvPr/>
        </p:nvSpPr>
        <p:spPr>
          <a:xfrm>
            <a:off x="3124961" y="5954788"/>
            <a:ext cx="1219835" cy="134620"/>
          </a:xfrm>
          <a:custGeom>
            <a:avLst/>
            <a:gdLst/>
            <a:ahLst/>
            <a:cxnLst/>
            <a:rect l="l" t="t" r="r" b="b"/>
            <a:pathLst>
              <a:path w="1219835" h="134620">
                <a:moveTo>
                  <a:pt x="1104138" y="0"/>
                </a:moveTo>
                <a:lnTo>
                  <a:pt x="1095248" y="2324"/>
                </a:lnTo>
                <a:lnTo>
                  <a:pt x="1091184" y="9220"/>
                </a:lnTo>
                <a:lnTo>
                  <a:pt x="1087247" y="16129"/>
                </a:lnTo>
                <a:lnTo>
                  <a:pt x="1089533" y="24993"/>
                </a:lnTo>
                <a:lnTo>
                  <a:pt x="1137001" y="52775"/>
                </a:lnTo>
                <a:lnTo>
                  <a:pt x="1190498" y="52844"/>
                </a:lnTo>
                <a:lnTo>
                  <a:pt x="1190498" y="81800"/>
                </a:lnTo>
                <a:lnTo>
                  <a:pt x="1136822" y="81800"/>
                </a:lnTo>
                <a:lnTo>
                  <a:pt x="1089405" y="109385"/>
                </a:lnTo>
                <a:lnTo>
                  <a:pt x="1087120" y="118249"/>
                </a:lnTo>
                <a:lnTo>
                  <a:pt x="1091057" y="125158"/>
                </a:lnTo>
                <a:lnTo>
                  <a:pt x="1095121" y="132067"/>
                </a:lnTo>
                <a:lnTo>
                  <a:pt x="1104011" y="134416"/>
                </a:lnTo>
                <a:lnTo>
                  <a:pt x="1194484" y="81800"/>
                </a:lnTo>
                <a:lnTo>
                  <a:pt x="1190498" y="81800"/>
                </a:lnTo>
                <a:lnTo>
                  <a:pt x="1194604" y="81730"/>
                </a:lnTo>
                <a:lnTo>
                  <a:pt x="1219327" y="67360"/>
                </a:lnTo>
                <a:lnTo>
                  <a:pt x="1104138" y="0"/>
                </a:lnTo>
                <a:close/>
              </a:path>
              <a:path w="1219835" h="134620">
                <a:moveTo>
                  <a:pt x="1161809" y="67279"/>
                </a:moveTo>
                <a:lnTo>
                  <a:pt x="1136942" y="81730"/>
                </a:lnTo>
                <a:lnTo>
                  <a:pt x="1190498" y="81800"/>
                </a:lnTo>
                <a:lnTo>
                  <a:pt x="1190498" y="79819"/>
                </a:lnTo>
                <a:lnTo>
                  <a:pt x="1183259" y="79819"/>
                </a:lnTo>
                <a:lnTo>
                  <a:pt x="1161809" y="67279"/>
                </a:lnTo>
                <a:close/>
              </a:path>
              <a:path w="1219835" h="134620">
                <a:moveTo>
                  <a:pt x="0" y="51295"/>
                </a:moveTo>
                <a:lnTo>
                  <a:pt x="0" y="80251"/>
                </a:lnTo>
                <a:lnTo>
                  <a:pt x="1136942" y="81730"/>
                </a:lnTo>
                <a:lnTo>
                  <a:pt x="1161809" y="67279"/>
                </a:lnTo>
                <a:lnTo>
                  <a:pt x="1137001" y="52775"/>
                </a:lnTo>
                <a:lnTo>
                  <a:pt x="0" y="51295"/>
                </a:lnTo>
                <a:close/>
              </a:path>
              <a:path w="1219835" h="134620">
                <a:moveTo>
                  <a:pt x="1183259" y="54813"/>
                </a:moveTo>
                <a:lnTo>
                  <a:pt x="1161809" y="67279"/>
                </a:lnTo>
                <a:lnTo>
                  <a:pt x="1183259" y="79819"/>
                </a:lnTo>
                <a:lnTo>
                  <a:pt x="1183259" y="54813"/>
                </a:lnTo>
                <a:close/>
              </a:path>
              <a:path w="1219835" h="134620">
                <a:moveTo>
                  <a:pt x="1190498" y="54813"/>
                </a:moveTo>
                <a:lnTo>
                  <a:pt x="1183259" y="54813"/>
                </a:lnTo>
                <a:lnTo>
                  <a:pt x="1183259" y="79819"/>
                </a:lnTo>
                <a:lnTo>
                  <a:pt x="1190498" y="79819"/>
                </a:lnTo>
                <a:lnTo>
                  <a:pt x="1190498" y="54813"/>
                </a:lnTo>
                <a:close/>
              </a:path>
              <a:path w="1219835" h="134620">
                <a:moveTo>
                  <a:pt x="1137001" y="52775"/>
                </a:moveTo>
                <a:lnTo>
                  <a:pt x="1161809" y="67279"/>
                </a:lnTo>
                <a:lnTo>
                  <a:pt x="1183259" y="54813"/>
                </a:lnTo>
                <a:lnTo>
                  <a:pt x="1190498" y="54813"/>
                </a:lnTo>
                <a:lnTo>
                  <a:pt x="1190498" y="52844"/>
                </a:lnTo>
                <a:lnTo>
                  <a:pt x="1137001" y="52775"/>
                </a:lnTo>
                <a:close/>
              </a:path>
            </a:pathLst>
          </a:custGeom>
          <a:solidFill>
            <a:srgbClr val="B83C68"/>
          </a:solid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2591485" cy="3573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3766"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601103" y="1057275"/>
            <a:ext cx="101803"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835782" y="1006221"/>
            <a:ext cx="294005" cy="346075"/>
          </a:xfrm>
          <a:custGeom>
            <a:avLst/>
            <a:gdLst/>
            <a:ahLst/>
            <a:cxnLst/>
            <a:rect l="l" t="t" r="r" b="b"/>
            <a:pathLst>
              <a:path w="294005" h="346075">
                <a:moveTo>
                  <a:pt x="0" y="0"/>
                </a:moveTo>
                <a:lnTo>
                  <a:pt x="65150" y="0"/>
                </a:lnTo>
                <a:lnTo>
                  <a:pt x="146939" y="147446"/>
                </a:lnTo>
                <a:lnTo>
                  <a:pt x="229108" y="0"/>
                </a:lnTo>
                <a:lnTo>
                  <a:pt x="294005" y="0"/>
                </a:lnTo>
                <a:lnTo>
                  <a:pt x="177927" y="203834"/>
                </a:lnTo>
                <a:lnTo>
                  <a:pt x="177927" y="345566"/>
                </a:lnTo>
                <a:lnTo>
                  <a:pt x="116586" y="345566"/>
                </a:lnTo>
                <a:lnTo>
                  <a:pt x="116586" y="203834"/>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2543682"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2441448"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2105786" y="1006221"/>
            <a:ext cx="298450" cy="350520"/>
          </a:xfrm>
          <a:custGeom>
            <a:avLst/>
            <a:gdLst/>
            <a:ahLst/>
            <a:cxnLst/>
            <a:rect l="l" t="t" r="r" b="b"/>
            <a:pathLst>
              <a:path w="298450" h="350519">
                <a:moveTo>
                  <a:pt x="0" y="0"/>
                </a:moveTo>
                <a:lnTo>
                  <a:pt x="67563" y="0"/>
                </a:lnTo>
                <a:lnTo>
                  <a:pt x="147446" y="233552"/>
                </a:lnTo>
                <a:lnTo>
                  <a:pt x="231901" y="0"/>
                </a:lnTo>
                <a:lnTo>
                  <a:pt x="297942" y="0"/>
                </a:lnTo>
                <a:lnTo>
                  <a:pt x="163068" y="350265"/>
                </a:lnTo>
                <a:lnTo>
                  <a:pt x="129286" y="350265"/>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007107"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67957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833958" y="1006221"/>
            <a:ext cx="220979" cy="346075"/>
          </a:xfrm>
          <a:custGeom>
            <a:avLst/>
            <a:gdLst/>
            <a:ahLst/>
            <a:cxnLst/>
            <a:rect l="l" t="t" r="r" b="b"/>
            <a:pathLst>
              <a:path w="220980"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538302"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074077" y="1001522"/>
            <a:ext cx="304165" cy="350520"/>
          </a:xfrm>
          <a:custGeom>
            <a:avLst/>
            <a:gdLst/>
            <a:ahLst/>
            <a:cxnLst/>
            <a:rect l="l" t="t" r="r" b="b"/>
            <a:pathLst>
              <a:path w="304165" h="350519">
                <a:moveTo>
                  <a:pt x="137756" y="0"/>
                </a:moveTo>
                <a:lnTo>
                  <a:pt x="164655" y="0"/>
                </a:lnTo>
                <a:lnTo>
                  <a:pt x="303618" y="350265"/>
                </a:lnTo>
                <a:lnTo>
                  <a:pt x="235927"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398142"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15" name="object 15"/>
          <p:cNvSpPr txBox="1"/>
          <p:nvPr/>
        </p:nvSpPr>
        <p:spPr>
          <a:xfrm>
            <a:off x="535940" y="2025523"/>
            <a:ext cx="7035165" cy="3989070"/>
          </a:xfrm>
          <a:prstGeom prst="rect">
            <a:avLst/>
          </a:prstGeom>
        </p:spPr>
        <p:txBody>
          <a:bodyPr vert="horz" wrap="square" lIns="0" tIns="52705" rIns="0" bIns="0" rtlCol="0">
            <a:spAutoFit/>
          </a:bodyPr>
          <a:lstStyle/>
          <a:p>
            <a:pPr marL="286385" marR="5080" indent="-274320">
              <a:lnSpc>
                <a:spcPct val="90000"/>
              </a:lnSpc>
              <a:spcBef>
                <a:spcPts val="415"/>
              </a:spcBef>
              <a:buClr>
                <a:srgbClr val="B03E9A"/>
              </a:buClr>
              <a:buSzPct val="73076"/>
              <a:buFont typeface="Wingdings 2"/>
              <a:buChar char=""/>
              <a:tabLst>
                <a:tab pos="287020" algn="l"/>
              </a:tabLst>
            </a:pPr>
            <a:r>
              <a:rPr sz="2600" b="1" spc="-5" dirty="0">
                <a:latin typeface="Trebuchet MS"/>
                <a:cs typeface="Trebuchet MS"/>
              </a:rPr>
              <a:t>1. </a:t>
            </a:r>
            <a:r>
              <a:rPr sz="2600" dirty="0">
                <a:latin typeface="Trebuchet MS"/>
                <a:cs typeface="Trebuchet MS"/>
              </a:rPr>
              <a:t>The </a:t>
            </a:r>
            <a:r>
              <a:rPr sz="2600" b="1" spc="-5" dirty="0">
                <a:latin typeface="Trebuchet MS"/>
                <a:cs typeface="Trebuchet MS"/>
              </a:rPr>
              <a:t>metallic </a:t>
            </a:r>
            <a:r>
              <a:rPr sz="2600" b="1" spc="-10" dirty="0">
                <a:latin typeface="Trebuchet MS"/>
                <a:cs typeface="Trebuchet MS"/>
              </a:rPr>
              <a:t>character </a:t>
            </a:r>
            <a:r>
              <a:rPr sz="2600" spc="-5" dirty="0">
                <a:latin typeface="Trebuchet MS"/>
                <a:cs typeface="Trebuchet MS"/>
              </a:rPr>
              <a:t>increases as we  descend the group. </a:t>
            </a:r>
            <a:r>
              <a:rPr sz="2600" dirty="0">
                <a:latin typeface="Trebuchet MS"/>
                <a:cs typeface="Trebuchet MS"/>
              </a:rPr>
              <a:t>Oxygen </a:t>
            </a:r>
            <a:r>
              <a:rPr sz="2600" spc="-5" dirty="0">
                <a:latin typeface="Trebuchet MS"/>
                <a:cs typeface="Trebuchet MS"/>
              </a:rPr>
              <a:t>and </a:t>
            </a:r>
            <a:r>
              <a:rPr sz="2600" dirty="0">
                <a:latin typeface="Trebuchet MS"/>
                <a:cs typeface="Trebuchet MS"/>
              </a:rPr>
              <a:t>sulphur </a:t>
            </a:r>
            <a:r>
              <a:rPr sz="2600" spc="-5" dirty="0">
                <a:latin typeface="Trebuchet MS"/>
                <a:cs typeface="Trebuchet MS"/>
              </a:rPr>
              <a:t>are  typical nonmetals. Selenium (Se) and </a:t>
            </a:r>
            <a:r>
              <a:rPr sz="2600" spc="-165" dirty="0">
                <a:latin typeface="Trebuchet MS"/>
                <a:cs typeface="Trebuchet MS"/>
              </a:rPr>
              <a:t>Te </a:t>
            </a:r>
            <a:r>
              <a:rPr sz="2600" spc="-5" dirty="0">
                <a:latin typeface="Trebuchet MS"/>
                <a:cs typeface="Trebuchet MS"/>
              </a:rPr>
              <a:t>are  metalloids </a:t>
            </a:r>
            <a:r>
              <a:rPr sz="2600" dirty="0">
                <a:latin typeface="Trebuchet MS"/>
                <a:cs typeface="Trebuchet MS"/>
              </a:rPr>
              <a:t>and </a:t>
            </a:r>
            <a:r>
              <a:rPr sz="2600" spc="-5" dirty="0">
                <a:latin typeface="Trebuchet MS"/>
                <a:cs typeface="Trebuchet MS"/>
              </a:rPr>
              <a:t>are semiconductors. </a:t>
            </a:r>
            <a:r>
              <a:rPr sz="2600" spc="-15" dirty="0">
                <a:latin typeface="Trebuchet MS"/>
                <a:cs typeface="Trebuchet MS"/>
              </a:rPr>
              <a:t>Polonium  </a:t>
            </a:r>
            <a:r>
              <a:rPr sz="2600" spc="-5" dirty="0">
                <a:latin typeface="Trebuchet MS"/>
                <a:cs typeface="Trebuchet MS"/>
              </a:rPr>
              <a:t>is </a:t>
            </a:r>
            <a:r>
              <a:rPr sz="2600" dirty="0">
                <a:latin typeface="Trebuchet MS"/>
                <a:cs typeface="Trebuchet MS"/>
              </a:rPr>
              <a:t>a</a:t>
            </a:r>
            <a:r>
              <a:rPr sz="2600" spc="-10" dirty="0">
                <a:latin typeface="Trebuchet MS"/>
                <a:cs typeface="Trebuchet MS"/>
              </a:rPr>
              <a:t> </a:t>
            </a:r>
            <a:r>
              <a:rPr sz="2600" spc="-5" dirty="0">
                <a:latin typeface="Trebuchet MS"/>
                <a:cs typeface="Trebuchet MS"/>
              </a:rPr>
              <a:t>metal.</a:t>
            </a:r>
            <a:endParaRPr sz="2600">
              <a:latin typeface="Trebuchet MS"/>
              <a:cs typeface="Trebuchet MS"/>
            </a:endParaRPr>
          </a:p>
          <a:p>
            <a:pPr>
              <a:lnSpc>
                <a:spcPct val="100000"/>
              </a:lnSpc>
              <a:spcBef>
                <a:spcPts val="30"/>
              </a:spcBef>
            </a:pPr>
            <a:endParaRPr sz="2450">
              <a:latin typeface="Times New Roman"/>
              <a:cs typeface="Times New Roman"/>
            </a:endParaRPr>
          </a:p>
          <a:p>
            <a:pPr marL="286385" marR="1623695">
              <a:lnSpc>
                <a:spcPts val="2810"/>
              </a:lnSpc>
            </a:pPr>
            <a:r>
              <a:rPr sz="2600" b="1" spc="-5" dirty="0">
                <a:latin typeface="Trebuchet MS"/>
                <a:cs typeface="Trebuchet MS"/>
              </a:rPr>
              <a:t>2. </a:t>
            </a:r>
            <a:r>
              <a:rPr sz="2600" spc="-45" dirty="0">
                <a:latin typeface="Trebuchet MS"/>
                <a:cs typeface="Trebuchet MS"/>
              </a:rPr>
              <a:t>Tendency </a:t>
            </a:r>
            <a:r>
              <a:rPr sz="2600" spc="-5" dirty="0">
                <a:latin typeface="Trebuchet MS"/>
                <a:cs typeface="Trebuchet MS"/>
              </a:rPr>
              <a:t>to form </a:t>
            </a:r>
            <a:r>
              <a:rPr sz="2600" b="1" spc="-5" dirty="0">
                <a:latin typeface="Trebuchet MS"/>
                <a:cs typeface="Trebuchet MS"/>
              </a:rPr>
              <a:t>multiple  </a:t>
            </a:r>
            <a:r>
              <a:rPr sz="2600" b="1" dirty="0">
                <a:latin typeface="Trebuchet MS"/>
                <a:cs typeface="Trebuchet MS"/>
              </a:rPr>
              <a:t>bond </a:t>
            </a:r>
            <a:r>
              <a:rPr sz="2600" spc="-5" dirty="0">
                <a:latin typeface="Trebuchet MS"/>
                <a:cs typeface="Trebuchet MS"/>
              </a:rPr>
              <a:t>decreases down the</a:t>
            </a:r>
            <a:r>
              <a:rPr sz="2600" spc="-45" dirty="0">
                <a:latin typeface="Trebuchet MS"/>
                <a:cs typeface="Trebuchet MS"/>
              </a:rPr>
              <a:t> </a:t>
            </a:r>
            <a:r>
              <a:rPr sz="2600" spc="-5" dirty="0">
                <a:latin typeface="Trebuchet MS"/>
                <a:cs typeface="Trebuchet MS"/>
              </a:rPr>
              <a:t>group.</a:t>
            </a:r>
            <a:endParaRPr sz="2600">
              <a:latin typeface="Trebuchet MS"/>
              <a:cs typeface="Trebuchet MS"/>
            </a:endParaRPr>
          </a:p>
          <a:p>
            <a:pPr marL="286385" marR="725805">
              <a:lnSpc>
                <a:spcPts val="2810"/>
              </a:lnSpc>
            </a:pPr>
            <a:r>
              <a:rPr sz="2600" dirty="0">
                <a:latin typeface="Trebuchet MS"/>
                <a:cs typeface="Trebuchet MS"/>
              </a:rPr>
              <a:t>Example O=C=O </a:t>
            </a:r>
            <a:r>
              <a:rPr sz="2600" spc="-5" dirty="0">
                <a:latin typeface="Trebuchet MS"/>
                <a:cs typeface="Trebuchet MS"/>
              </a:rPr>
              <a:t>is </a:t>
            </a:r>
            <a:r>
              <a:rPr sz="2600" dirty="0">
                <a:latin typeface="Trebuchet MS"/>
                <a:cs typeface="Trebuchet MS"/>
              </a:rPr>
              <a:t>stable, S=C=C </a:t>
            </a:r>
            <a:r>
              <a:rPr sz="2600" spc="-5" dirty="0">
                <a:latin typeface="Trebuchet MS"/>
                <a:cs typeface="Trebuchet MS"/>
              </a:rPr>
              <a:t>is  moderately </a:t>
            </a:r>
            <a:r>
              <a:rPr sz="2600" dirty="0">
                <a:latin typeface="Trebuchet MS"/>
                <a:cs typeface="Trebuchet MS"/>
              </a:rPr>
              <a:t>stable, Se=C=Se</a:t>
            </a:r>
            <a:r>
              <a:rPr sz="2600" spc="-110" dirty="0">
                <a:latin typeface="Trebuchet MS"/>
                <a:cs typeface="Trebuchet MS"/>
              </a:rPr>
              <a:t> </a:t>
            </a:r>
            <a:r>
              <a:rPr sz="2600" spc="-5" dirty="0">
                <a:latin typeface="Trebuchet MS"/>
                <a:cs typeface="Trebuchet MS"/>
              </a:rPr>
              <a:t>decomposes  readily and </a:t>
            </a:r>
            <a:r>
              <a:rPr sz="2600" spc="-95" dirty="0">
                <a:latin typeface="Trebuchet MS"/>
                <a:cs typeface="Trebuchet MS"/>
              </a:rPr>
              <a:t>Te=C=Te </a:t>
            </a:r>
            <a:r>
              <a:rPr sz="2600" spc="-5" dirty="0">
                <a:latin typeface="Trebuchet MS"/>
                <a:cs typeface="Trebuchet MS"/>
              </a:rPr>
              <a:t>is not </a:t>
            </a:r>
            <a:r>
              <a:rPr sz="2600" dirty="0">
                <a:latin typeface="Trebuchet MS"/>
                <a:cs typeface="Trebuchet MS"/>
              </a:rPr>
              <a:t>formed.</a:t>
            </a:r>
            <a:endParaRPr sz="2600">
              <a:latin typeface="Trebuchet MS"/>
              <a:cs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5686729"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90902" y="1107186"/>
            <a:ext cx="83185" cy="127635"/>
          </a:xfrm>
          <a:custGeom>
            <a:avLst/>
            <a:gdLst/>
            <a:ahLst/>
            <a:cxnLst/>
            <a:rect l="l" t="t" r="r" b="b"/>
            <a:pathLst>
              <a:path w="83185" h="127634">
                <a:moveTo>
                  <a:pt x="41529" y="0"/>
                </a:moveTo>
                <a:lnTo>
                  <a:pt x="0" y="127635"/>
                </a:lnTo>
                <a:lnTo>
                  <a:pt x="83058" y="127635"/>
                </a:lnTo>
                <a:lnTo>
                  <a:pt x="41529" y="0"/>
                </a:lnTo>
                <a:close/>
              </a:path>
            </a:pathLst>
          </a:custGeom>
          <a:ln w="3175">
            <a:solidFill>
              <a:srgbClr val="58134A"/>
            </a:solidFill>
          </a:ln>
        </p:spPr>
        <p:txBody>
          <a:bodyPr wrap="square" lIns="0" tIns="0" rIns="0" bIns="0" rtlCol="0"/>
          <a:lstStyle/>
          <a:p>
            <a:endParaRPr/>
          </a:p>
        </p:txBody>
      </p:sp>
      <p:sp>
        <p:nvSpPr>
          <p:cNvPr id="4" name="object 4"/>
          <p:cNvSpPr/>
          <p:nvPr/>
        </p:nvSpPr>
        <p:spPr>
          <a:xfrm>
            <a:off x="5507609" y="1057402"/>
            <a:ext cx="132841"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66945" y="1057402"/>
            <a:ext cx="132841" cy="24079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222895" y="1057275"/>
            <a:ext cx="101841" cy="10058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080127" y="1057275"/>
            <a:ext cx="101853" cy="100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359784" y="1053719"/>
            <a:ext cx="176402" cy="25031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552064" y="1053719"/>
            <a:ext cx="176402" cy="25031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66533" y="1053719"/>
            <a:ext cx="176339" cy="250316"/>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758053" y="1006221"/>
            <a:ext cx="220979" cy="346075"/>
          </a:xfrm>
          <a:custGeom>
            <a:avLst/>
            <a:gdLst/>
            <a:ahLst/>
            <a:cxnLst/>
            <a:rect l="l" t="t" r="r" b="b"/>
            <a:pathLst>
              <a:path w="220979" h="346075">
                <a:moveTo>
                  <a:pt x="0" y="0"/>
                </a:moveTo>
                <a:lnTo>
                  <a:pt x="220472" y="0"/>
                </a:lnTo>
                <a:lnTo>
                  <a:pt x="220472" y="54482"/>
                </a:lnTo>
                <a:lnTo>
                  <a:pt x="61341" y="54482"/>
                </a:lnTo>
                <a:lnTo>
                  <a:pt x="61341" y="135381"/>
                </a:lnTo>
                <a:lnTo>
                  <a:pt x="175513" y="135381"/>
                </a:lnTo>
                <a:lnTo>
                  <a:pt x="175513" y="187578"/>
                </a:lnTo>
                <a:lnTo>
                  <a:pt x="61341" y="187578"/>
                </a:lnTo>
                <a:lnTo>
                  <a:pt x="61341"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5314188"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4376546" y="1006221"/>
            <a:ext cx="294005" cy="346075"/>
          </a:xfrm>
          <a:custGeom>
            <a:avLst/>
            <a:gdLst/>
            <a:ahLst/>
            <a:cxnLst/>
            <a:rect l="l" t="t" r="r" b="b"/>
            <a:pathLst>
              <a:path w="294004" h="346075">
                <a:moveTo>
                  <a:pt x="0" y="0"/>
                </a:moveTo>
                <a:lnTo>
                  <a:pt x="65150" y="0"/>
                </a:lnTo>
                <a:lnTo>
                  <a:pt x="146938" y="147446"/>
                </a:lnTo>
                <a:lnTo>
                  <a:pt x="229107" y="0"/>
                </a:lnTo>
                <a:lnTo>
                  <a:pt x="294004" y="0"/>
                </a:lnTo>
                <a:lnTo>
                  <a:pt x="177926" y="203834"/>
                </a:lnTo>
                <a:lnTo>
                  <a:pt x="177926" y="345566"/>
                </a:lnTo>
                <a:lnTo>
                  <a:pt x="116586" y="345566"/>
                </a:lnTo>
                <a:lnTo>
                  <a:pt x="116586" y="203834"/>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4080128" y="1006221"/>
            <a:ext cx="259715" cy="346075"/>
          </a:xfrm>
          <a:custGeom>
            <a:avLst/>
            <a:gdLst/>
            <a:ahLst/>
            <a:cxnLst/>
            <a:rect l="l" t="t" r="r" b="b"/>
            <a:pathLst>
              <a:path w="259714" h="346075">
                <a:moveTo>
                  <a:pt x="0" y="0"/>
                </a:moveTo>
                <a:lnTo>
                  <a:pt x="61341" y="0"/>
                </a:lnTo>
                <a:lnTo>
                  <a:pt x="61341" y="135381"/>
                </a:lnTo>
                <a:lnTo>
                  <a:pt x="198755" y="135381"/>
                </a:lnTo>
                <a:lnTo>
                  <a:pt x="198755" y="0"/>
                </a:lnTo>
                <a:lnTo>
                  <a:pt x="259461" y="0"/>
                </a:lnTo>
                <a:lnTo>
                  <a:pt x="259461" y="345566"/>
                </a:lnTo>
                <a:lnTo>
                  <a:pt x="198755" y="345566"/>
                </a:lnTo>
                <a:lnTo>
                  <a:pt x="198755" y="189864"/>
                </a:lnTo>
                <a:lnTo>
                  <a:pt x="61341" y="189864"/>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653409" y="1006221"/>
            <a:ext cx="227965" cy="346075"/>
          </a:xfrm>
          <a:custGeom>
            <a:avLst/>
            <a:gdLst/>
            <a:ahLst/>
            <a:cxnLst/>
            <a:rect l="l" t="t" r="r" b="b"/>
            <a:pathLst>
              <a:path w="227964" h="346075">
                <a:moveTo>
                  <a:pt x="0" y="0"/>
                </a:moveTo>
                <a:lnTo>
                  <a:pt x="227583" y="0"/>
                </a:lnTo>
                <a:lnTo>
                  <a:pt x="227583" y="54482"/>
                </a:lnTo>
                <a:lnTo>
                  <a:pt x="61340" y="54482"/>
                </a:lnTo>
                <a:lnTo>
                  <a:pt x="61340" y="135381"/>
                </a:lnTo>
                <a:lnTo>
                  <a:pt x="182752" y="135381"/>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845689" y="1006221"/>
            <a:ext cx="252095" cy="350520"/>
          </a:xfrm>
          <a:custGeom>
            <a:avLst/>
            <a:gdLst/>
            <a:ahLst/>
            <a:cxnLst/>
            <a:rect l="l" t="t" r="r" b="b"/>
            <a:pathLst>
              <a:path w="252094" h="350519">
                <a:moveTo>
                  <a:pt x="0" y="0"/>
                </a:moveTo>
                <a:lnTo>
                  <a:pt x="29463" y="0"/>
                </a:lnTo>
                <a:lnTo>
                  <a:pt x="192659" y="208533"/>
                </a:lnTo>
                <a:lnTo>
                  <a:pt x="192659" y="0"/>
                </a:lnTo>
                <a:lnTo>
                  <a:pt x="251587" y="0"/>
                </a:lnTo>
                <a:lnTo>
                  <a:pt x="251587" y="350265"/>
                </a:lnTo>
                <a:lnTo>
                  <a:pt x="226694"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372867"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2045335" y="1006221"/>
            <a:ext cx="286385" cy="346075"/>
          </a:xfrm>
          <a:custGeom>
            <a:avLst/>
            <a:gdLst/>
            <a:ahLst/>
            <a:cxnLst/>
            <a:rect l="l" t="t" r="r" b="b"/>
            <a:pathLst>
              <a:path w="286385" h="346075">
                <a:moveTo>
                  <a:pt x="0" y="0"/>
                </a:moveTo>
                <a:lnTo>
                  <a:pt x="286131" y="0"/>
                </a:lnTo>
                <a:lnTo>
                  <a:pt x="286131"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38302" y="1006221"/>
            <a:ext cx="227965" cy="346075"/>
          </a:xfrm>
          <a:custGeom>
            <a:avLst/>
            <a:gdLst/>
            <a:ahLst/>
            <a:cxnLst/>
            <a:rect l="l" t="t" r="r" b="b"/>
            <a:pathLst>
              <a:path w="227965" h="346075">
                <a:moveTo>
                  <a:pt x="0" y="0"/>
                </a:moveTo>
                <a:lnTo>
                  <a:pt x="227634" y="0"/>
                </a:lnTo>
                <a:lnTo>
                  <a:pt x="227634" y="54482"/>
                </a:lnTo>
                <a:lnTo>
                  <a:pt x="61328" y="54482"/>
                </a:lnTo>
                <a:lnTo>
                  <a:pt x="61328" y="135381"/>
                </a:lnTo>
                <a:lnTo>
                  <a:pt x="182816" y="135381"/>
                </a:lnTo>
                <a:lnTo>
                  <a:pt x="182816" y="187578"/>
                </a:lnTo>
                <a:lnTo>
                  <a:pt x="61328" y="187578"/>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5447157" y="1003808"/>
            <a:ext cx="256540" cy="347980"/>
          </a:xfrm>
          <a:custGeom>
            <a:avLst/>
            <a:gdLst/>
            <a:ahLst/>
            <a:cxnLst/>
            <a:rect l="l" t="t" r="r" b="b"/>
            <a:pathLst>
              <a:path w="256539" h="347980">
                <a:moveTo>
                  <a:pt x="92201" y="0"/>
                </a:moveTo>
                <a:lnTo>
                  <a:pt x="159845" y="11064"/>
                </a:lnTo>
                <a:lnTo>
                  <a:pt x="211962" y="44322"/>
                </a:lnTo>
                <a:lnTo>
                  <a:pt x="245109" y="95758"/>
                </a:lnTo>
                <a:lnTo>
                  <a:pt x="256158" y="161670"/>
                </a:lnTo>
                <a:lnTo>
                  <a:pt x="251173" y="218598"/>
                </a:lnTo>
                <a:lnTo>
                  <a:pt x="236215" y="265175"/>
                </a:lnTo>
                <a:lnTo>
                  <a:pt x="211280" y="301402"/>
                </a:lnTo>
                <a:lnTo>
                  <a:pt x="176365" y="327279"/>
                </a:lnTo>
                <a:lnTo>
                  <a:pt x="131466" y="342804"/>
                </a:lnTo>
                <a:lnTo>
                  <a:pt x="76580"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4706492" y="1003808"/>
            <a:ext cx="256540" cy="347980"/>
          </a:xfrm>
          <a:custGeom>
            <a:avLst/>
            <a:gdLst/>
            <a:ahLst/>
            <a:cxnLst/>
            <a:rect l="l" t="t" r="r" b="b"/>
            <a:pathLst>
              <a:path w="256539" h="347980">
                <a:moveTo>
                  <a:pt x="92202" y="0"/>
                </a:moveTo>
                <a:lnTo>
                  <a:pt x="159845" y="11064"/>
                </a:lnTo>
                <a:lnTo>
                  <a:pt x="211962" y="44322"/>
                </a:lnTo>
                <a:lnTo>
                  <a:pt x="245110" y="95758"/>
                </a:lnTo>
                <a:lnTo>
                  <a:pt x="256159"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2"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5017389"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1160094" y="1002664"/>
            <a:ext cx="618490" cy="354330"/>
          </a:xfrm>
          <a:custGeom>
            <a:avLst/>
            <a:gdLst/>
            <a:ahLst/>
            <a:cxnLst/>
            <a:rect l="l" t="t" r="r" b="b"/>
            <a:pathLst>
              <a:path w="618489" h="354330">
                <a:moveTo>
                  <a:pt x="95770" y="0"/>
                </a:moveTo>
                <a:lnTo>
                  <a:pt x="153373" y="6359"/>
                </a:lnTo>
                <a:lnTo>
                  <a:pt x="194498" y="25447"/>
                </a:lnTo>
                <a:lnTo>
                  <a:pt x="219162" y="57275"/>
                </a:lnTo>
                <a:lnTo>
                  <a:pt x="227380" y="101854"/>
                </a:lnTo>
                <a:lnTo>
                  <a:pt x="226239" y="116855"/>
                </a:lnTo>
                <a:lnTo>
                  <a:pt x="209219" y="157861"/>
                </a:lnTo>
                <a:lnTo>
                  <a:pt x="176715" y="187328"/>
                </a:lnTo>
                <a:lnTo>
                  <a:pt x="163499" y="193421"/>
                </a:lnTo>
                <a:lnTo>
                  <a:pt x="265226" y="348488"/>
                </a:lnTo>
                <a:lnTo>
                  <a:pt x="334568" y="3556"/>
                </a:lnTo>
                <a:lnTo>
                  <a:pt x="367080" y="3556"/>
                </a:lnTo>
                <a:lnTo>
                  <a:pt x="441883" y="236347"/>
                </a:lnTo>
                <a:lnTo>
                  <a:pt x="515035" y="3556"/>
                </a:lnTo>
                <a:lnTo>
                  <a:pt x="547293" y="3556"/>
                </a:lnTo>
                <a:lnTo>
                  <a:pt x="617905" y="349376"/>
                </a:lnTo>
                <a:lnTo>
                  <a:pt x="558469" y="349376"/>
                </a:lnTo>
                <a:lnTo>
                  <a:pt x="522528" y="162940"/>
                </a:lnTo>
                <a:lnTo>
                  <a:pt x="453059" y="353822"/>
                </a:lnTo>
                <a:lnTo>
                  <a:pt x="431088" y="353822"/>
                </a:lnTo>
                <a:lnTo>
                  <a:pt x="361492" y="162940"/>
                </a:lnTo>
                <a:lnTo>
                  <a:pt x="324154" y="349376"/>
                </a:lnTo>
                <a:lnTo>
                  <a:pt x="264972" y="349376"/>
                </a:lnTo>
                <a:lnTo>
                  <a:pt x="265099" y="349123"/>
                </a:lnTo>
                <a:lnTo>
                  <a:pt x="194868"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1781175" y="1001522"/>
            <a:ext cx="304165" cy="350520"/>
          </a:xfrm>
          <a:custGeom>
            <a:avLst/>
            <a:gdLst/>
            <a:ahLst/>
            <a:cxnLst/>
            <a:rect l="l" t="t" r="r" b="b"/>
            <a:pathLst>
              <a:path w="304164" h="350519">
                <a:moveTo>
                  <a:pt x="137794" y="0"/>
                </a:moveTo>
                <a:lnTo>
                  <a:pt x="164719" y="0"/>
                </a:lnTo>
                <a:lnTo>
                  <a:pt x="303656" y="350265"/>
                </a:lnTo>
                <a:lnTo>
                  <a:pt x="235966" y="350265"/>
                </a:lnTo>
                <a:lnTo>
                  <a:pt x="210693" y="280162"/>
                </a:lnTo>
                <a:lnTo>
                  <a:pt x="92329"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6015863"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297046"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2489326"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80373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29" name="object 29"/>
          <p:cNvSpPr txBox="1"/>
          <p:nvPr/>
        </p:nvSpPr>
        <p:spPr>
          <a:xfrm>
            <a:off x="510540" y="1659762"/>
            <a:ext cx="7021195" cy="4512310"/>
          </a:xfrm>
          <a:prstGeom prst="rect">
            <a:avLst/>
          </a:prstGeom>
        </p:spPr>
        <p:txBody>
          <a:bodyPr vert="horz" wrap="square" lIns="0" tIns="5715" rIns="0" bIns="0" rtlCol="0">
            <a:spAutoFit/>
          </a:bodyPr>
          <a:lstStyle/>
          <a:p>
            <a:pPr marL="311785" marR="30480" indent="-182880">
              <a:lnSpc>
                <a:spcPct val="101800"/>
              </a:lnSpc>
              <a:spcBef>
                <a:spcPts val="45"/>
              </a:spcBef>
            </a:pPr>
            <a:r>
              <a:rPr sz="2200" spc="-5" dirty="0">
                <a:latin typeface="Trebuchet MS"/>
                <a:cs typeface="Trebuchet MS"/>
              </a:rPr>
              <a:t>All the elements of group 16 form </a:t>
            </a:r>
            <a:r>
              <a:rPr sz="2200" spc="-10" dirty="0">
                <a:latin typeface="Trebuchet MS"/>
                <a:cs typeface="Trebuchet MS"/>
              </a:rPr>
              <a:t>hydrides </a:t>
            </a:r>
            <a:r>
              <a:rPr sz="2200" spc="-5" dirty="0">
                <a:latin typeface="Trebuchet MS"/>
                <a:cs typeface="Trebuchet MS"/>
              </a:rPr>
              <a:t>of the type  </a:t>
            </a:r>
            <a:r>
              <a:rPr sz="2200" dirty="0">
                <a:latin typeface="Trebuchet MS"/>
                <a:cs typeface="Trebuchet MS"/>
              </a:rPr>
              <a:t>H</a:t>
            </a:r>
            <a:r>
              <a:rPr sz="2175" baseline="-21072" dirty="0">
                <a:latin typeface="Trebuchet MS"/>
                <a:cs typeface="Trebuchet MS"/>
              </a:rPr>
              <a:t>2</a:t>
            </a:r>
            <a:r>
              <a:rPr sz="2200" dirty="0">
                <a:latin typeface="Trebuchet MS"/>
                <a:cs typeface="Trebuchet MS"/>
              </a:rPr>
              <a:t>M </a:t>
            </a:r>
            <a:r>
              <a:rPr sz="2200" spc="-10" dirty="0">
                <a:latin typeface="Trebuchet MS"/>
                <a:cs typeface="Trebuchet MS"/>
              </a:rPr>
              <a:t>(where </a:t>
            </a:r>
            <a:r>
              <a:rPr sz="2200" spc="-5" dirty="0">
                <a:latin typeface="Trebuchet MS"/>
                <a:cs typeface="Trebuchet MS"/>
              </a:rPr>
              <a:t>M= O, S, Se, </a:t>
            </a:r>
            <a:r>
              <a:rPr sz="2200" spc="-145" dirty="0">
                <a:latin typeface="Trebuchet MS"/>
                <a:cs typeface="Trebuchet MS"/>
              </a:rPr>
              <a:t>Te </a:t>
            </a:r>
            <a:r>
              <a:rPr sz="2200" spc="-5" dirty="0">
                <a:latin typeface="Trebuchet MS"/>
                <a:cs typeface="Trebuchet MS"/>
              </a:rPr>
              <a:t>or</a:t>
            </a:r>
            <a:r>
              <a:rPr sz="2200" spc="175" dirty="0">
                <a:latin typeface="Trebuchet MS"/>
                <a:cs typeface="Trebuchet MS"/>
              </a:rPr>
              <a:t> </a:t>
            </a:r>
            <a:r>
              <a:rPr sz="2200" spc="-35" dirty="0">
                <a:latin typeface="Trebuchet MS"/>
                <a:cs typeface="Trebuchet MS"/>
              </a:rPr>
              <a:t>Po).</a:t>
            </a:r>
            <a:endParaRPr sz="2200">
              <a:latin typeface="Trebuchet MS"/>
              <a:cs typeface="Trebuchet MS"/>
            </a:endParaRPr>
          </a:p>
          <a:p>
            <a:pPr marL="311785" marR="130175" indent="-195580">
              <a:lnSpc>
                <a:spcPct val="100000"/>
              </a:lnSpc>
              <a:spcBef>
                <a:spcPts val="600"/>
              </a:spcBef>
            </a:pPr>
            <a:r>
              <a:rPr sz="2200" spc="-5" dirty="0">
                <a:latin typeface="Trebuchet MS"/>
                <a:cs typeface="Trebuchet MS"/>
              </a:rPr>
              <a:t>The stability of </a:t>
            </a:r>
            <a:r>
              <a:rPr sz="2200" spc="-10" dirty="0">
                <a:latin typeface="Trebuchet MS"/>
                <a:cs typeface="Trebuchet MS"/>
              </a:rPr>
              <a:t>hydrides </a:t>
            </a:r>
            <a:r>
              <a:rPr sz="2200" spc="-5" dirty="0">
                <a:latin typeface="Trebuchet MS"/>
                <a:cs typeface="Trebuchet MS"/>
              </a:rPr>
              <a:t>decreases as </a:t>
            </a:r>
            <a:r>
              <a:rPr sz="2200" spc="-10" dirty="0">
                <a:latin typeface="Trebuchet MS"/>
                <a:cs typeface="Trebuchet MS"/>
              </a:rPr>
              <a:t>we </a:t>
            </a:r>
            <a:r>
              <a:rPr sz="2200" spc="-5" dirty="0">
                <a:latin typeface="Trebuchet MS"/>
                <a:cs typeface="Trebuchet MS"/>
              </a:rPr>
              <a:t>go </a:t>
            </a:r>
            <a:r>
              <a:rPr sz="2200" spc="-10" dirty="0">
                <a:latin typeface="Trebuchet MS"/>
                <a:cs typeface="Trebuchet MS"/>
              </a:rPr>
              <a:t>down </a:t>
            </a:r>
            <a:r>
              <a:rPr sz="2200" spc="-5" dirty="0">
                <a:latin typeface="Trebuchet MS"/>
                <a:cs typeface="Trebuchet MS"/>
              </a:rPr>
              <a:t>the  group.</a:t>
            </a:r>
            <a:endParaRPr sz="2200">
              <a:latin typeface="Trebuchet MS"/>
              <a:cs typeface="Trebuchet MS"/>
            </a:endParaRPr>
          </a:p>
          <a:p>
            <a:pPr marL="121285">
              <a:lnSpc>
                <a:spcPct val="100000"/>
              </a:lnSpc>
              <a:spcBef>
                <a:spcPts val="600"/>
              </a:spcBef>
            </a:pPr>
            <a:r>
              <a:rPr sz="2200" spc="-5" dirty="0">
                <a:latin typeface="Trebuchet MS"/>
                <a:cs typeface="Trebuchet MS"/>
              </a:rPr>
              <a:t>Except H</a:t>
            </a:r>
            <a:r>
              <a:rPr sz="2175" spc="-7" baseline="-21072" dirty="0">
                <a:latin typeface="Trebuchet MS"/>
                <a:cs typeface="Trebuchet MS"/>
              </a:rPr>
              <a:t>2</a:t>
            </a:r>
            <a:r>
              <a:rPr sz="2200" spc="-5" dirty="0">
                <a:latin typeface="Trebuchet MS"/>
                <a:cs typeface="Trebuchet MS"/>
              </a:rPr>
              <a:t>O, all other </a:t>
            </a:r>
            <a:r>
              <a:rPr sz="2200" spc="-10" dirty="0">
                <a:latin typeface="Trebuchet MS"/>
                <a:cs typeface="Trebuchet MS"/>
              </a:rPr>
              <a:t>hydrides </a:t>
            </a:r>
            <a:r>
              <a:rPr sz="2200" spc="-5" dirty="0">
                <a:latin typeface="Trebuchet MS"/>
                <a:cs typeface="Trebuchet MS"/>
              </a:rPr>
              <a:t>are </a:t>
            </a:r>
            <a:r>
              <a:rPr sz="2200" spc="-10" dirty="0">
                <a:latin typeface="Trebuchet MS"/>
                <a:cs typeface="Trebuchet MS"/>
              </a:rPr>
              <a:t>poisonous</a:t>
            </a:r>
            <a:r>
              <a:rPr sz="2200" spc="40" dirty="0">
                <a:latin typeface="Trebuchet MS"/>
                <a:cs typeface="Trebuchet MS"/>
              </a:rPr>
              <a:t> </a:t>
            </a:r>
            <a:r>
              <a:rPr sz="2200" spc="-5" dirty="0">
                <a:latin typeface="Trebuchet MS"/>
                <a:cs typeface="Trebuchet MS"/>
              </a:rPr>
              <a:t>foul</a:t>
            </a:r>
            <a:endParaRPr sz="2200">
              <a:latin typeface="Trebuchet MS"/>
              <a:cs typeface="Trebuchet MS"/>
            </a:endParaRPr>
          </a:p>
          <a:p>
            <a:pPr marL="311785">
              <a:lnSpc>
                <a:spcPct val="100000"/>
              </a:lnSpc>
              <a:spcBef>
                <a:spcPts val="5"/>
              </a:spcBef>
            </a:pPr>
            <a:r>
              <a:rPr sz="2200" spc="-5" dirty="0">
                <a:latin typeface="Trebuchet MS"/>
                <a:cs typeface="Trebuchet MS"/>
              </a:rPr>
              <a:t>smelling</a:t>
            </a:r>
            <a:r>
              <a:rPr sz="2200" spc="-10" dirty="0">
                <a:latin typeface="Trebuchet MS"/>
                <a:cs typeface="Trebuchet MS"/>
              </a:rPr>
              <a:t> </a:t>
            </a:r>
            <a:r>
              <a:rPr sz="2200" spc="-5" dirty="0">
                <a:latin typeface="Trebuchet MS"/>
                <a:cs typeface="Trebuchet MS"/>
              </a:rPr>
              <a:t>gases.</a:t>
            </a:r>
            <a:endParaRPr sz="2200">
              <a:latin typeface="Trebuchet MS"/>
              <a:cs typeface="Trebuchet MS"/>
            </a:endParaRPr>
          </a:p>
          <a:p>
            <a:pPr marL="311785" marR="231775" indent="-274320">
              <a:lnSpc>
                <a:spcPct val="100000"/>
              </a:lnSpc>
              <a:spcBef>
                <a:spcPts val="600"/>
              </a:spcBef>
            </a:pPr>
            <a:r>
              <a:rPr sz="2200" spc="-5" dirty="0">
                <a:latin typeface="Trebuchet MS"/>
                <a:cs typeface="Trebuchet MS"/>
              </a:rPr>
              <a:t>Their </a:t>
            </a:r>
            <a:r>
              <a:rPr sz="2200" spc="-10" dirty="0">
                <a:latin typeface="Trebuchet MS"/>
                <a:cs typeface="Trebuchet MS"/>
              </a:rPr>
              <a:t>acidic </a:t>
            </a:r>
            <a:r>
              <a:rPr sz="2200" spc="-5" dirty="0">
                <a:latin typeface="Trebuchet MS"/>
                <a:cs typeface="Trebuchet MS"/>
              </a:rPr>
              <a:t>character </a:t>
            </a:r>
            <a:r>
              <a:rPr sz="2200" spc="-10" dirty="0">
                <a:latin typeface="Trebuchet MS"/>
                <a:cs typeface="Trebuchet MS"/>
              </a:rPr>
              <a:t>and </a:t>
            </a:r>
            <a:r>
              <a:rPr sz="2200" spc="-5" dirty="0">
                <a:latin typeface="Trebuchet MS"/>
                <a:cs typeface="Trebuchet MS"/>
              </a:rPr>
              <a:t>reducing nature </a:t>
            </a:r>
            <a:r>
              <a:rPr sz="2200" spc="-10" dirty="0">
                <a:latin typeface="Trebuchet MS"/>
                <a:cs typeface="Trebuchet MS"/>
              </a:rPr>
              <a:t>increases  down </a:t>
            </a:r>
            <a:r>
              <a:rPr sz="2200" spc="-5" dirty="0">
                <a:latin typeface="Trebuchet MS"/>
                <a:cs typeface="Trebuchet MS"/>
              </a:rPr>
              <a:t>the group. [ less </a:t>
            </a:r>
            <a:r>
              <a:rPr sz="2200" spc="-10" dirty="0">
                <a:latin typeface="Trebuchet MS"/>
                <a:cs typeface="Trebuchet MS"/>
              </a:rPr>
              <a:t>energy </a:t>
            </a:r>
            <a:r>
              <a:rPr sz="2200" spc="-5" dirty="0">
                <a:latin typeface="Trebuchet MS"/>
                <a:cs typeface="Trebuchet MS"/>
              </a:rPr>
              <a:t>to </a:t>
            </a:r>
            <a:r>
              <a:rPr sz="2200" spc="-10" dirty="0">
                <a:latin typeface="Trebuchet MS"/>
                <a:cs typeface="Trebuchet MS"/>
              </a:rPr>
              <a:t>break </a:t>
            </a:r>
            <a:r>
              <a:rPr sz="2200" spc="-5" dirty="0">
                <a:latin typeface="Trebuchet MS"/>
                <a:cs typeface="Trebuchet MS"/>
              </a:rPr>
              <a:t>M – H </a:t>
            </a:r>
            <a:r>
              <a:rPr sz="2200" spc="-10" dirty="0">
                <a:latin typeface="Trebuchet MS"/>
                <a:cs typeface="Trebuchet MS"/>
              </a:rPr>
              <a:t>bond</a:t>
            </a:r>
            <a:r>
              <a:rPr sz="2200" spc="110" dirty="0">
                <a:latin typeface="Trebuchet MS"/>
                <a:cs typeface="Trebuchet MS"/>
              </a:rPr>
              <a:t> </a:t>
            </a:r>
            <a:r>
              <a:rPr sz="2200" spc="-5" dirty="0">
                <a:latin typeface="Trebuchet MS"/>
                <a:cs typeface="Trebuchet MS"/>
              </a:rPr>
              <a:t>]</a:t>
            </a:r>
            <a:endParaRPr sz="2200">
              <a:latin typeface="Trebuchet MS"/>
              <a:cs typeface="Trebuchet MS"/>
            </a:endParaRPr>
          </a:p>
          <a:p>
            <a:pPr marL="38100">
              <a:lnSpc>
                <a:spcPct val="100000"/>
              </a:lnSpc>
              <a:spcBef>
                <a:spcPts val="600"/>
              </a:spcBef>
            </a:pPr>
            <a:r>
              <a:rPr sz="2200" spc="-5" dirty="0">
                <a:latin typeface="Trebuchet MS"/>
                <a:cs typeface="Trebuchet MS"/>
              </a:rPr>
              <a:t>All these hydrides have angular structure and</a:t>
            </a:r>
            <a:r>
              <a:rPr sz="2200" spc="-35" dirty="0">
                <a:latin typeface="Trebuchet MS"/>
                <a:cs typeface="Trebuchet MS"/>
              </a:rPr>
              <a:t> </a:t>
            </a:r>
            <a:r>
              <a:rPr sz="2200" spc="-10" dirty="0">
                <a:latin typeface="Trebuchet MS"/>
                <a:cs typeface="Trebuchet MS"/>
              </a:rPr>
              <a:t>the</a:t>
            </a:r>
            <a:endParaRPr sz="2200">
              <a:latin typeface="Trebuchet MS"/>
              <a:cs typeface="Trebuchet MS"/>
            </a:endParaRPr>
          </a:p>
          <a:p>
            <a:pPr marL="311785">
              <a:lnSpc>
                <a:spcPct val="100000"/>
              </a:lnSpc>
            </a:pPr>
            <a:r>
              <a:rPr sz="2200" spc="-5" dirty="0">
                <a:latin typeface="Trebuchet MS"/>
                <a:cs typeface="Trebuchet MS"/>
              </a:rPr>
              <a:t>central </a:t>
            </a:r>
            <a:r>
              <a:rPr sz="2200" spc="-10" dirty="0">
                <a:latin typeface="Trebuchet MS"/>
                <a:cs typeface="Trebuchet MS"/>
              </a:rPr>
              <a:t>atom </a:t>
            </a:r>
            <a:r>
              <a:rPr sz="2200" spc="-5" dirty="0">
                <a:latin typeface="Trebuchet MS"/>
                <a:cs typeface="Trebuchet MS"/>
              </a:rPr>
              <a:t>is </a:t>
            </a:r>
            <a:r>
              <a:rPr sz="2200" spc="-10" dirty="0">
                <a:latin typeface="Trebuchet MS"/>
                <a:cs typeface="Trebuchet MS"/>
              </a:rPr>
              <a:t>in </a:t>
            </a:r>
            <a:r>
              <a:rPr sz="2200" dirty="0">
                <a:latin typeface="Trebuchet MS"/>
                <a:cs typeface="Trebuchet MS"/>
              </a:rPr>
              <a:t>sp</a:t>
            </a:r>
            <a:r>
              <a:rPr sz="2175" baseline="24904" dirty="0">
                <a:latin typeface="Trebuchet MS"/>
                <a:cs typeface="Trebuchet MS"/>
              </a:rPr>
              <a:t>3</a:t>
            </a:r>
            <a:r>
              <a:rPr sz="2175" spc="359" baseline="24904" dirty="0">
                <a:latin typeface="Trebuchet MS"/>
                <a:cs typeface="Trebuchet MS"/>
              </a:rPr>
              <a:t> </a:t>
            </a:r>
            <a:r>
              <a:rPr sz="2200" spc="-10" dirty="0">
                <a:latin typeface="Trebuchet MS"/>
                <a:cs typeface="Trebuchet MS"/>
              </a:rPr>
              <a:t>hybridised.</a:t>
            </a:r>
            <a:endParaRPr sz="2200">
              <a:latin typeface="Trebuchet MS"/>
              <a:cs typeface="Trebuchet MS"/>
            </a:endParaRPr>
          </a:p>
          <a:p>
            <a:pPr marL="38100">
              <a:lnSpc>
                <a:spcPct val="100000"/>
              </a:lnSpc>
              <a:spcBef>
                <a:spcPts val="600"/>
              </a:spcBef>
            </a:pPr>
            <a:r>
              <a:rPr sz="2200" spc="-5" dirty="0">
                <a:latin typeface="Trebuchet MS"/>
                <a:cs typeface="Trebuchet MS"/>
              </a:rPr>
              <a:t>H – M – H Bond </a:t>
            </a:r>
            <a:r>
              <a:rPr sz="2200" spc="-10" dirty="0">
                <a:latin typeface="Trebuchet MS"/>
                <a:cs typeface="Trebuchet MS"/>
              </a:rPr>
              <a:t>angle</a:t>
            </a:r>
            <a:r>
              <a:rPr sz="2200" spc="20" dirty="0">
                <a:latin typeface="Trebuchet MS"/>
                <a:cs typeface="Trebuchet MS"/>
              </a:rPr>
              <a:t> </a:t>
            </a:r>
            <a:r>
              <a:rPr sz="2200" spc="-5" dirty="0">
                <a:latin typeface="Trebuchet MS"/>
                <a:cs typeface="Trebuchet MS"/>
              </a:rPr>
              <a:t>decreases.</a:t>
            </a:r>
            <a:endParaRPr sz="2200">
              <a:latin typeface="Trebuchet MS"/>
              <a:cs typeface="Trebuchet MS"/>
            </a:endParaRPr>
          </a:p>
          <a:p>
            <a:pPr marL="38100">
              <a:lnSpc>
                <a:spcPct val="100000"/>
              </a:lnSpc>
              <a:spcBef>
                <a:spcPts val="600"/>
              </a:spcBef>
            </a:pPr>
            <a:r>
              <a:rPr sz="2200" spc="-5" dirty="0">
                <a:latin typeface="Trebuchet MS"/>
                <a:cs typeface="Trebuchet MS"/>
              </a:rPr>
              <a:t>BP </a:t>
            </a:r>
            <a:r>
              <a:rPr sz="2200" spc="-10" dirty="0">
                <a:latin typeface="Trebuchet MS"/>
                <a:cs typeface="Trebuchet MS"/>
              </a:rPr>
              <a:t>also </a:t>
            </a:r>
            <a:r>
              <a:rPr sz="2200" spc="-5" dirty="0">
                <a:latin typeface="Trebuchet MS"/>
                <a:cs typeface="Trebuchet MS"/>
              </a:rPr>
              <a:t>decreases from </a:t>
            </a:r>
            <a:r>
              <a:rPr sz="2200" dirty="0">
                <a:latin typeface="Trebuchet MS"/>
                <a:cs typeface="Trebuchet MS"/>
              </a:rPr>
              <a:t>H</a:t>
            </a:r>
            <a:r>
              <a:rPr sz="2175" baseline="-21072" dirty="0">
                <a:latin typeface="Trebuchet MS"/>
                <a:cs typeface="Trebuchet MS"/>
              </a:rPr>
              <a:t>2</a:t>
            </a:r>
            <a:r>
              <a:rPr sz="2200" dirty="0">
                <a:latin typeface="Trebuchet MS"/>
                <a:cs typeface="Trebuchet MS"/>
              </a:rPr>
              <a:t>O </a:t>
            </a:r>
            <a:r>
              <a:rPr sz="2200" spc="-65" dirty="0">
                <a:latin typeface="Trebuchet MS"/>
                <a:cs typeface="Trebuchet MS"/>
              </a:rPr>
              <a:t>TO </a:t>
            </a:r>
            <a:r>
              <a:rPr sz="2200" dirty="0">
                <a:latin typeface="Trebuchet MS"/>
                <a:cs typeface="Trebuchet MS"/>
              </a:rPr>
              <a:t>H</a:t>
            </a:r>
            <a:r>
              <a:rPr sz="2175" baseline="-21072" dirty="0">
                <a:latin typeface="Trebuchet MS"/>
                <a:cs typeface="Trebuchet MS"/>
              </a:rPr>
              <a:t>2</a:t>
            </a:r>
            <a:r>
              <a:rPr sz="2200" dirty="0">
                <a:latin typeface="Trebuchet MS"/>
                <a:cs typeface="Trebuchet MS"/>
              </a:rPr>
              <a:t>S </a:t>
            </a:r>
            <a:r>
              <a:rPr sz="2200" spc="-5" dirty="0">
                <a:latin typeface="Trebuchet MS"/>
                <a:cs typeface="Trebuchet MS"/>
              </a:rPr>
              <a:t>then</a:t>
            </a:r>
            <a:r>
              <a:rPr sz="2200" spc="-10" dirty="0">
                <a:latin typeface="Trebuchet MS"/>
                <a:cs typeface="Trebuchet MS"/>
              </a:rPr>
              <a:t> </a:t>
            </a:r>
            <a:r>
              <a:rPr sz="2200" spc="-5" dirty="0">
                <a:latin typeface="Trebuchet MS"/>
                <a:cs typeface="Trebuchet MS"/>
              </a:rPr>
              <a:t>increases.</a:t>
            </a:r>
            <a:endParaRPr sz="2200">
              <a:latin typeface="Trebuchet MS"/>
              <a:cs typeface="Trebuchet M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5357545"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486275" y="1107186"/>
            <a:ext cx="83185" cy="127635"/>
          </a:xfrm>
          <a:custGeom>
            <a:avLst/>
            <a:gdLst/>
            <a:ahLst/>
            <a:cxnLst/>
            <a:rect l="l" t="t" r="r" b="b"/>
            <a:pathLst>
              <a:path w="83185" h="127634">
                <a:moveTo>
                  <a:pt x="41528" y="0"/>
                </a:moveTo>
                <a:lnTo>
                  <a:pt x="0" y="127635"/>
                </a:lnTo>
                <a:lnTo>
                  <a:pt x="83058"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1890902" y="1107186"/>
            <a:ext cx="83185" cy="127635"/>
          </a:xfrm>
          <a:custGeom>
            <a:avLst/>
            <a:gdLst/>
            <a:ahLst/>
            <a:cxnLst/>
            <a:rect l="l" t="t" r="r" b="b"/>
            <a:pathLst>
              <a:path w="83185" h="127634">
                <a:moveTo>
                  <a:pt x="41529" y="0"/>
                </a:moveTo>
                <a:lnTo>
                  <a:pt x="0" y="127635"/>
                </a:lnTo>
                <a:lnTo>
                  <a:pt x="83058" y="127635"/>
                </a:lnTo>
                <a:lnTo>
                  <a:pt x="41529" y="0"/>
                </a:lnTo>
                <a:close/>
              </a:path>
            </a:pathLst>
          </a:custGeom>
          <a:ln w="3175">
            <a:solidFill>
              <a:srgbClr val="58134A"/>
            </a:solidFill>
          </a:ln>
        </p:spPr>
        <p:txBody>
          <a:bodyPr wrap="square" lIns="0" tIns="0" rIns="0" bIns="0" rtlCol="0"/>
          <a:lstStyle/>
          <a:p>
            <a:endParaRPr/>
          </a:p>
        </p:txBody>
      </p:sp>
      <p:sp>
        <p:nvSpPr>
          <p:cNvPr id="5" name="object 5"/>
          <p:cNvSpPr/>
          <p:nvPr/>
        </p:nvSpPr>
        <p:spPr>
          <a:xfrm>
            <a:off x="5178425" y="1057402"/>
            <a:ext cx="132841" cy="24079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222895" y="1057275"/>
            <a:ext cx="101841" cy="10058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359784" y="1053719"/>
            <a:ext cx="176402" cy="2503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552064" y="1053719"/>
            <a:ext cx="176402" cy="25031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533" y="1053719"/>
            <a:ext cx="176339" cy="25031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428869"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4985003" y="1006221"/>
            <a:ext cx="61594" cy="346075"/>
          </a:xfrm>
          <a:custGeom>
            <a:avLst/>
            <a:gdLst/>
            <a:ahLst/>
            <a:cxnLst/>
            <a:rect l="l" t="t" r="r" b="b"/>
            <a:pathLst>
              <a:path w="61595"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717160" y="1006221"/>
            <a:ext cx="217804" cy="346075"/>
          </a:xfrm>
          <a:custGeom>
            <a:avLst/>
            <a:gdLst/>
            <a:ahLst/>
            <a:cxnLst/>
            <a:rect l="l" t="t" r="r" b="b"/>
            <a:pathLst>
              <a:path w="217804"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4080128" y="1006221"/>
            <a:ext cx="259715" cy="346075"/>
          </a:xfrm>
          <a:custGeom>
            <a:avLst/>
            <a:gdLst/>
            <a:ahLst/>
            <a:cxnLst/>
            <a:rect l="l" t="t" r="r" b="b"/>
            <a:pathLst>
              <a:path w="259714" h="346075">
                <a:moveTo>
                  <a:pt x="0" y="0"/>
                </a:moveTo>
                <a:lnTo>
                  <a:pt x="61341" y="0"/>
                </a:lnTo>
                <a:lnTo>
                  <a:pt x="61341" y="135381"/>
                </a:lnTo>
                <a:lnTo>
                  <a:pt x="198755" y="135381"/>
                </a:lnTo>
                <a:lnTo>
                  <a:pt x="198755" y="0"/>
                </a:lnTo>
                <a:lnTo>
                  <a:pt x="259461" y="0"/>
                </a:lnTo>
                <a:lnTo>
                  <a:pt x="259461" y="345566"/>
                </a:lnTo>
                <a:lnTo>
                  <a:pt x="198755" y="345566"/>
                </a:lnTo>
                <a:lnTo>
                  <a:pt x="198755" y="189864"/>
                </a:lnTo>
                <a:lnTo>
                  <a:pt x="61341" y="189864"/>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3653409" y="1006221"/>
            <a:ext cx="227965" cy="346075"/>
          </a:xfrm>
          <a:custGeom>
            <a:avLst/>
            <a:gdLst/>
            <a:ahLst/>
            <a:cxnLst/>
            <a:rect l="l" t="t" r="r" b="b"/>
            <a:pathLst>
              <a:path w="227964" h="346075">
                <a:moveTo>
                  <a:pt x="0" y="0"/>
                </a:moveTo>
                <a:lnTo>
                  <a:pt x="227583" y="0"/>
                </a:lnTo>
                <a:lnTo>
                  <a:pt x="227583" y="54482"/>
                </a:lnTo>
                <a:lnTo>
                  <a:pt x="61340" y="54482"/>
                </a:lnTo>
                <a:lnTo>
                  <a:pt x="61340" y="135381"/>
                </a:lnTo>
                <a:lnTo>
                  <a:pt x="182752" y="135381"/>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845689" y="1006221"/>
            <a:ext cx="252095" cy="350520"/>
          </a:xfrm>
          <a:custGeom>
            <a:avLst/>
            <a:gdLst/>
            <a:ahLst/>
            <a:cxnLst/>
            <a:rect l="l" t="t" r="r" b="b"/>
            <a:pathLst>
              <a:path w="252094" h="350519">
                <a:moveTo>
                  <a:pt x="0" y="0"/>
                </a:moveTo>
                <a:lnTo>
                  <a:pt x="29463" y="0"/>
                </a:lnTo>
                <a:lnTo>
                  <a:pt x="192659" y="208533"/>
                </a:lnTo>
                <a:lnTo>
                  <a:pt x="192659" y="0"/>
                </a:lnTo>
                <a:lnTo>
                  <a:pt x="251587" y="0"/>
                </a:lnTo>
                <a:lnTo>
                  <a:pt x="251587" y="350265"/>
                </a:lnTo>
                <a:lnTo>
                  <a:pt x="226694"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372867"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045335" y="1006221"/>
            <a:ext cx="286385" cy="346075"/>
          </a:xfrm>
          <a:custGeom>
            <a:avLst/>
            <a:gdLst/>
            <a:ahLst/>
            <a:cxnLst/>
            <a:rect l="l" t="t" r="r" b="b"/>
            <a:pathLst>
              <a:path w="286385" h="346075">
                <a:moveTo>
                  <a:pt x="0" y="0"/>
                </a:moveTo>
                <a:lnTo>
                  <a:pt x="286131" y="0"/>
                </a:lnTo>
                <a:lnTo>
                  <a:pt x="286131"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538302" y="1006221"/>
            <a:ext cx="227965" cy="346075"/>
          </a:xfrm>
          <a:custGeom>
            <a:avLst/>
            <a:gdLst/>
            <a:ahLst/>
            <a:cxnLst/>
            <a:rect l="l" t="t" r="r" b="b"/>
            <a:pathLst>
              <a:path w="227965" h="346075">
                <a:moveTo>
                  <a:pt x="0" y="0"/>
                </a:moveTo>
                <a:lnTo>
                  <a:pt x="227634" y="0"/>
                </a:lnTo>
                <a:lnTo>
                  <a:pt x="227634" y="54482"/>
                </a:lnTo>
                <a:lnTo>
                  <a:pt x="61328" y="54482"/>
                </a:lnTo>
                <a:lnTo>
                  <a:pt x="61328" y="135381"/>
                </a:lnTo>
                <a:lnTo>
                  <a:pt x="182816" y="135381"/>
                </a:lnTo>
                <a:lnTo>
                  <a:pt x="182816" y="187578"/>
                </a:lnTo>
                <a:lnTo>
                  <a:pt x="61328" y="187578"/>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117972" y="1003808"/>
            <a:ext cx="256540" cy="347980"/>
          </a:xfrm>
          <a:custGeom>
            <a:avLst/>
            <a:gdLst/>
            <a:ahLst/>
            <a:cxnLst/>
            <a:rect l="l" t="t" r="r" b="b"/>
            <a:pathLst>
              <a:path w="256539" h="347980">
                <a:moveTo>
                  <a:pt x="92201" y="0"/>
                </a:moveTo>
                <a:lnTo>
                  <a:pt x="159845" y="11064"/>
                </a:lnTo>
                <a:lnTo>
                  <a:pt x="211962" y="44322"/>
                </a:lnTo>
                <a:lnTo>
                  <a:pt x="245110" y="95758"/>
                </a:lnTo>
                <a:lnTo>
                  <a:pt x="256159" y="161670"/>
                </a:lnTo>
                <a:lnTo>
                  <a:pt x="251173" y="218598"/>
                </a:lnTo>
                <a:lnTo>
                  <a:pt x="236215" y="265175"/>
                </a:lnTo>
                <a:lnTo>
                  <a:pt x="211280" y="301402"/>
                </a:lnTo>
                <a:lnTo>
                  <a:pt x="176365" y="327279"/>
                </a:lnTo>
                <a:lnTo>
                  <a:pt x="131466" y="342804"/>
                </a:lnTo>
                <a:lnTo>
                  <a:pt x="76580"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160094" y="1002664"/>
            <a:ext cx="618490" cy="354330"/>
          </a:xfrm>
          <a:custGeom>
            <a:avLst/>
            <a:gdLst/>
            <a:ahLst/>
            <a:cxnLst/>
            <a:rect l="l" t="t" r="r" b="b"/>
            <a:pathLst>
              <a:path w="618489" h="354330">
                <a:moveTo>
                  <a:pt x="95770" y="0"/>
                </a:moveTo>
                <a:lnTo>
                  <a:pt x="153373" y="6359"/>
                </a:lnTo>
                <a:lnTo>
                  <a:pt x="194498" y="25447"/>
                </a:lnTo>
                <a:lnTo>
                  <a:pt x="219162" y="57275"/>
                </a:lnTo>
                <a:lnTo>
                  <a:pt x="227380" y="101854"/>
                </a:lnTo>
                <a:lnTo>
                  <a:pt x="226239" y="116855"/>
                </a:lnTo>
                <a:lnTo>
                  <a:pt x="209219" y="157861"/>
                </a:lnTo>
                <a:lnTo>
                  <a:pt x="176715" y="187328"/>
                </a:lnTo>
                <a:lnTo>
                  <a:pt x="163499" y="193421"/>
                </a:lnTo>
                <a:lnTo>
                  <a:pt x="265226" y="348488"/>
                </a:lnTo>
                <a:lnTo>
                  <a:pt x="334568" y="3556"/>
                </a:lnTo>
                <a:lnTo>
                  <a:pt x="367080" y="3556"/>
                </a:lnTo>
                <a:lnTo>
                  <a:pt x="441883" y="236347"/>
                </a:lnTo>
                <a:lnTo>
                  <a:pt x="515035" y="3556"/>
                </a:lnTo>
                <a:lnTo>
                  <a:pt x="547293" y="3556"/>
                </a:lnTo>
                <a:lnTo>
                  <a:pt x="617905" y="349376"/>
                </a:lnTo>
                <a:lnTo>
                  <a:pt x="558469" y="349376"/>
                </a:lnTo>
                <a:lnTo>
                  <a:pt x="522528" y="162940"/>
                </a:lnTo>
                <a:lnTo>
                  <a:pt x="453059" y="353822"/>
                </a:lnTo>
                <a:lnTo>
                  <a:pt x="431088" y="353822"/>
                </a:lnTo>
                <a:lnTo>
                  <a:pt x="361492" y="162940"/>
                </a:lnTo>
                <a:lnTo>
                  <a:pt x="324154" y="349376"/>
                </a:lnTo>
                <a:lnTo>
                  <a:pt x="264972" y="349376"/>
                </a:lnTo>
                <a:lnTo>
                  <a:pt x="265099" y="349123"/>
                </a:lnTo>
                <a:lnTo>
                  <a:pt x="194868"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4376546" y="1001522"/>
            <a:ext cx="304165" cy="350520"/>
          </a:xfrm>
          <a:custGeom>
            <a:avLst/>
            <a:gdLst/>
            <a:ahLst/>
            <a:cxnLst/>
            <a:rect l="l" t="t" r="r" b="b"/>
            <a:pathLst>
              <a:path w="304164" h="350519">
                <a:moveTo>
                  <a:pt x="137794" y="0"/>
                </a:moveTo>
                <a:lnTo>
                  <a:pt x="164718" y="0"/>
                </a:lnTo>
                <a:lnTo>
                  <a:pt x="303656" y="350265"/>
                </a:lnTo>
                <a:lnTo>
                  <a:pt x="235965" y="350265"/>
                </a:lnTo>
                <a:lnTo>
                  <a:pt x="210692"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1781175" y="1001522"/>
            <a:ext cx="304165" cy="350520"/>
          </a:xfrm>
          <a:custGeom>
            <a:avLst/>
            <a:gdLst/>
            <a:ahLst/>
            <a:cxnLst/>
            <a:rect l="l" t="t" r="r" b="b"/>
            <a:pathLst>
              <a:path w="304164" h="350519">
                <a:moveTo>
                  <a:pt x="137794" y="0"/>
                </a:moveTo>
                <a:lnTo>
                  <a:pt x="164719" y="0"/>
                </a:lnTo>
                <a:lnTo>
                  <a:pt x="303656" y="350265"/>
                </a:lnTo>
                <a:lnTo>
                  <a:pt x="235966" y="350265"/>
                </a:lnTo>
                <a:lnTo>
                  <a:pt x="210693" y="280162"/>
                </a:lnTo>
                <a:lnTo>
                  <a:pt x="92329"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686678"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3297046"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2489326"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80373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27" name="object 27"/>
          <p:cNvSpPr txBox="1"/>
          <p:nvPr/>
        </p:nvSpPr>
        <p:spPr>
          <a:xfrm>
            <a:off x="784859" y="1999615"/>
            <a:ext cx="6659245" cy="3683635"/>
          </a:xfrm>
          <a:prstGeom prst="rect">
            <a:avLst/>
          </a:prstGeom>
        </p:spPr>
        <p:txBody>
          <a:bodyPr vert="horz" wrap="square" lIns="0" tIns="12700" rIns="0" bIns="0" rtlCol="0">
            <a:spAutoFit/>
          </a:bodyPr>
          <a:lstStyle/>
          <a:p>
            <a:pPr marL="38100" marR="30480">
              <a:lnSpc>
                <a:spcPct val="100000"/>
              </a:lnSpc>
              <a:spcBef>
                <a:spcPts val="100"/>
              </a:spcBef>
            </a:pPr>
            <a:r>
              <a:rPr sz="2400" dirty="0">
                <a:latin typeface="Trebuchet MS"/>
                <a:cs typeface="Trebuchet MS"/>
              </a:rPr>
              <a:t>Element of group </a:t>
            </a:r>
            <a:r>
              <a:rPr sz="2400" spc="-5" dirty="0">
                <a:latin typeface="Trebuchet MS"/>
                <a:cs typeface="Trebuchet MS"/>
              </a:rPr>
              <a:t>16 </a:t>
            </a:r>
            <a:r>
              <a:rPr sz="2400" dirty="0">
                <a:latin typeface="Trebuchet MS"/>
                <a:cs typeface="Trebuchet MS"/>
              </a:rPr>
              <a:t>form a large </a:t>
            </a:r>
            <a:r>
              <a:rPr sz="2400" spc="-10" dirty="0">
                <a:latin typeface="Trebuchet MS"/>
                <a:cs typeface="Trebuchet MS"/>
              </a:rPr>
              <a:t>number </a:t>
            </a:r>
            <a:r>
              <a:rPr sz="2400" dirty="0">
                <a:latin typeface="Trebuchet MS"/>
                <a:cs typeface="Trebuchet MS"/>
              </a:rPr>
              <a:t>of  </a:t>
            </a:r>
            <a:r>
              <a:rPr sz="2400" spc="-5" dirty="0">
                <a:latin typeface="Trebuchet MS"/>
                <a:cs typeface="Trebuchet MS"/>
              </a:rPr>
              <a:t>halides. </a:t>
            </a:r>
            <a:r>
              <a:rPr sz="2400" dirty="0">
                <a:latin typeface="Trebuchet MS"/>
                <a:cs typeface="Trebuchet MS"/>
              </a:rPr>
              <a:t>The </a:t>
            </a:r>
            <a:r>
              <a:rPr sz="2400" spc="-10" dirty="0">
                <a:latin typeface="Trebuchet MS"/>
                <a:cs typeface="Trebuchet MS"/>
              </a:rPr>
              <a:t>compounds </a:t>
            </a:r>
            <a:r>
              <a:rPr sz="2400" dirty="0">
                <a:latin typeface="Trebuchet MS"/>
                <a:cs typeface="Trebuchet MS"/>
              </a:rPr>
              <a:t>of oxygen </a:t>
            </a:r>
            <a:r>
              <a:rPr sz="2400" spc="-5" dirty="0">
                <a:latin typeface="Trebuchet MS"/>
                <a:cs typeface="Trebuchet MS"/>
              </a:rPr>
              <a:t>with </a:t>
            </a:r>
            <a:r>
              <a:rPr sz="2400" dirty="0">
                <a:latin typeface="Trebuchet MS"/>
                <a:cs typeface="Trebuchet MS"/>
              </a:rPr>
              <a:t>fluorine  </a:t>
            </a:r>
            <a:r>
              <a:rPr sz="2400" spc="-5" dirty="0">
                <a:latin typeface="Trebuchet MS"/>
                <a:cs typeface="Trebuchet MS"/>
              </a:rPr>
              <a:t>are called oxyfluorides because </a:t>
            </a:r>
            <a:r>
              <a:rPr sz="2400" dirty="0">
                <a:latin typeface="Trebuchet MS"/>
                <a:cs typeface="Trebuchet MS"/>
              </a:rPr>
              <a:t>fluorine </a:t>
            </a:r>
            <a:r>
              <a:rPr sz="2400" spc="-5" dirty="0">
                <a:latin typeface="Trebuchet MS"/>
                <a:cs typeface="Trebuchet MS"/>
              </a:rPr>
              <a:t>is more  electronegative than oxygen (example</a:t>
            </a:r>
            <a:r>
              <a:rPr sz="2400" spc="60" dirty="0">
                <a:latin typeface="Trebuchet MS"/>
                <a:cs typeface="Trebuchet MS"/>
              </a:rPr>
              <a:t> </a:t>
            </a:r>
            <a:r>
              <a:rPr sz="2400" spc="-5" dirty="0">
                <a:latin typeface="Trebuchet MS"/>
                <a:cs typeface="Trebuchet MS"/>
              </a:rPr>
              <a:t>OF</a:t>
            </a:r>
            <a:r>
              <a:rPr sz="2400" spc="-7" baseline="-20833" dirty="0">
                <a:latin typeface="Trebuchet MS"/>
                <a:cs typeface="Trebuchet MS"/>
              </a:rPr>
              <a:t>2</a:t>
            </a:r>
            <a:r>
              <a:rPr sz="2400" spc="-5" dirty="0">
                <a:latin typeface="Trebuchet MS"/>
                <a:cs typeface="Trebuchet MS"/>
              </a:rPr>
              <a:t>).</a:t>
            </a:r>
            <a:endParaRPr sz="2400">
              <a:latin typeface="Trebuchet MS"/>
              <a:cs typeface="Trebuchet MS"/>
            </a:endParaRPr>
          </a:p>
          <a:p>
            <a:pPr>
              <a:lnSpc>
                <a:spcPct val="100000"/>
              </a:lnSpc>
              <a:spcBef>
                <a:spcPts val="5"/>
              </a:spcBef>
            </a:pPr>
            <a:endParaRPr sz="2500">
              <a:latin typeface="Times New Roman"/>
              <a:cs typeface="Times New Roman"/>
            </a:endParaRPr>
          </a:p>
          <a:p>
            <a:pPr marL="38100">
              <a:lnSpc>
                <a:spcPct val="100000"/>
              </a:lnSpc>
            </a:pPr>
            <a:r>
              <a:rPr sz="2400" dirty="0">
                <a:latin typeface="Trebuchet MS"/>
                <a:cs typeface="Trebuchet MS"/>
              </a:rPr>
              <a:t>The </a:t>
            </a:r>
            <a:r>
              <a:rPr sz="2400" spc="-5" dirty="0">
                <a:latin typeface="Trebuchet MS"/>
                <a:cs typeface="Trebuchet MS"/>
              </a:rPr>
              <a:t>main types </a:t>
            </a:r>
            <a:r>
              <a:rPr sz="2400" dirty="0">
                <a:latin typeface="Trebuchet MS"/>
                <a:cs typeface="Trebuchet MS"/>
              </a:rPr>
              <a:t>of </a:t>
            </a:r>
            <a:r>
              <a:rPr sz="2400" b="1" dirty="0">
                <a:latin typeface="Trebuchet MS"/>
                <a:cs typeface="Trebuchet MS"/>
              </a:rPr>
              <a:t>halides </a:t>
            </a:r>
            <a:r>
              <a:rPr sz="2400" spc="-5" dirty="0">
                <a:latin typeface="Trebuchet MS"/>
                <a:cs typeface="Trebuchet MS"/>
              </a:rPr>
              <a:t>are</a:t>
            </a:r>
            <a:endParaRPr sz="2400">
              <a:latin typeface="Trebuchet MS"/>
              <a:cs typeface="Trebuchet MS"/>
            </a:endParaRPr>
          </a:p>
          <a:p>
            <a:pPr marL="403860" indent="-366395">
              <a:lnSpc>
                <a:spcPct val="100000"/>
              </a:lnSpc>
              <a:buAutoNum type="arabicPeriod"/>
              <a:tabLst>
                <a:tab pos="404495" algn="l"/>
              </a:tabLst>
            </a:pPr>
            <a:r>
              <a:rPr sz="2400" spc="-10" dirty="0">
                <a:latin typeface="Trebuchet MS"/>
                <a:cs typeface="Trebuchet MS"/>
              </a:rPr>
              <a:t>Monohalides </a:t>
            </a:r>
            <a:r>
              <a:rPr sz="2400" dirty="0">
                <a:latin typeface="Trebuchet MS"/>
                <a:cs typeface="Trebuchet MS"/>
              </a:rPr>
              <a:t>of </a:t>
            </a:r>
            <a:r>
              <a:rPr sz="2400" spc="-5" dirty="0">
                <a:latin typeface="Trebuchet MS"/>
                <a:cs typeface="Trebuchet MS"/>
              </a:rPr>
              <a:t>the type</a:t>
            </a:r>
            <a:r>
              <a:rPr sz="2400" spc="55" dirty="0">
                <a:latin typeface="Trebuchet MS"/>
                <a:cs typeface="Trebuchet MS"/>
              </a:rPr>
              <a:t> </a:t>
            </a:r>
            <a:r>
              <a:rPr sz="2400" spc="-5" dirty="0">
                <a:latin typeface="Trebuchet MS"/>
                <a:cs typeface="Trebuchet MS"/>
              </a:rPr>
              <a:t>M</a:t>
            </a:r>
            <a:r>
              <a:rPr sz="2400" spc="-7" baseline="-20833" dirty="0">
                <a:latin typeface="Trebuchet MS"/>
                <a:cs typeface="Trebuchet MS"/>
              </a:rPr>
              <a:t>2</a:t>
            </a:r>
            <a:r>
              <a:rPr sz="2400" spc="-5" dirty="0">
                <a:latin typeface="Trebuchet MS"/>
                <a:cs typeface="Trebuchet MS"/>
              </a:rPr>
              <a:t>X</a:t>
            </a:r>
            <a:r>
              <a:rPr sz="2400" spc="-7" baseline="-20833" dirty="0">
                <a:latin typeface="Trebuchet MS"/>
                <a:cs typeface="Trebuchet MS"/>
              </a:rPr>
              <a:t>2</a:t>
            </a:r>
            <a:endParaRPr sz="2400" baseline="-20833">
              <a:latin typeface="Trebuchet MS"/>
              <a:cs typeface="Trebuchet MS"/>
            </a:endParaRPr>
          </a:p>
          <a:p>
            <a:pPr marL="403860" indent="-366395">
              <a:lnSpc>
                <a:spcPct val="100000"/>
              </a:lnSpc>
              <a:buAutoNum type="arabicPeriod"/>
              <a:tabLst>
                <a:tab pos="404495" algn="l"/>
              </a:tabLst>
            </a:pPr>
            <a:r>
              <a:rPr sz="2400" spc="-5" dirty="0">
                <a:latin typeface="Trebuchet MS"/>
                <a:cs typeface="Trebuchet MS"/>
              </a:rPr>
              <a:t>Dihalides </a:t>
            </a:r>
            <a:r>
              <a:rPr sz="2400" dirty="0">
                <a:latin typeface="Trebuchet MS"/>
                <a:cs typeface="Trebuchet MS"/>
              </a:rPr>
              <a:t>of </a:t>
            </a:r>
            <a:r>
              <a:rPr sz="2400" spc="-5" dirty="0">
                <a:latin typeface="Trebuchet MS"/>
                <a:cs typeface="Trebuchet MS"/>
              </a:rPr>
              <a:t>the type</a:t>
            </a:r>
            <a:r>
              <a:rPr sz="2400" spc="25" dirty="0">
                <a:latin typeface="Trebuchet MS"/>
                <a:cs typeface="Trebuchet MS"/>
              </a:rPr>
              <a:t> </a:t>
            </a:r>
            <a:r>
              <a:rPr sz="2400" dirty="0">
                <a:latin typeface="Trebuchet MS"/>
                <a:cs typeface="Trebuchet MS"/>
              </a:rPr>
              <a:t>MX</a:t>
            </a:r>
            <a:r>
              <a:rPr sz="2400" baseline="-20833" dirty="0">
                <a:latin typeface="Trebuchet MS"/>
                <a:cs typeface="Trebuchet MS"/>
              </a:rPr>
              <a:t>2</a:t>
            </a:r>
            <a:endParaRPr sz="2400" baseline="-20833">
              <a:latin typeface="Trebuchet MS"/>
              <a:cs typeface="Trebuchet MS"/>
            </a:endParaRPr>
          </a:p>
          <a:p>
            <a:pPr marL="397510" indent="-360045">
              <a:lnSpc>
                <a:spcPct val="100000"/>
              </a:lnSpc>
              <a:spcBef>
                <a:spcPts val="5"/>
              </a:spcBef>
              <a:buAutoNum type="arabicPeriod"/>
              <a:tabLst>
                <a:tab pos="398145" algn="l"/>
              </a:tabLst>
            </a:pPr>
            <a:r>
              <a:rPr sz="2400" spc="-30" dirty="0">
                <a:latin typeface="Trebuchet MS"/>
                <a:cs typeface="Trebuchet MS"/>
              </a:rPr>
              <a:t>Tetrahalides </a:t>
            </a:r>
            <a:r>
              <a:rPr sz="2400" dirty="0">
                <a:latin typeface="Trebuchet MS"/>
                <a:cs typeface="Trebuchet MS"/>
              </a:rPr>
              <a:t>of </a:t>
            </a:r>
            <a:r>
              <a:rPr sz="2400" spc="-5" dirty="0">
                <a:latin typeface="Trebuchet MS"/>
                <a:cs typeface="Trebuchet MS"/>
              </a:rPr>
              <a:t>the type</a:t>
            </a:r>
            <a:r>
              <a:rPr sz="2400" spc="10" dirty="0">
                <a:latin typeface="Trebuchet MS"/>
                <a:cs typeface="Trebuchet MS"/>
              </a:rPr>
              <a:t> </a:t>
            </a:r>
            <a:r>
              <a:rPr sz="2400" spc="-5" dirty="0">
                <a:latin typeface="Trebuchet MS"/>
                <a:cs typeface="Trebuchet MS"/>
              </a:rPr>
              <a:t>MX</a:t>
            </a:r>
            <a:r>
              <a:rPr sz="2400" spc="-7" baseline="-20833" dirty="0">
                <a:latin typeface="Trebuchet MS"/>
                <a:cs typeface="Trebuchet MS"/>
              </a:rPr>
              <a:t>4</a:t>
            </a:r>
            <a:endParaRPr sz="2400" baseline="-20833">
              <a:latin typeface="Trebuchet MS"/>
              <a:cs typeface="Trebuchet MS"/>
            </a:endParaRPr>
          </a:p>
          <a:p>
            <a:pPr marL="403860" indent="-366395">
              <a:lnSpc>
                <a:spcPct val="100000"/>
              </a:lnSpc>
              <a:buAutoNum type="arabicPeriod"/>
              <a:tabLst>
                <a:tab pos="404495" algn="l"/>
              </a:tabLst>
            </a:pPr>
            <a:r>
              <a:rPr sz="2400" spc="-5" dirty="0">
                <a:latin typeface="Trebuchet MS"/>
                <a:cs typeface="Trebuchet MS"/>
              </a:rPr>
              <a:t>Hexahalides </a:t>
            </a:r>
            <a:r>
              <a:rPr sz="2400" dirty="0">
                <a:latin typeface="Trebuchet MS"/>
                <a:cs typeface="Trebuchet MS"/>
              </a:rPr>
              <a:t>of </a:t>
            </a:r>
            <a:r>
              <a:rPr sz="2400" spc="-5" dirty="0">
                <a:latin typeface="Trebuchet MS"/>
                <a:cs typeface="Trebuchet MS"/>
              </a:rPr>
              <a:t>the type</a:t>
            </a:r>
            <a:r>
              <a:rPr sz="2400" spc="-20" dirty="0">
                <a:latin typeface="Trebuchet MS"/>
                <a:cs typeface="Trebuchet MS"/>
              </a:rPr>
              <a:t> </a:t>
            </a:r>
            <a:r>
              <a:rPr sz="2400" spc="-5" dirty="0">
                <a:latin typeface="Trebuchet MS"/>
                <a:cs typeface="Trebuchet MS"/>
              </a:rPr>
              <a:t>MX</a:t>
            </a:r>
            <a:r>
              <a:rPr sz="2400" spc="-7" baseline="-20833" dirty="0">
                <a:latin typeface="Trebuchet MS"/>
                <a:cs typeface="Trebuchet MS"/>
              </a:rPr>
              <a:t>6</a:t>
            </a:r>
            <a:endParaRPr sz="2400" baseline="-20833">
              <a:latin typeface="Trebuchet MS"/>
              <a:cs typeface="Trebuchet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5083225"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90902" y="1107186"/>
            <a:ext cx="83185" cy="127635"/>
          </a:xfrm>
          <a:custGeom>
            <a:avLst/>
            <a:gdLst/>
            <a:ahLst/>
            <a:cxnLst/>
            <a:rect l="l" t="t" r="r" b="b"/>
            <a:pathLst>
              <a:path w="83185" h="127634">
                <a:moveTo>
                  <a:pt x="41529" y="0"/>
                </a:moveTo>
                <a:lnTo>
                  <a:pt x="0" y="127635"/>
                </a:lnTo>
                <a:lnTo>
                  <a:pt x="83058" y="127635"/>
                </a:lnTo>
                <a:lnTo>
                  <a:pt x="41529" y="0"/>
                </a:lnTo>
                <a:close/>
              </a:path>
            </a:pathLst>
          </a:custGeom>
          <a:ln w="3175">
            <a:solidFill>
              <a:srgbClr val="58134A"/>
            </a:solidFill>
          </a:ln>
        </p:spPr>
        <p:txBody>
          <a:bodyPr wrap="square" lIns="0" tIns="0" rIns="0" bIns="0" rtlCol="0"/>
          <a:lstStyle/>
          <a:p>
            <a:endParaRPr/>
          </a:p>
        </p:txBody>
      </p:sp>
      <p:sp>
        <p:nvSpPr>
          <p:cNvPr id="4" name="object 4"/>
          <p:cNvSpPr/>
          <p:nvPr/>
        </p:nvSpPr>
        <p:spPr>
          <a:xfrm>
            <a:off x="4904104" y="1057402"/>
            <a:ext cx="132841"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222895" y="1057275"/>
            <a:ext cx="101841" cy="1005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126357" y="1053719"/>
            <a:ext cx="176402" cy="25031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359784" y="1053719"/>
            <a:ext cx="176402" cy="25031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552064" y="1053719"/>
            <a:ext cx="176402" cy="25031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66533" y="1053719"/>
            <a:ext cx="176339" cy="25031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154548"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4710684"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3653409" y="1006221"/>
            <a:ext cx="227965" cy="346075"/>
          </a:xfrm>
          <a:custGeom>
            <a:avLst/>
            <a:gdLst/>
            <a:ahLst/>
            <a:cxnLst/>
            <a:rect l="l" t="t" r="r" b="b"/>
            <a:pathLst>
              <a:path w="227964" h="346075">
                <a:moveTo>
                  <a:pt x="0" y="0"/>
                </a:moveTo>
                <a:lnTo>
                  <a:pt x="227583" y="0"/>
                </a:lnTo>
                <a:lnTo>
                  <a:pt x="227583" y="54482"/>
                </a:lnTo>
                <a:lnTo>
                  <a:pt x="61340" y="54482"/>
                </a:lnTo>
                <a:lnTo>
                  <a:pt x="61340" y="135381"/>
                </a:lnTo>
                <a:lnTo>
                  <a:pt x="182752" y="135381"/>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845689" y="1006221"/>
            <a:ext cx="252095" cy="350520"/>
          </a:xfrm>
          <a:custGeom>
            <a:avLst/>
            <a:gdLst/>
            <a:ahLst/>
            <a:cxnLst/>
            <a:rect l="l" t="t" r="r" b="b"/>
            <a:pathLst>
              <a:path w="252094" h="350519">
                <a:moveTo>
                  <a:pt x="0" y="0"/>
                </a:moveTo>
                <a:lnTo>
                  <a:pt x="29463" y="0"/>
                </a:lnTo>
                <a:lnTo>
                  <a:pt x="192659" y="208533"/>
                </a:lnTo>
                <a:lnTo>
                  <a:pt x="192659" y="0"/>
                </a:lnTo>
                <a:lnTo>
                  <a:pt x="251587" y="0"/>
                </a:lnTo>
                <a:lnTo>
                  <a:pt x="251587" y="350265"/>
                </a:lnTo>
                <a:lnTo>
                  <a:pt x="226694"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372867"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045335" y="1006221"/>
            <a:ext cx="286385" cy="346075"/>
          </a:xfrm>
          <a:custGeom>
            <a:avLst/>
            <a:gdLst/>
            <a:ahLst/>
            <a:cxnLst/>
            <a:rect l="l" t="t" r="r" b="b"/>
            <a:pathLst>
              <a:path w="286385" h="346075">
                <a:moveTo>
                  <a:pt x="0" y="0"/>
                </a:moveTo>
                <a:lnTo>
                  <a:pt x="286131" y="0"/>
                </a:lnTo>
                <a:lnTo>
                  <a:pt x="286131"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538302" y="1006221"/>
            <a:ext cx="227965" cy="346075"/>
          </a:xfrm>
          <a:custGeom>
            <a:avLst/>
            <a:gdLst/>
            <a:ahLst/>
            <a:cxnLst/>
            <a:rect l="l" t="t" r="r" b="b"/>
            <a:pathLst>
              <a:path w="227965" h="346075">
                <a:moveTo>
                  <a:pt x="0" y="0"/>
                </a:moveTo>
                <a:lnTo>
                  <a:pt x="227634" y="0"/>
                </a:lnTo>
                <a:lnTo>
                  <a:pt x="227634" y="54482"/>
                </a:lnTo>
                <a:lnTo>
                  <a:pt x="61328" y="54482"/>
                </a:lnTo>
                <a:lnTo>
                  <a:pt x="61328" y="135381"/>
                </a:lnTo>
                <a:lnTo>
                  <a:pt x="182816" y="135381"/>
                </a:lnTo>
                <a:lnTo>
                  <a:pt x="182816" y="187578"/>
                </a:lnTo>
                <a:lnTo>
                  <a:pt x="61328" y="187578"/>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4385690" y="1005966"/>
            <a:ext cx="288290" cy="346075"/>
          </a:xfrm>
          <a:custGeom>
            <a:avLst/>
            <a:gdLst/>
            <a:ahLst/>
            <a:cxnLst/>
            <a:rect l="l" t="t" r="r" b="b"/>
            <a:pathLst>
              <a:path w="288289" h="346075">
                <a:moveTo>
                  <a:pt x="8255" y="0"/>
                </a:moveTo>
                <a:lnTo>
                  <a:pt x="70993" y="254"/>
                </a:lnTo>
                <a:lnTo>
                  <a:pt x="141097" y="116967"/>
                </a:lnTo>
                <a:lnTo>
                  <a:pt x="218186" y="254"/>
                </a:lnTo>
                <a:lnTo>
                  <a:pt x="282448" y="254"/>
                </a:lnTo>
                <a:lnTo>
                  <a:pt x="172974" y="167767"/>
                </a:lnTo>
                <a:lnTo>
                  <a:pt x="287782" y="345821"/>
                </a:lnTo>
                <a:lnTo>
                  <a:pt x="221107" y="345821"/>
                </a:lnTo>
                <a:lnTo>
                  <a:pt x="139446" y="221487"/>
                </a:lnTo>
                <a:lnTo>
                  <a:pt x="64008" y="345821"/>
                </a:lnTo>
                <a:lnTo>
                  <a:pt x="0" y="345821"/>
                </a:lnTo>
                <a:lnTo>
                  <a:pt x="103632" y="166750"/>
                </a:lnTo>
                <a:lnTo>
                  <a:pt x="8255"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4843653" y="1003808"/>
            <a:ext cx="256540" cy="347980"/>
          </a:xfrm>
          <a:custGeom>
            <a:avLst/>
            <a:gdLst/>
            <a:ahLst/>
            <a:cxnLst/>
            <a:rect l="l" t="t" r="r" b="b"/>
            <a:pathLst>
              <a:path w="256539" h="347980">
                <a:moveTo>
                  <a:pt x="92201" y="0"/>
                </a:moveTo>
                <a:lnTo>
                  <a:pt x="159845" y="11064"/>
                </a:lnTo>
                <a:lnTo>
                  <a:pt x="211962" y="44322"/>
                </a:lnTo>
                <a:lnTo>
                  <a:pt x="245110" y="95758"/>
                </a:lnTo>
                <a:lnTo>
                  <a:pt x="256159"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1160094" y="1002664"/>
            <a:ext cx="618490" cy="354330"/>
          </a:xfrm>
          <a:custGeom>
            <a:avLst/>
            <a:gdLst/>
            <a:ahLst/>
            <a:cxnLst/>
            <a:rect l="l" t="t" r="r" b="b"/>
            <a:pathLst>
              <a:path w="618489" h="354330">
                <a:moveTo>
                  <a:pt x="95770" y="0"/>
                </a:moveTo>
                <a:lnTo>
                  <a:pt x="153373" y="6359"/>
                </a:lnTo>
                <a:lnTo>
                  <a:pt x="194498" y="25447"/>
                </a:lnTo>
                <a:lnTo>
                  <a:pt x="219162" y="57275"/>
                </a:lnTo>
                <a:lnTo>
                  <a:pt x="227380" y="101854"/>
                </a:lnTo>
                <a:lnTo>
                  <a:pt x="226239" y="116855"/>
                </a:lnTo>
                <a:lnTo>
                  <a:pt x="209219" y="157861"/>
                </a:lnTo>
                <a:lnTo>
                  <a:pt x="176715" y="187328"/>
                </a:lnTo>
                <a:lnTo>
                  <a:pt x="163499" y="193421"/>
                </a:lnTo>
                <a:lnTo>
                  <a:pt x="265226" y="348488"/>
                </a:lnTo>
                <a:lnTo>
                  <a:pt x="334568" y="3556"/>
                </a:lnTo>
                <a:lnTo>
                  <a:pt x="367080" y="3556"/>
                </a:lnTo>
                <a:lnTo>
                  <a:pt x="441883" y="236347"/>
                </a:lnTo>
                <a:lnTo>
                  <a:pt x="515035" y="3556"/>
                </a:lnTo>
                <a:lnTo>
                  <a:pt x="547293" y="3556"/>
                </a:lnTo>
                <a:lnTo>
                  <a:pt x="617905" y="349376"/>
                </a:lnTo>
                <a:lnTo>
                  <a:pt x="558469" y="349376"/>
                </a:lnTo>
                <a:lnTo>
                  <a:pt x="522528" y="162940"/>
                </a:lnTo>
                <a:lnTo>
                  <a:pt x="453059" y="353822"/>
                </a:lnTo>
                <a:lnTo>
                  <a:pt x="431088" y="353822"/>
                </a:lnTo>
                <a:lnTo>
                  <a:pt x="361492" y="162940"/>
                </a:lnTo>
                <a:lnTo>
                  <a:pt x="324154" y="349376"/>
                </a:lnTo>
                <a:lnTo>
                  <a:pt x="264972" y="349376"/>
                </a:lnTo>
                <a:lnTo>
                  <a:pt x="265099" y="349123"/>
                </a:lnTo>
                <a:lnTo>
                  <a:pt x="194868"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781175" y="1001522"/>
            <a:ext cx="304165" cy="350520"/>
          </a:xfrm>
          <a:custGeom>
            <a:avLst/>
            <a:gdLst/>
            <a:ahLst/>
            <a:cxnLst/>
            <a:rect l="l" t="t" r="r" b="b"/>
            <a:pathLst>
              <a:path w="304164" h="350519">
                <a:moveTo>
                  <a:pt x="137794" y="0"/>
                </a:moveTo>
                <a:lnTo>
                  <a:pt x="164719" y="0"/>
                </a:lnTo>
                <a:lnTo>
                  <a:pt x="303656" y="350265"/>
                </a:lnTo>
                <a:lnTo>
                  <a:pt x="235966" y="350265"/>
                </a:lnTo>
                <a:lnTo>
                  <a:pt x="210693" y="280162"/>
                </a:lnTo>
                <a:lnTo>
                  <a:pt x="92329"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5412359"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1"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4063619"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3297046"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2489326"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80373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26" name="object 26"/>
          <p:cNvSpPr txBox="1"/>
          <p:nvPr/>
        </p:nvSpPr>
        <p:spPr>
          <a:xfrm>
            <a:off x="772159" y="2028570"/>
            <a:ext cx="6823075" cy="4385310"/>
          </a:xfrm>
          <a:prstGeom prst="rect">
            <a:avLst/>
          </a:prstGeom>
        </p:spPr>
        <p:txBody>
          <a:bodyPr vert="horz" wrap="square" lIns="0" tIns="13335" rIns="0" bIns="0" rtlCol="0">
            <a:spAutoFit/>
          </a:bodyPr>
          <a:lstStyle/>
          <a:p>
            <a:pPr marL="50800" marR="296545" algn="just">
              <a:lnSpc>
                <a:spcPct val="100000"/>
              </a:lnSpc>
              <a:spcBef>
                <a:spcPts val="105"/>
              </a:spcBef>
            </a:pPr>
            <a:r>
              <a:rPr sz="2600" spc="-5" dirty="0">
                <a:latin typeface="Trebuchet MS"/>
                <a:cs typeface="Trebuchet MS"/>
              </a:rPr>
              <a:t>Group 16 elements </a:t>
            </a:r>
            <a:r>
              <a:rPr sz="2600" dirty="0">
                <a:latin typeface="Trebuchet MS"/>
                <a:cs typeface="Trebuchet MS"/>
              </a:rPr>
              <a:t>mainly </a:t>
            </a:r>
            <a:r>
              <a:rPr sz="2600" spc="-5" dirty="0">
                <a:latin typeface="Trebuchet MS"/>
                <a:cs typeface="Trebuchet MS"/>
              </a:rPr>
              <a:t>form three types  </a:t>
            </a:r>
            <a:r>
              <a:rPr sz="2600" dirty="0">
                <a:latin typeface="Trebuchet MS"/>
                <a:cs typeface="Trebuchet MS"/>
              </a:rPr>
              <a:t>of</a:t>
            </a:r>
            <a:r>
              <a:rPr sz="2600" spc="-10" dirty="0">
                <a:latin typeface="Trebuchet MS"/>
                <a:cs typeface="Trebuchet MS"/>
              </a:rPr>
              <a:t> </a:t>
            </a:r>
            <a:r>
              <a:rPr sz="2600" dirty="0">
                <a:latin typeface="Trebuchet MS"/>
                <a:cs typeface="Trebuchet MS"/>
              </a:rPr>
              <a:t>oxides.</a:t>
            </a:r>
            <a:endParaRPr sz="2600">
              <a:latin typeface="Trebuchet MS"/>
              <a:cs typeface="Trebuchet MS"/>
            </a:endParaRPr>
          </a:p>
          <a:p>
            <a:pPr marL="50800" marR="17780" algn="just">
              <a:lnSpc>
                <a:spcPct val="100000"/>
              </a:lnSpc>
              <a:buAutoNum type="arabicPeriod"/>
              <a:tabLst>
                <a:tab pos="443865" algn="l"/>
              </a:tabLst>
            </a:pPr>
            <a:r>
              <a:rPr sz="2600" spc="-5" dirty="0">
                <a:latin typeface="Trebuchet MS"/>
                <a:cs typeface="Trebuchet MS"/>
              </a:rPr>
              <a:t>Monoxides: Except Selenium (Se), all </a:t>
            </a:r>
            <a:r>
              <a:rPr sz="2600" dirty="0">
                <a:latin typeface="Trebuchet MS"/>
                <a:cs typeface="Trebuchet MS"/>
              </a:rPr>
              <a:t>other  </a:t>
            </a:r>
            <a:r>
              <a:rPr sz="2600" spc="-5" dirty="0">
                <a:latin typeface="Trebuchet MS"/>
                <a:cs typeface="Trebuchet MS"/>
              </a:rPr>
              <a:t>elements </a:t>
            </a:r>
            <a:r>
              <a:rPr sz="2600" dirty="0">
                <a:latin typeface="Trebuchet MS"/>
                <a:cs typeface="Trebuchet MS"/>
              </a:rPr>
              <a:t>of </a:t>
            </a:r>
            <a:r>
              <a:rPr sz="2600" spc="-5" dirty="0">
                <a:latin typeface="Trebuchet MS"/>
                <a:cs typeface="Trebuchet MS"/>
              </a:rPr>
              <a:t>the group form monoxides of </a:t>
            </a:r>
            <a:r>
              <a:rPr sz="2600" dirty="0">
                <a:latin typeface="Trebuchet MS"/>
                <a:cs typeface="Trebuchet MS"/>
              </a:rPr>
              <a:t>the  </a:t>
            </a:r>
            <a:r>
              <a:rPr sz="2600" spc="-5" dirty="0">
                <a:latin typeface="Trebuchet MS"/>
                <a:cs typeface="Trebuchet MS"/>
              </a:rPr>
              <a:t>type </a:t>
            </a:r>
            <a:r>
              <a:rPr sz="2600" dirty="0">
                <a:latin typeface="Trebuchet MS"/>
                <a:cs typeface="Trebuchet MS"/>
              </a:rPr>
              <a:t>MO </a:t>
            </a:r>
            <a:r>
              <a:rPr sz="2600" spc="-5" dirty="0">
                <a:latin typeface="Trebuchet MS"/>
                <a:cs typeface="Trebuchet MS"/>
              </a:rPr>
              <a:t>(Example</a:t>
            </a:r>
            <a:r>
              <a:rPr sz="2600" spc="-45" dirty="0">
                <a:latin typeface="Trebuchet MS"/>
                <a:cs typeface="Trebuchet MS"/>
              </a:rPr>
              <a:t> </a:t>
            </a:r>
            <a:r>
              <a:rPr sz="2600" dirty="0">
                <a:latin typeface="Trebuchet MS"/>
                <a:cs typeface="Trebuchet MS"/>
              </a:rPr>
              <a:t>SO)</a:t>
            </a:r>
            <a:endParaRPr sz="2600">
              <a:latin typeface="Trebuchet MS"/>
              <a:cs typeface="Trebuchet MS"/>
            </a:endParaRPr>
          </a:p>
          <a:p>
            <a:pPr>
              <a:lnSpc>
                <a:spcPct val="100000"/>
              </a:lnSpc>
              <a:spcBef>
                <a:spcPts val="15"/>
              </a:spcBef>
              <a:buFont typeface="Trebuchet MS"/>
              <a:buAutoNum type="arabicPeriod"/>
            </a:pPr>
            <a:endParaRPr sz="2700">
              <a:latin typeface="Times New Roman"/>
              <a:cs typeface="Times New Roman"/>
            </a:endParaRPr>
          </a:p>
          <a:p>
            <a:pPr marL="50800" marR="138430" algn="just">
              <a:lnSpc>
                <a:spcPct val="100000"/>
              </a:lnSpc>
              <a:buAutoNum type="arabicPeriod"/>
              <a:tabLst>
                <a:tab pos="443865" algn="l"/>
              </a:tabLst>
            </a:pPr>
            <a:r>
              <a:rPr sz="2600" dirty="0">
                <a:latin typeface="Trebuchet MS"/>
                <a:cs typeface="Trebuchet MS"/>
              </a:rPr>
              <a:t>Dioxides: All </a:t>
            </a:r>
            <a:r>
              <a:rPr sz="2600" spc="-5" dirty="0">
                <a:latin typeface="Trebuchet MS"/>
                <a:cs typeface="Trebuchet MS"/>
              </a:rPr>
              <a:t>the elements </a:t>
            </a:r>
            <a:r>
              <a:rPr sz="2600" dirty="0">
                <a:latin typeface="Trebuchet MS"/>
                <a:cs typeface="Trebuchet MS"/>
              </a:rPr>
              <a:t>of group 16  </a:t>
            </a:r>
            <a:r>
              <a:rPr sz="2600" spc="-5" dirty="0">
                <a:latin typeface="Trebuchet MS"/>
                <a:cs typeface="Trebuchet MS"/>
              </a:rPr>
              <a:t>form dioxides </a:t>
            </a:r>
            <a:r>
              <a:rPr sz="2600" dirty="0">
                <a:latin typeface="Trebuchet MS"/>
                <a:cs typeface="Trebuchet MS"/>
              </a:rPr>
              <a:t>of </a:t>
            </a:r>
            <a:r>
              <a:rPr sz="2600" spc="-5" dirty="0">
                <a:latin typeface="Trebuchet MS"/>
                <a:cs typeface="Trebuchet MS"/>
              </a:rPr>
              <a:t>the type </a:t>
            </a:r>
            <a:r>
              <a:rPr sz="2600" spc="10" dirty="0">
                <a:latin typeface="Trebuchet MS"/>
                <a:cs typeface="Trebuchet MS"/>
              </a:rPr>
              <a:t>MO</a:t>
            </a:r>
            <a:r>
              <a:rPr sz="2550" spc="15" baseline="-21241" dirty="0">
                <a:latin typeface="Trebuchet MS"/>
                <a:cs typeface="Trebuchet MS"/>
              </a:rPr>
              <a:t>2 </a:t>
            </a:r>
            <a:r>
              <a:rPr sz="2600" spc="-5" dirty="0">
                <a:latin typeface="Trebuchet MS"/>
                <a:cs typeface="Trebuchet MS"/>
              </a:rPr>
              <a:t>(Example</a:t>
            </a:r>
            <a:r>
              <a:rPr sz="2600" spc="-295" dirty="0">
                <a:latin typeface="Trebuchet MS"/>
                <a:cs typeface="Trebuchet MS"/>
              </a:rPr>
              <a:t> </a:t>
            </a:r>
            <a:r>
              <a:rPr sz="2600" spc="5" dirty="0">
                <a:latin typeface="Trebuchet MS"/>
                <a:cs typeface="Trebuchet MS"/>
              </a:rPr>
              <a:t>SO</a:t>
            </a:r>
            <a:r>
              <a:rPr sz="2550" spc="7" baseline="-21241" dirty="0">
                <a:latin typeface="Trebuchet MS"/>
                <a:cs typeface="Trebuchet MS"/>
              </a:rPr>
              <a:t>2</a:t>
            </a:r>
            <a:r>
              <a:rPr sz="2600" spc="5" dirty="0">
                <a:latin typeface="Trebuchet MS"/>
                <a:cs typeface="Trebuchet MS"/>
              </a:rPr>
              <a:t>)</a:t>
            </a:r>
            <a:endParaRPr sz="2600">
              <a:latin typeface="Trebuchet MS"/>
              <a:cs typeface="Trebuchet MS"/>
            </a:endParaRPr>
          </a:p>
          <a:p>
            <a:pPr>
              <a:lnSpc>
                <a:spcPct val="100000"/>
              </a:lnSpc>
              <a:spcBef>
                <a:spcPts val="15"/>
              </a:spcBef>
              <a:buFont typeface="Trebuchet MS"/>
              <a:buAutoNum type="arabicPeriod"/>
            </a:pPr>
            <a:endParaRPr sz="2700">
              <a:latin typeface="Times New Roman"/>
              <a:cs typeface="Times New Roman"/>
            </a:endParaRPr>
          </a:p>
          <a:p>
            <a:pPr marL="50800" marR="506095">
              <a:lnSpc>
                <a:spcPct val="100000"/>
              </a:lnSpc>
              <a:spcBef>
                <a:spcPts val="5"/>
              </a:spcBef>
              <a:buAutoNum type="arabicPeriod"/>
              <a:tabLst>
                <a:tab pos="437515" algn="l"/>
              </a:tabLst>
            </a:pPr>
            <a:r>
              <a:rPr sz="2600" spc="-30" dirty="0">
                <a:latin typeface="Trebuchet MS"/>
                <a:cs typeface="Trebuchet MS"/>
              </a:rPr>
              <a:t>Trioxides: </a:t>
            </a:r>
            <a:r>
              <a:rPr sz="2600" dirty="0">
                <a:latin typeface="Trebuchet MS"/>
                <a:cs typeface="Trebuchet MS"/>
              </a:rPr>
              <a:t>All </a:t>
            </a:r>
            <a:r>
              <a:rPr sz="2600" spc="-5" dirty="0">
                <a:latin typeface="Trebuchet MS"/>
                <a:cs typeface="Trebuchet MS"/>
              </a:rPr>
              <a:t>the elements </a:t>
            </a:r>
            <a:r>
              <a:rPr sz="2600" dirty="0">
                <a:latin typeface="Trebuchet MS"/>
                <a:cs typeface="Trebuchet MS"/>
              </a:rPr>
              <a:t>of </a:t>
            </a:r>
            <a:r>
              <a:rPr sz="2600" spc="-5" dirty="0">
                <a:latin typeface="Trebuchet MS"/>
                <a:cs typeface="Trebuchet MS"/>
              </a:rPr>
              <a:t>the</a:t>
            </a:r>
            <a:r>
              <a:rPr sz="2600" spc="-195" dirty="0">
                <a:latin typeface="Trebuchet MS"/>
                <a:cs typeface="Trebuchet MS"/>
              </a:rPr>
              <a:t> </a:t>
            </a:r>
            <a:r>
              <a:rPr sz="2600" spc="-5" dirty="0">
                <a:latin typeface="Trebuchet MS"/>
                <a:cs typeface="Trebuchet MS"/>
              </a:rPr>
              <a:t>group  form trioxides </a:t>
            </a:r>
            <a:r>
              <a:rPr sz="2600" dirty="0">
                <a:latin typeface="Trebuchet MS"/>
                <a:cs typeface="Trebuchet MS"/>
              </a:rPr>
              <a:t>of </a:t>
            </a:r>
            <a:r>
              <a:rPr sz="2600" spc="-5" dirty="0">
                <a:latin typeface="Trebuchet MS"/>
                <a:cs typeface="Trebuchet MS"/>
              </a:rPr>
              <a:t>the type</a:t>
            </a:r>
            <a:r>
              <a:rPr sz="2600" spc="-40" dirty="0">
                <a:latin typeface="Trebuchet MS"/>
                <a:cs typeface="Trebuchet MS"/>
              </a:rPr>
              <a:t> </a:t>
            </a:r>
            <a:r>
              <a:rPr sz="2600" spc="10" dirty="0">
                <a:latin typeface="Trebuchet MS"/>
                <a:cs typeface="Trebuchet MS"/>
              </a:rPr>
              <a:t>MO</a:t>
            </a:r>
            <a:r>
              <a:rPr sz="2550" spc="15" baseline="-21241" dirty="0">
                <a:latin typeface="Trebuchet MS"/>
                <a:cs typeface="Trebuchet MS"/>
              </a:rPr>
              <a:t>3</a:t>
            </a:r>
            <a:endParaRPr sz="2550" baseline="-21241">
              <a:latin typeface="Trebuchet MS"/>
              <a:cs typeface="Trebuchet M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3974" y="531876"/>
            <a:ext cx="2494622"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87525" y="627380"/>
            <a:ext cx="74295" cy="114300"/>
          </a:xfrm>
          <a:custGeom>
            <a:avLst/>
            <a:gdLst/>
            <a:ahLst/>
            <a:cxnLst/>
            <a:rect l="l" t="t" r="r" b="b"/>
            <a:pathLst>
              <a:path w="74294" h="114300">
                <a:moveTo>
                  <a:pt x="37083" y="0"/>
                </a:moveTo>
                <a:lnTo>
                  <a:pt x="0" y="114046"/>
                </a:lnTo>
                <a:lnTo>
                  <a:pt x="74168" y="114046"/>
                </a:lnTo>
                <a:lnTo>
                  <a:pt x="37083" y="0"/>
                </a:lnTo>
                <a:close/>
              </a:path>
            </a:pathLst>
          </a:custGeom>
          <a:ln w="3175">
            <a:solidFill>
              <a:srgbClr val="58134A"/>
            </a:solidFill>
          </a:ln>
        </p:spPr>
        <p:txBody>
          <a:bodyPr wrap="square" lIns="0" tIns="0" rIns="0" bIns="0" rtlCol="0"/>
          <a:lstStyle/>
          <a:p>
            <a:endParaRPr/>
          </a:p>
        </p:txBody>
      </p:sp>
      <p:sp>
        <p:nvSpPr>
          <p:cNvPr id="4" name="object 4"/>
          <p:cNvSpPr/>
          <p:nvPr/>
        </p:nvSpPr>
        <p:spPr>
          <a:xfrm>
            <a:off x="601903" y="627380"/>
            <a:ext cx="74295" cy="114300"/>
          </a:xfrm>
          <a:custGeom>
            <a:avLst/>
            <a:gdLst/>
            <a:ahLst/>
            <a:cxnLst/>
            <a:rect l="l" t="t" r="r" b="b"/>
            <a:pathLst>
              <a:path w="74295" h="114300">
                <a:moveTo>
                  <a:pt x="37058" y="0"/>
                </a:moveTo>
                <a:lnTo>
                  <a:pt x="0" y="114046"/>
                </a:lnTo>
                <a:lnTo>
                  <a:pt x="74117" y="114046"/>
                </a:lnTo>
                <a:lnTo>
                  <a:pt x="37058" y="0"/>
                </a:lnTo>
                <a:close/>
              </a:path>
            </a:pathLst>
          </a:custGeom>
          <a:ln w="3175">
            <a:solidFill>
              <a:srgbClr val="58134A"/>
            </a:solidFill>
          </a:ln>
        </p:spPr>
        <p:txBody>
          <a:bodyPr wrap="square" lIns="0" tIns="0" rIns="0" bIns="0" rtlCol="0"/>
          <a:lstStyle/>
          <a:p>
            <a:endParaRPr/>
          </a:p>
        </p:txBody>
      </p:sp>
      <p:sp>
        <p:nvSpPr>
          <p:cNvPr id="5" name="object 5"/>
          <p:cNvSpPr/>
          <p:nvPr/>
        </p:nvSpPr>
        <p:spPr>
          <a:xfrm>
            <a:off x="2271902" y="579627"/>
            <a:ext cx="157606" cy="2236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36573" y="579627"/>
            <a:ext cx="157556" cy="22364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534030" y="537337"/>
            <a:ext cx="229235" cy="313690"/>
          </a:xfrm>
          <a:custGeom>
            <a:avLst/>
            <a:gdLst/>
            <a:ahLst/>
            <a:cxnLst/>
            <a:rect l="l" t="t" r="r" b="b"/>
            <a:pathLst>
              <a:path w="229235" h="313690">
                <a:moveTo>
                  <a:pt x="0" y="0"/>
                </a:moveTo>
                <a:lnTo>
                  <a:pt x="54737" y="0"/>
                </a:lnTo>
                <a:lnTo>
                  <a:pt x="54737" y="209041"/>
                </a:lnTo>
                <a:lnTo>
                  <a:pt x="55687" y="220926"/>
                </a:lnTo>
                <a:lnTo>
                  <a:pt x="78164" y="256369"/>
                </a:lnTo>
                <a:lnTo>
                  <a:pt x="111632" y="265049"/>
                </a:lnTo>
                <a:lnTo>
                  <a:pt x="125606" y="264096"/>
                </a:lnTo>
                <a:lnTo>
                  <a:pt x="165048" y="241476"/>
                </a:lnTo>
                <a:lnTo>
                  <a:pt x="174370" y="208025"/>
                </a:lnTo>
                <a:lnTo>
                  <a:pt x="174370" y="0"/>
                </a:lnTo>
                <a:lnTo>
                  <a:pt x="229107" y="0"/>
                </a:lnTo>
                <a:lnTo>
                  <a:pt x="229107" y="212216"/>
                </a:lnTo>
                <a:lnTo>
                  <a:pt x="227109" y="234741"/>
                </a:lnTo>
                <a:lnTo>
                  <a:pt x="211159" y="272028"/>
                </a:lnTo>
                <a:lnTo>
                  <a:pt x="179915" y="298580"/>
                </a:lnTo>
                <a:lnTo>
                  <a:pt x="137330" y="312019"/>
                </a:lnTo>
                <a:lnTo>
                  <a:pt x="112013" y="313689"/>
                </a:lnTo>
                <a:lnTo>
                  <a:pt x="86679" y="312046"/>
                </a:lnTo>
                <a:lnTo>
                  <a:pt x="45202"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993010" y="537337"/>
            <a:ext cx="194310" cy="308610"/>
          </a:xfrm>
          <a:custGeom>
            <a:avLst/>
            <a:gdLst/>
            <a:ahLst/>
            <a:cxnLst/>
            <a:rect l="l" t="t" r="r" b="b"/>
            <a:pathLst>
              <a:path w="194310" h="308609">
                <a:moveTo>
                  <a:pt x="0" y="0"/>
                </a:moveTo>
                <a:lnTo>
                  <a:pt x="54737" y="0"/>
                </a:lnTo>
                <a:lnTo>
                  <a:pt x="54737" y="259841"/>
                </a:lnTo>
                <a:lnTo>
                  <a:pt x="194182" y="259841"/>
                </a:lnTo>
                <a:lnTo>
                  <a:pt x="194182" y="308483"/>
                </a:lnTo>
                <a:lnTo>
                  <a:pt x="0" y="308483"/>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371219" y="537337"/>
            <a:ext cx="315595" cy="313055"/>
          </a:xfrm>
          <a:custGeom>
            <a:avLst/>
            <a:gdLst/>
            <a:ahLst/>
            <a:cxnLst/>
            <a:rect l="l" t="t" r="r" b="b"/>
            <a:pathLst>
              <a:path w="315594" h="313055">
                <a:moveTo>
                  <a:pt x="62103" y="0"/>
                </a:moveTo>
                <a:lnTo>
                  <a:pt x="91186" y="0"/>
                </a:lnTo>
                <a:lnTo>
                  <a:pt x="157987" y="207772"/>
                </a:lnTo>
                <a:lnTo>
                  <a:pt x="223265" y="0"/>
                </a:lnTo>
                <a:lnTo>
                  <a:pt x="252094" y="0"/>
                </a:lnTo>
                <a:lnTo>
                  <a:pt x="315087" y="308737"/>
                </a:lnTo>
                <a:lnTo>
                  <a:pt x="262000" y="308737"/>
                </a:lnTo>
                <a:lnTo>
                  <a:pt x="229997" y="142366"/>
                </a:lnTo>
                <a:lnTo>
                  <a:pt x="167894" y="312674"/>
                </a:lnTo>
                <a:lnTo>
                  <a:pt x="148336" y="312674"/>
                </a:lnTo>
                <a:lnTo>
                  <a:pt x="86106" y="142366"/>
                </a:lnTo>
                <a:lnTo>
                  <a:pt x="52831" y="308737"/>
                </a:lnTo>
                <a:lnTo>
                  <a:pt x="0" y="308737"/>
                </a:lnTo>
                <a:lnTo>
                  <a:pt x="62103"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807300" y="537337"/>
            <a:ext cx="224790" cy="313055"/>
          </a:xfrm>
          <a:custGeom>
            <a:avLst/>
            <a:gdLst/>
            <a:ahLst/>
            <a:cxnLst/>
            <a:rect l="l" t="t" r="r" b="b"/>
            <a:pathLst>
              <a:path w="224790" h="313055">
                <a:moveTo>
                  <a:pt x="0" y="0"/>
                </a:moveTo>
                <a:lnTo>
                  <a:pt x="26327" y="0"/>
                </a:lnTo>
                <a:lnTo>
                  <a:pt x="172059" y="186182"/>
                </a:lnTo>
                <a:lnTo>
                  <a:pt x="172059" y="0"/>
                </a:lnTo>
                <a:lnTo>
                  <a:pt x="224701" y="0"/>
                </a:lnTo>
                <a:lnTo>
                  <a:pt x="224701" y="312674"/>
                </a:lnTo>
                <a:lnTo>
                  <a:pt x="202387" y="312674"/>
                </a:lnTo>
                <a:lnTo>
                  <a:pt x="52654" y="117475"/>
                </a:lnTo>
                <a:lnTo>
                  <a:pt x="52654" y="308737"/>
                </a:lnTo>
                <a:lnTo>
                  <a:pt x="0" y="308737"/>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689607" y="533145"/>
            <a:ext cx="271145" cy="313055"/>
          </a:xfrm>
          <a:custGeom>
            <a:avLst/>
            <a:gdLst/>
            <a:ahLst/>
            <a:cxnLst/>
            <a:rect l="l" t="t" r="r" b="b"/>
            <a:pathLst>
              <a:path w="271144" h="313055">
                <a:moveTo>
                  <a:pt x="123062" y="0"/>
                </a:moveTo>
                <a:lnTo>
                  <a:pt x="147066" y="0"/>
                </a:lnTo>
                <a:lnTo>
                  <a:pt x="271018" y="312674"/>
                </a:lnTo>
                <a:lnTo>
                  <a:pt x="210566"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503974" y="533145"/>
            <a:ext cx="271145" cy="313055"/>
          </a:xfrm>
          <a:custGeom>
            <a:avLst/>
            <a:gdLst/>
            <a:ahLst/>
            <a:cxnLst/>
            <a:rect l="l" t="t" r="r" b="b"/>
            <a:pathLst>
              <a:path w="271145" h="313055">
                <a:moveTo>
                  <a:pt x="122986" y="0"/>
                </a:moveTo>
                <a:lnTo>
                  <a:pt x="146989" y="0"/>
                </a:lnTo>
                <a:lnTo>
                  <a:pt x="271030" y="312674"/>
                </a:lnTo>
                <a:lnTo>
                  <a:pt x="210591" y="312674"/>
                </a:lnTo>
                <a:lnTo>
                  <a:pt x="188061" y="250189"/>
                </a:lnTo>
                <a:lnTo>
                  <a:pt x="82334" y="250189"/>
                </a:lnTo>
                <a:lnTo>
                  <a:pt x="60858" y="312674"/>
                </a:lnTo>
                <a:lnTo>
                  <a:pt x="0" y="312674"/>
                </a:lnTo>
                <a:lnTo>
                  <a:pt x="122986"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811907" y="532002"/>
            <a:ext cx="186690" cy="319405"/>
          </a:xfrm>
          <a:custGeom>
            <a:avLst/>
            <a:gdLst/>
            <a:ahLst/>
            <a:cxnLst/>
            <a:rect l="l" t="t" r="r" b="b"/>
            <a:pathLst>
              <a:path w="186689" h="319405">
                <a:moveTo>
                  <a:pt x="94106" y="0"/>
                </a:moveTo>
                <a:lnTo>
                  <a:pt x="119086" y="1260"/>
                </a:lnTo>
                <a:lnTo>
                  <a:pt x="140493" y="5032"/>
                </a:lnTo>
                <a:lnTo>
                  <a:pt x="158329" y="11304"/>
                </a:lnTo>
                <a:lnTo>
                  <a:pt x="172593" y="20066"/>
                </a:lnTo>
                <a:lnTo>
                  <a:pt x="155956" y="67183"/>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5" y="137795"/>
                </a:lnTo>
                <a:lnTo>
                  <a:pt x="128478" y="145194"/>
                </a:lnTo>
                <a:lnTo>
                  <a:pt x="140731" y="152320"/>
                </a:lnTo>
                <a:lnTo>
                  <a:pt x="170830" y="179419"/>
                </a:lnTo>
                <a:lnTo>
                  <a:pt x="186257" y="222954"/>
                </a:lnTo>
                <a:lnTo>
                  <a:pt x="186690" y="233172"/>
                </a:lnTo>
                <a:lnTo>
                  <a:pt x="184854" y="251102"/>
                </a:lnTo>
                <a:lnTo>
                  <a:pt x="157225" y="294894"/>
                </a:lnTo>
                <a:lnTo>
                  <a:pt x="122539" y="313007"/>
                </a:lnTo>
                <a:lnTo>
                  <a:pt x="77850" y="319024"/>
                </a:lnTo>
                <a:lnTo>
                  <a:pt x="56828" y="317640"/>
                </a:lnTo>
                <a:lnTo>
                  <a:pt x="36829" y="313483"/>
                </a:lnTo>
                <a:lnTo>
                  <a:pt x="17879" y="306540"/>
                </a:lnTo>
                <a:lnTo>
                  <a:pt x="0" y="296799"/>
                </a:lnTo>
                <a:lnTo>
                  <a:pt x="20193" y="247650"/>
                </a:lnTo>
                <a:lnTo>
                  <a:pt x="36333" y="257631"/>
                </a:lnTo>
                <a:lnTo>
                  <a:pt x="52355" y="264731"/>
                </a:lnTo>
                <a:lnTo>
                  <a:pt x="68234" y="268974"/>
                </a:lnTo>
                <a:lnTo>
                  <a:pt x="83947"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5" y="83058"/>
                </a:lnTo>
                <a:lnTo>
                  <a:pt x="2258" y="65912"/>
                </a:lnTo>
                <a:lnTo>
                  <a:pt x="26797"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216023" y="531876"/>
            <a:ext cx="269875" cy="319405"/>
          </a:xfrm>
          <a:custGeom>
            <a:avLst/>
            <a:gdLst/>
            <a:ahLst/>
            <a:cxnLst/>
            <a:rect l="l" t="t" r="r" b="b"/>
            <a:pathLst>
              <a:path w="269875" h="319405">
                <a:moveTo>
                  <a:pt x="132587" y="0"/>
                </a:moveTo>
                <a:lnTo>
                  <a:pt x="191357" y="10302"/>
                </a:lnTo>
                <a:lnTo>
                  <a:pt x="234314" y="41275"/>
                </a:lnTo>
                <a:lnTo>
                  <a:pt x="260715" y="90805"/>
                </a:lnTo>
                <a:lnTo>
                  <a:pt x="269494"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080604" y="531876"/>
            <a:ext cx="269875" cy="319405"/>
          </a:xfrm>
          <a:custGeom>
            <a:avLst/>
            <a:gdLst/>
            <a:ahLst/>
            <a:cxnLst/>
            <a:rect l="l" t="t" r="r" b="b"/>
            <a:pathLst>
              <a:path w="269875" h="319405">
                <a:moveTo>
                  <a:pt x="132664" y="0"/>
                </a:moveTo>
                <a:lnTo>
                  <a:pt x="191385" y="10302"/>
                </a:lnTo>
                <a:lnTo>
                  <a:pt x="234353" y="41275"/>
                </a:lnTo>
                <a:lnTo>
                  <a:pt x="260753" y="90805"/>
                </a:lnTo>
                <a:lnTo>
                  <a:pt x="269532" y="157099"/>
                </a:lnTo>
                <a:lnTo>
                  <a:pt x="267244" y="192434"/>
                </a:lnTo>
                <a:lnTo>
                  <a:pt x="248904" y="251628"/>
                </a:lnTo>
                <a:lnTo>
                  <a:pt x="212517" y="294558"/>
                </a:lnTo>
                <a:lnTo>
                  <a:pt x="160330" y="316414"/>
                </a:lnTo>
                <a:lnTo>
                  <a:pt x="128460" y="319150"/>
                </a:lnTo>
                <a:lnTo>
                  <a:pt x="99201" y="316456"/>
                </a:lnTo>
                <a:lnTo>
                  <a:pt x="51552" y="294826"/>
                </a:lnTo>
                <a:lnTo>
                  <a:pt x="18650" y="252128"/>
                </a:lnTo>
                <a:lnTo>
                  <a:pt x="2071" y="192744"/>
                </a:lnTo>
                <a:lnTo>
                  <a:pt x="0" y="157099"/>
                </a:lnTo>
                <a:lnTo>
                  <a:pt x="2255" y="125406"/>
                </a:lnTo>
                <a:lnTo>
                  <a:pt x="20306" y="69641"/>
                </a:lnTo>
                <a:lnTo>
                  <a:pt x="55686" y="25610"/>
                </a:lnTo>
                <a:lnTo>
                  <a:pt x="103968" y="2837"/>
                </a:lnTo>
                <a:lnTo>
                  <a:pt x="132664"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3178682" y="531876"/>
            <a:ext cx="2257933" cy="319150"/>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3232530" y="696468"/>
            <a:ext cx="98424" cy="10579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4041521" y="627380"/>
            <a:ext cx="74295" cy="114300"/>
          </a:xfrm>
          <a:custGeom>
            <a:avLst/>
            <a:gdLst/>
            <a:ahLst/>
            <a:cxnLst/>
            <a:rect l="l" t="t" r="r" b="b"/>
            <a:pathLst>
              <a:path w="74295" h="114300">
                <a:moveTo>
                  <a:pt x="37083" y="0"/>
                </a:moveTo>
                <a:lnTo>
                  <a:pt x="0" y="114046"/>
                </a:lnTo>
                <a:lnTo>
                  <a:pt x="74167" y="114046"/>
                </a:lnTo>
                <a:lnTo>
                  <a:pt x="37083"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255386" y="582802"/>
            <a:ext cx="91186" cy="89915"/>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4644771" y="579627"/>
            <a:ext cx="157606" cy="223647"/>
          </a:xfrm>
          <a:prstGeom prst="rect">
            <a:avLst/>
          </a:prstGeom>
          <a:blipFill>
            <a:blip r:embed="rId3" cstate="print"/>
            <a:stretch>
              <a:fillRect/>
            </a:stretch>
          </a:blipFill>
        </p:spPr>
        <p:txBody>
          <a:bodyPr wrap="square" lIns="0" tIns="0" rIns="0" bIns="0" rtlCol="0"/>
          <a:lstStyle/>
          <a:p>
            <a:endParaRPr/>
          </a:p>
        </p:txBody>
      </p:sp>
      <p:sp>
        <p:nvSpPr>
          <p:cNvPr id="21" name="object 21"/>
          <p:cNvSpPr/>
          <p:nvPr/>
        </p:nvSpPr>
        <p:spPr>
          <a:xfrm>
            <a:off x="3232530" y="579373"/>
            <a:ext cx="81787" cy="77597"/>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4906898" y="537337"/>
            <a:ext cx="229235" cy="313690"/>
          </a:xfrm>
          <a:custGeom>
            <a:avLst/>
            <a:gdLst/>
            <a:ahLst/>
            <a:cxnLst/>
            <a:rect l="l" t="t" r="r" b="b"/>
            <a:pathLst>
              <a:path w="229235" h="313690">
                <a:moveTo>
                  <a:pt x="0" y="0"/>
                </a:moveTo>
                <a:lnTo>
                  <a:pt x="54737" y="0"/>
                </a:lnTo>
                <a:lnTo>
                  <a:pt x="54737" y="209041"/>
                </a:lnTo>
                <a:lnTo>
                  <a:pt x="55687" y="220926"/>
                </a:lnTo>
                <a:lnTo>
                  <a:pt x="78164" y="256369"/>
                </a:lnTo>
                <a:lnTo>
                  <a:pt x="111633" y="265049"/>
                </a:lnTo>
                <a:lnTo>
                  <a:pt x="125606" y="264096"/>
                </a:lnTo>
                <a:lnTo>
                  <a:pt x="165048" y="241476"/>
                </a:lnTo>
                <a:lnTo>
                  <a:pt x="174371" y="208025"/>
                </a:lnTo>
                <a:lnTo>
                  <a:pt x="174371" y="0"/>
                </a:lnTo>
                <a:lnTo>
                  <a:pt x="229108" y="0"/>
                </a:lnTo>
                <a:lnTo>
                  <a:pt x="229108" y="212216"/>
                </a:lnTo>
                <a:lnTo>
                  <a:pt x="227109" y="234741"/>
                </a:lnTo>
                <a:lnTo>
                  <a:pt x="211159" y="272028"/>
                </a:lnTo>
                <a:lnTo>
                  <a:pt x="179915" y="298580"/>
                </a:lnTo>
                <a:lnTo>
                  <a:pt x="137330" y="312019"/>
                </a:lnTo>
                <a:lnTo>
                  <a:pt x="112013" y="313689"/>
                </a:lnTo>
                <a:lnTo>
                  <a:pt x="86679" y="312046"/>
                </a:lnTo>
                <a:lnTo>
                  <a:pt x="45202"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4484242"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4184396" y="537337"/>
            <a:ext cx="266065" cy="313055"/>
          </a:xfrm>
          <a:custGeom>
            <a:avLst/>
            <a:gdLst/>
            <a:ahLst/>
            <a:cxnLst/>
            <a:rect l="l" t="t" r="r" b="b"/>
            <a:pathLst>
              <a:path w="266064" h="313055">
                <a:moveTo>
                  <a:pt x="0" y="0"/>
                </a:moveTo>
                <a:lnTo>
                  <a:pt x="60325" y="0"/>
                </a:lnTo>
                <a:lnTo>
                  <a:pt x="131699" y="208407"/>
                </a:lnTo>
                <a:lnTo>
                  <a:pt x="207009" y="0"/>
                </a:lnTo>
                <a:lnTo>
                  <a:pt x="266064" y="0"/>
                </a:lnTo>
                <a:lnTo>
                  <a:pt x="145541" y="312674"/>
                </a:lnTo>
                <a:lnTo>
                  <a:pt x="115442" y="312674"/>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3680078" y="537337"/>
            <a:ext cx="231775" cy="308610"/>
          </a:xfrm>
          <a:custGeom>
            <a:avLst/>
            <a:gdLst/>
            <a:ahLst/>
            <a:cxnLst/>
            <a:rect l="l" t="t" r="r" b="b"/>
            <a:pathLst>
              <a:path w="231775" h="308609">
                <a:moveTo>
                  <a:pt x="0" y="0"/>
                </a:moveTo>
                <a:lnTo>
                  <a:pt x="54737" y="0"/>
                </a:lnTo>
                <a:lnTo>
                  <a:pt x="54737" y="120903"/>
                </a:lnTo>
                <a:lnTo>
                  <a:pt x="177546" y="120903"/>
                </a:lnTo>
                <a:lnTo>
                  <a:pt x="177546" y="0"/>
                </a:lnTo>
                <a:lnTo>
                  <a:pt x="231648" y="0"/>
                </a:lnTo>
                <a:lnTo>
                  <a:pt x="231648" y="308483"/>
                </a:lnTo>
                <a:lnTo>
                  <a:pt x="177546" y="308483"/>
                </a:lnTo>
                <a:lnTo>
                  <a:pt x="177546" y="169545"/>
                </a:lnTo>
                <a:lnTo>
                  <a:pt x="54737" y="169545"/>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434715"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3178682" y="534543"/>
            <a:ext cx="208279" cy="311785"/>
          </a:xfrm>
          <a:custGeom>
            <a:avLst/>
            <a:gdLst/>
            <a:ahLst/>
            <a:cxnLst/>
            <a:rect l="l" t="t" r="r" b="b"/>
            <a:pathLst>
              <a:path w="208279" h="311784">
                <a:moveTo>
                  <a:pt x="87376" y="0"/>
                </a:moveTo>
                <a:lnTo>
                  <a:pt x="130143" y="5143"/>
                </a:lnTo>
                <a:lnTo>
                  <a:pt x="174267" y="31956"/>
                </a:lnTo>
                <a:lnTo>
                  <a:pt x="189483" y="79248"/>
                </a:lnTo>
                <a:lnTo>
                  <a:pt x="187057" y="96583"/>
                </a:lnTo>
                <a:lnTo>
                  <a:pt x="179784" y="112013"/>
                </a:lnTo>
                <a:lnTo>
                  <a:pt x="167677" y="125539"/>
                </a:lnTo>
                <a:lnTo>
                  <a:pt x="150749" y="137160"/>
                </a:lnTo>
                <a:lnTo>
                  <a:pt x="175918" y="149808"/>
                </a:lnTo>
                <a:lnTo>
                  <a:pt x="193897" y="167767"/>
                </a:lnTo>
                <a:lnTo>
                  <a:pt x="204684" y="191059"/>
                </a:lnTo>
                <a:lnTo>
                  <a:pt x="208280" y="219710"/>
                </a:lnTo>
                <a:lnTo>
                  <a:pt x="206281" y="239666"/>
                </a:lnTo>
                <a:lnTo>
                  <a:pt x="176403" y="286512"/>
                </a:lnTo>
                <a:lnTo>
                  <a:pt x="140001" y="305085"/>
                </a:lnTo>
                <a:lnTo>
                  <a:pt x="94361" y="311277"/>
                </a:lnTo>
                <a:lnTo>
                  <a:pt x="0" y="311277"/>
                </a:lnTo>
                <a:lnTo>
                  <a:pt x="0" y="2921"/>
                </a:lnTo>
                <a:lnTo>
                  <a:pt x="28815" y="1660"/>
                </a:lnTo>
                <a:lnTo>
                  <a:pt x="52974" y="746"/>
                </a:lnTo>
                <a:lnTo>
                  <a:pt x="72491" y="188"/>
                </a:lnTo>
                <a:lnTo>
                  <a:pt x="87376"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5199507" y="534162"/>
            <a:ext cx="237490" cy="311785"/>
          </a:xfrm>
          <a:custGeom>
            <a:avLst/>
            <a:gdLst/>
            <a:ahLst/>
            <a:cxnLst/>
            <a:rect l="l" t="t" r="r" b="b"/>
            <a:pathLst>
              <a:path w="237489" h="311784">
                <a:moveTo>
                  <a:pt x="85470" y="0"/>
                </a:moveTo>
                <a:lnTo>
                  <a:pt x="136884" y="5689"/>
                </a:lnTo>
                <a:lnTo>
                  <a:pt x="173593" y="22748"/>
                </a:lnTo>
                <a:lnTo>
                  <a:pt x="195609" y="51167"/>
                </a:lnTo>
                <a:lnTo>
                  <a:pt x="202945" y="90932"/>
                </a:lnTo>
                <a:lnTo>
                  <a:pt x="201943" y="104338"/>
                </a:lnTo>
                <a:lnTo>
                  <a:pt x="186816" y="140842"/>
                </a:lnTo>
                <a:lnTo>
                  <a:pt x="157688" y="167221"/>
                </a:lnTo>
                <a:lnTo>
                  <a:pt x="145922" y="172720"/>
                </a:lnTo>
                <a:lnTo>
                  <a:pt x="237108" y="311658"/>
                </a:lnTo>
                <a:lnTo>
                  <a:pt x="173862" y="311658"/>
                </a:lnTo>
                <a:lnTo>
                  <a:pt x="91566"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59"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3943603" y="533145"/>
            <a:ext cx="271145" cy="313055"/>
          </a:xfrm>
          <a:custGeom>
            <a:avLst/>
            <a:gdLst/>
            <a:ahLst/>
            <a:cxnLst/>
            <a:rect l="l" t="t" r="r" b="b"/>
            <a:pathLst>
              <a:path w="271145" h="313055">
                <a:moveTo>
                  <a:pt x="123062" y="0"/>
                </a:moveTo>
                <a:lnTo>
                  <a:pt x="147066" y="0"/>
                </a:lnTo>
                <a:lnTo>
                  <a:pt x="271018" y="312674"/>
                </a:lnTo>
                <a:lnTo>
                  <a:pt x="210566"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4588890" y="531876"/>
            <a:ext cx="269875" cy="319405"/>
          </a:xfrm>
          <a:custGeom>
            <a:avLst/>
            <a:gdLst/>
            <a:ahLst/>
            <a:cxnLst/>
            <a:rect l="l" t="t" r="r" b="b"/>
            <a:pathLst>
              <a:path w="269875" h="319405">
                <a:moveTo>
                  <a:pt x="132587" y="0"/>
                </a:moveTo>
                <a:lnTo>
                  <a:pt x="191357" y="10302"/>
                </a:lnTo>
                <a:lnTo>
                  <a:pt x="234314"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5582539" y="531876"/>
            <a:ext cx="521208" cy="319150"/>
          </a:xfrm>
          <a:prstGeom prst="rect">
            <a:avLst/>
          </a:prstGeom>
          <a:blipFill>
            <a:blip r:embed="rId9" cstate="print"/>
            <a:stretch>
              <a:fillRect/>
            </a:stretch>
          </a:blipFill>
        </p:spPr>
        <p:txBody>
          <a:bodyPr wrap="square" lIns="0" tIns="0" rIns="0" bIns="0" rtlCol="0"/>
          <a:lstStyle/>
          <a:p>
            <a:endParaRPr/>
          </a:p>
        </p:txBody>
      </p:sp>
      <p:sp>
        <p:nvSpPr>
          <p:cNvPr id="32" name="object 32"/>
          <p:cNvSpPr/>
          <p:nvPr/>
        </p:nvSpPr>
        <p:spPr>
          <a:xfrm>
            <a:off x="5638419" y="579627"/>
            <a:ext cx="157606" cy="223647"/>
          </a:xfrm>
          <a:prstGeom prst="rect">
            <a:avLst/>
          </a:prstGeom>
          <a:blipFill>
            <a:blip r:embed="rId3" cstate="print"/>
            <a:stretch>
              <a:fillRect/>
            </a:stretch>
          </a:blipFill>
        </p:spPr>
        <p:txBody>
          <a:bodyPr wrap="square" lIns="0" tIns="0" rIns="0" bIns="0" rtlCol="0"/>
          <a:lstStyle/>
          <a:p>
            <a:endParaRPr/>
          </a:p>
        </p:txBody>
      </p:sp>
      <p:sp>
        <p:nvSpPr>
          <p:cNvPr id="33" name="object 33"/>
          <p:cNvSpPr/>
          <p:nvPr/>
        </p:nvSpPr>
        <p:spPr>
          <a:xfrm>
            <a:off x="5900546" y="537337"/>
            <a:ext cx="203200" cy="308610"/>
          </a:xfrm>
          <a:custGeom>
            <a:avLst/>
            <a:gdLst/>
            <a:ahLst/>
            <a:cxnLst/>
            <a:rect l="l" t="t" r="r" b="b"/>
            <a:pathLst>
              <a:path w="203200" h="308609">
                <a:moveTo>
                  <a:pt x="0" y="0"/>
                </a:moveTo>
                <a:lnTo>
                  <a:pt x="203200" y="0"/>
                </a:lnTo>
                <a:lnTo>
                  <a:pt x="203200" y="48640"/>
                </a:lnTo>
                <a:lnTo>
                  <a:pt x="54737" y="48640"/>
                </a:lnTo>
                <a:lnTo>
                  <a:pt x="54737" y="120903"/>
                </a:lnTo>
                <a:lnTo>
                  <a:pt x="163194" y="120903"/>
                </a:lnTo>
                <a:lnTo>
                  <a:pt x="163194" y="167386"/>
                </a:lnTo>
                <a:lnTo>
                  <a:pt x="54737" y="167386"/>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5582539" y="531876"/>
            <a:ext cx="269875" cy="319405"/>
          </a:xfrm>
          <a:custGeom>
            <a:avLst/>
            <a:gdLst/>
            <a:ahLst/>
            <a:cxnLst/>
            <a:rect l="l" t="t" r="r" b="b"/>
            <a:pathLst>
              <a:path w="269875" h="319405">
                <a:moveTo>
                  <a:pt x="132587" y="0"/>
                </a:moveTo>
                <a:lnTo>
                  <a:pt x="191357" y="10302"/>
                </a:lnTo>
                <a:lnTo>
                  <a:pt x="234314"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519772" y="1050036"/>
            <a:ext cx="1601889" cy="319150"/>
          </a:xfrm>
          <a:prstGeom prst="rect">
            <a:avLst/>
          </a:prstGeom>
          <a:blipFill>
            <a:blip r:embed="rId10" cstate="print"/>
            <a:stretch>
              <a:fillRect/>
            </a:stretch>
          </a:blipFill>
        </p:spPr>
        <p:txBody>
          <a:bodyPr wrap="square" lIns="0" tIns="0" rIns="0" bIns="0" rtlCol="0"/>
          <a:lstStyle/>
          <a:p>
            <a:endParaRPr/>
          </a:p>
        </p:txBody>
      </p:sp>
      <p:sp>
        <p:nvSpPr>
          <p:cNvPr id="36" name="object 36"/>
          <p:cNvSpPr/>
          <p:nvPr/>
        </p:nvSpPr>
        <p:spPr>
          <a:xfrm>
            <a:off x="575741" y="1097788"/>
            <a:ext cx="157606" cy="223647"/>
          </a:xfrm>
          <a:prstGeom prst="rect">
            <a:avLst/>
          </a:prstGeom>
          <a:blipFill>
            <a:blip r:embed="rId11" cstate="print"/>
            <a:stretch>
              <a:fillRect/>
            </a:stretch>
          </a:blipFill>
        </p:spPr>
        <p:txBody>
          <a:bodyPr wrap="square" lIns="0" tIns="0" rIns="0" bIns="0" rtlCol="0"/>
          <a:lstStyle/>
          <a:p>
            <a:endParaRPr/>
          </a:p>
        </p:txBody>
      </p:sp>
      <p:sp>
        <p:nvSpPr>
          <p:cNvPr id="37" name="object 37"/>
          <p:cNvSpPr/>
          <p:nvPr/>
        </p:nvSpPr>
        <p:spPr>
          <a:xfrm>
            <a:off x="1896998" y="1055497"/>
            <a:ext cx="224790" cy="313055"/>
          </a:xfrm>
          <a:custGeom>
            <a:avLst/>
            <a:gdLst/>
            <a:ahLst/>
            <a:cxnLst/>
            <a:rect l="l" t="t" r="r" b="b"/>
            <a:pathLst>
              <a:path w="224789" h="313055">
                <a:moveTo>
                  <a:pt x="0" y="0"/>
                </a:moveTo>
                <a:lnTo>
                  <a:pt x="26288" y="0"/>
                </a:lnTo>
                <a:lnTo>
                  <a:pt x="171957" y="186181"/>
                </a:lnTo>
                <a:lnTo>
                  <a:pt x="171957" y="0"/>
                </a:lnTo>
                <a:lnTo>
                  <a:pt x="224662" y="0"/>
                </a:lnTo>
                <a:lnTo>
                  <a:pt x="224662" y="312674"/>
                </a:lnTo>
                <a:lnTo>
                  <a:pt x="202311"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38" name="object 38"/>
          <p:cNvSpPr/>
          <p:nvPr/>
        </p:nvSpPr>
        <p:spPr>
          <a:xfrm>
            <a:off x="1651635"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39" name="object 39"/>
          <p:cNvSpPr/>
          <p:nvPr/>
        </p:nvSpPr>
        <p:spPr>
          <a:xfrm>
            <a:off x="1066330" y="1055497"/>
            <a:ext cx="262890" cy="308610"/>
          </a:xfrm>
          <a:custGeom>
            <a:avLst/>
            <a:gdLst/>
            <a:ahLst/>
            <a:cxnLst/>
            <a:rect l="l" t="t" r="r" b="b"/>
            <a:pathLst>
              <a:path w="262890" h="308609">
                <a:moveTo>
                  <a:pt x="0" y="0"/>
                </a:moveTo>
                <a:lnTo>
                  <a:pt x="58127" y="0"/>
                </a:lnTo>
                <a:lnTo>
                  <a:pt x="131203" y="131572"/>
                </a:lnTo>
                <a:lnTo>
                  <a:pt x="204431" y="0"/>
                </a:lnTo>
                <a:lnTo>
                  <a:pt x="262343" y="0"/>
                </a:lnTo>
                <a:lnTo>
                  <a:pt x="158788" y="181863"/>
                </a:lnTo>
                <a:lnTo>
                  <a:pt x="158788" y="308482"/>
                </a:lnTo>
                <a:lnTo>
                  <a:pt x="104025" y="308482"/>
                </a:lnTo>
                <a:lnTo>
                  <a:pt x="104025" y="181863"/>
                </a:lnTo>
                <a:lnTo>
                  <a:pt x="0" y="0"/>
                </a:lnTo>
                <a:close/>
              </a:path>
            </a:pathLst>
          </a:custGeom>
          <a:ln w="3175">
            <a:solidFill>
              <a:srgbClr val="58134A"/>
            </a:solidFill>
          </a:ln>
        </p:spPr>
        <p:txBody>
          <a:bodyPr wrap="square" lIns="0" tIns="0" rIns="0" bIns="0" rtlCol="0"/>
          <a:lstStyle/>
          <a:p>
            <a:endParaRPr/>
          </a:p>
        </p:txBody>
      </p:sp>
      <p:sp>
        <p:nvSpPr>
          <p:cNvPr id="40" name="object 40"/>
          <p:cNvSpPr/>
          <p:nvPr/>
        </p:nvSpPr>
        <p:spPr>
          <a:xfrm>
            <a:off x="807250" y="1055242"/>
            <a:ext cx="257175" cy="309245"/>
          </a:xfrm>
          <a:custGeom>
            <a:avLst/>
            <a:gdLst/>
            <a:ahLst/>
            <a:cxnLst/>
            <a:rect l="l" t="t" r="r" b="b"/>
            <a:pathLst>
              <a:path w="257175" h="309244">
                <a:moveTo>
                  <a:pt x="7365" y="0"/>
                </a:moveTo>
                <a:lnTo>
                  <a:pt x="63385" y="254"/>
                </a:lnTo>
                <a:lnTo>
                  <a:pt x="125933" y="104521"/>
                </a:lnTo>
                <a:lnTo>
                  <a:pt x="194792" y="254"/>
                </a:lnTo>
                <a:lnTo>
                  <a:pt x="252082" y="254"/>
                </a:lnTo>
                <a:lnTo>
                  <a:pt x="154368" y="149733"/>
                </a:lnTo>
                <a:lnTo>
                  <a:pt x="256921" y="308737"/>
                </a:lnTo>
                <a:lnTo>
                  <a:pt x="197319" y="308737"/>
                </a:lnTo>
                <a:lnTo>
                  <a:pt x="124459" y="197739"/>
                </a:lnTo>
                <a:lnTo>
                  <a:pt x="57073" y="308737"/>
                </a:lnTo>
                <a:lnTo>
                  <a:pt x="0" y="308737"/>
                </a:lnTo>
                <a:lnTo>
                  <a:pt x="92443" y="148844"/>
                </a:lnTo>
                <a:lnTo>
                  <a:pt x="7365" y="0"/>
                </a:lnTo>
                <a:close/>
              </a:path>
            </a:pathLst>
          </a:custGeom>
          <a:ln w="3175">
            <a:solidFill>
              <a:srgbClr val="58134A"/>
            </a:solidFill>
          </a:ln>
        </p:spPr>
        <p:txBody>
          <a:bodyPr wrap="square" lIns="0" tIns="0" rIns="0" bIns="0" rtlCol="0"/>
          <a:lstStyle/>
          <a:p>
            <a:endParaRPr/>
          </a:p>
        </p:txBody>
      </p:sp>
      <p:sp>
        <p:nvSpPr>
          <p:cNvPr id="41" name="object 41"/>
          <p:cNvSpPr/>
          <p:nvPr/>
        </p:nvSpPr>
        <p:spPr>
          <a:xfrm>
            <a:off x="1347342" y="1050163"/>
            <a:ext cx="255904" cy="319405"/>
          </a:xfrm>
          <a:custGeom>
            <a:avLst/>
            <a:gdLst/>
            <a:ahLst/>
            <a:cxnLst/>
            <a:rect l="l" t="t" r="r" b="b"/>
            <a:pathLst>
              <a:path w="255905" h="319405">
                <a:moveTo>
                  <a:pt x="156209" y="0"/>
                </a:moveTo>
                <a:lnTo>
                  <a:pt x="180615" y="1903"/>
                </a:lnTo>
                <a:lnTo>
                  <a:pt x="203152" y="7604"/>
                </a:lnTo>
                <a:lnTo>
                  <a:pt x="223807" y="17091"/>
                </a:lnTo>
                <a:lnTo>
                  <a:pt x="242569" y="30352"/>
                </a:lnTo>
                <a:lnTo>
                  <a:pt x="219582" y="74422"/>
                </a:lnTo>
                <a:lnTo>
                  <a:pt x="214080" y="70062"/>
                </a:lnTo>
                <a:lnTo>
                  <a:pt x="207279" y="65738"/>
                </a:lnTo>
                <a:lnTo>
                  <a:pt x="170910" y="50799"/>
                </a:lnTo>
                <a:lnTo>
                  <a:pt x="154940" y="48640"/>
                </a:lnTo>
                <a:lnTo>
                  <a:pt x="133387" y="50569"/>
                </a:lnTo>
                <a:lnTo>
                  <a:pt x="97522" y="66000"/>
                </a:lnTo>
                <a:lnTo>
                  <a:pt x="71610" y="96242"/>
                </a:lnTo>
                <a:lnTo>
                  <a:pt x="58414" y="137580"/>
                </a:lnTo>
                <a:lnTo>
                  <a:pt x="56768" y="162178"/>
                </a:lnTo>
                <a:lnTo>
                  <a:pt x="58386" y="185590"/>
                </a:lnTo>
                <a:lnTo>
                  <a:pt x="71288" y="224936"/>
                </a:lnTo>
                <a:lnTo>
                  <a:pt x="96650" y="253827"/>
                </a:lnTo>
                <a:lnTo>
                  <a:pt x="131806" y="268547"/>
                </a:lnTo>
                <a:lnTo>
                  <a:pt x="152907" y="270383"/>
                </a:lnTo>
                <a:lnTo>
                  <a:pt x="166858" y="269382"/>
                </a:lnTo>
                <a:lnTo>
                  <a:pt x="201040" y="193801"/>
                </a:lnTo>
                <a:lnTo>
                  <a:pt x="158369" y="193801"/>
                </a:lnTo>
                <a:lnTo>
                  <a:pt x="158369" y="147065"/>
                </a:lnTo>
                <a:lnTo>
                  <a:pt x="255778" y="147065"/>
                </a:lnTo>
                <a:lnTo>
                  <a:pt x="255778" y="285114"/>
                </a:lnTo>
                <a:lnTo>
                  <a:pt x="220094" y="305206"/>
                </a:lnTo>
                <a:lnTo>
                  <a:pt x="174593" y="316817"/>
                </a:lnTo>
                <a:lnTo>
                  <a:pt x="144018" y="319024"/>
                </a:lnTo>
                <a:lnTo>
                  <a:pt x="112585" y="316309"/>
                </a:lnTo>
                <a:lnTo>
                  <a:pt x="60007" y="294592"/>
                </a:lnTo>
                <a:lnTo>
                  <a:pt x="21859" y="252112"/>
                </a:lnTo>
                <a:lnTo>
                  <a:pt x="2428" y="194633"/>
                </a:lnTo>
                <a:lnTo>
                  <a:pt x="0" y="160654"/>
                </a:lnTo>
                <a:lnTo>
                  <a:pt x="2643" y="126678"/>
                </a:lnTo>
                <a:lnTo>
                  <a:pt x="23788" y="68679"/>
                </a:lnTo>
                <a:lnTo>
                  <a:pt x="65270" y="25128"/>
                </a:lnTo>
                <a:lnTo>
                  <a:pt x="122229" y="2788"/>
                </a:lnTo>
                <a:lnTo>
                  <a:pt x="156209" y="0"/>
                </a:lnTo>
                <a:close/>
              </a:path>
            </a:pathLst>
          </a:custGeom>
          <a:ln w="3175">
            <a:solidFill>
              <a:srgbClr val="58134A"/>
            </a:solidFill>
          </a:ln>
        </p:spPr>
        <p:txBody>
          <a:bodyPr wrap="square" lIns="0" tIns="0" rIns="0" bIns="0" rtlCol="0"/>
          <a:lstStyle/>
          <a:p>
            <a:endParaRPr/>
          </a:p>
        </p:txBody>
      </p:sp>
      <p:sp>
        <p:nvSpPr>
          <p:cNvPr id="42" name="object 42"/>
          <p:cNvSpPr/>
          <p:nvPr/>
        </p:nvSpPr>
        <p:spPr>
          <a:xfrm>
            <a:off x="519772" y="1050036"/>
            <a:ext cx="269875" cy="319405"/>
          </a:xfrm>
          <a:custGeom>
            <a:avLst/>
            <a:gdLst/>
            <a:ahLst/>
            <a:cxnLst/>
            <a:rect l="l" t="t" r="r" b="b"/>
            <a:pathLst>
              <a:path w="269875" h="319405">
                <a:moveTo>
                  <a:pt x="132664" y="0"/>
                </a:moveTo>
                <a:lnTo>
                  <a:pt x="191369" y="10302"/>
                </a:lnTo>
                <a:lnTo>
                  <a:pt x="234378" y="41275"/>
                </a:lnTo>
                <a:lnTo>
                  <a:pt x="260759" y="90804"/>
                </a:lnTo>
                <a:lnTo>
                  <a:pt x="269557" y="157099"/>
                </a:lnTo>
                <a:lnTo>
                  <a:pt x="267259" y="192434"/>
                </a:lnTo>
                <a:lnTo>
                  <a:pt x="248881" y="251628"/>
                </a:lnTo>
                <a:lnTo>
                  <a:pt x="212501" y="294558"/>
                </a:lnTo>
                <a:lnTo>
                  <a:pt x="160328" y="316414"/>
                </a:lnTo>
                <a:lnTo>
                  <a:pt x="128460" y="319150"/>
                </a:lnTo>
                <a:lnTo>
                  <a:pt x="99201" y="316456"/>
                </a:lnTo>
                <a:lnTo>
                  <a:pt x="51552" y="294826"/>
                </a:lnTo>
                <a:lnTo>
                  <a:pt x="18650" y="252128"/>
                </a:lnTo>
                <a:lnTo>
                  <a:pt x="2071" y="192744"/>
                </a:lnTo>
                <a:lnTo>
                  <a:pt x="0" y="157099"/>
                </a:lnTo>
                <a:lnTo>
                  <a:pt x="2257" y="125406"/>
                </a:lnTo>
                <a:lnTo>
                  <a:pt x="20311" y="69641"/>
                </a:lnTo>
                <a:lnTo>
                  <a:pt x="55686" y="25610"/>
                </a:lnTo>
                <a:lnTo>
                  <a:pt x="103968" y="2837"/>
                </a:lnTo>
                <a:lnTo>
                  <a:pt x="132664" y="0"/>
                </a:lnTo>
                <a:close/>
              </a:path>
            </a:pathLst>
          </a:custGeom>
          <a:ln w="3175">
            <a:solidFill>
              <a:srgbClr val="58134A"/>
            </a:solidFill>
          </a:ln>
        </p:spPr>
        <p:txBody>
          <a:bodyPr wrap="square" lIns="0" tIns="0" rIns="0" bIns="0" rtlCol="0"/>
          <a:lstStyle/>
          <a:p>
            <a:endParaRPr/>
          </a:p>
        </p:txBody>
      </p:sp>
      <p:sp>
        <p:nvSpPr>
          <p:cNvPr id="43" name="object 43"/>
          <p:cNvSpPr txBox="1"/>
          <p:nvPr/>
        </p:nvSpPr>
        <p:spPr>
          <a:xfrm>
            <a:off x="510540" y="1556740"/>
            <a:ext cx="7061834" cy="4125595"/>
          </a:xfrm>
          <a:prstGeom prst="rect">
            <a:avLst/>
          </a:prstGeom>
        </p:spPr>
        <p:txBody>
          <a:bodyPr vert="horz" wrap="square" lIns="0" tIns="88900" rIns="0" bIns="0" rtlCol="0">
            <a:spAutoFit/>
          </a:bodyPr>
          <a:lstStyle/>
          <a:p>
            <a:pPr marL="312420" indent="-274320">
              <a:lnSpc>
                <a:spcPct val="100000"/>
              </a:lnSpc>
              <a:spcBef>
                <a:spcPts val="700"/>
              </a:spcBef>
              <a:buClr>
                <a:srgbClr val="B03E9A"/>
              </a:buClr>
              <a:buSzPct val="73076"/>
              <a:buFont typeface="Wingdings 2"/>
              <a:buChar char=""/>
              <a:tabLst>
                <a:tab pos="312420" algn="l"/>
              </a:tabLst>
            </a:pPr>
            <a:r>
              <a:rPr sz="2600" dirty="0">
                <a:latin typeface="Trebuchet MS"/>
                <a:cs typeface="Trebuchet MS"/>
              </a:rPr>
              <a:t>O </a:t>
            </a:r>
            <a:r>
              <a:rPr sz="2600" spc="-5" dirty="0">
                <a:latin typeface="Trebuchet MS"/>
                <a:cs typeface="Trebuchet MS"/>
              </a:rPr>
              <a:t>is </a:t>
            </a:r>
            <a:r>
              <a:rPr sz="2600" dirty="0">
                <a:latin typeface="Trebuchet MS"/>
                <a:cs typeface="Trebuchet MS"/>
              </a:rPr>
              <a:t>gas </a:t>
            </a:r>
            <a:r>
              <a:rPr sz="2600" spc="-5" dirty="0">
                <a:latin typeface="Trebuchet MS"/>
                <a:cs typeface="Trebuchet MS"/>
              </a:rPr>
              <a:t>all are</a:t>
            </a:r>
            <a:r>
              <a:rPr sz="2600" spc="-55" dirty="0">
                <a:latin typeface="Trebuchet MS"/>
                <a:cs typeface="Trebuchet MS"/>
              </a:rPr>
              <a:t> </a:t>
            </a:r>
            <a:r>
              <a:rPr sz="2600" dirty="0">
                <a:latin typeface="Trebuchet MS"/>
                <a:cs typeface="Trebuchet MS"/>
              </a:rPr>
              <a:t>solids.</a:t>
            </a:r>
            <a:endParaRPr sz="2600">
              <a:latin typeface="Trebuchet MS"/>
              <a:cs typeface="Trebuchet MS"/>
            </a:endParaRPr>
          </a:p>
          <a:p>
            <a:pPr marL="312420" indent="-274320">
              <a:lnSpc>
                <a:spcPct val="100000"/>
              </a:lnSpc>
              <a:spcBef>
                <a:spcPts val="600"/>
              </a:spcBef>
              <a:buClr>
                <a:srgbClr val="B03E9A"/>
              </a:buClr>
              <a:buSzPct val="73076"/>
              <a:buFont typeface="Wingdings 2"/>
              <a:buChar char=""/>
              <a:tabLst>
                <a:tab pos="312420" algn="l"/>
              </a:tabLst>
            </a:pPr>
            <a:r>
              <a:rPr sz="2600" dirty="0">
                <a:latin typeface="Trebuchet MS"/>
                <a:cs typeface="Trebuchet MS"/>
              </a:rPr>
              <a:t>O </a:t>
            </a:r>
            <a:r>
              <a:rPr sz="2600" spc="-5" dirty="0">
                <a:latin typeface="Trebuchet MS"/>
                <a:cs typeface="Trebuchet MS"/>
              </a:rPr>
              <a:t>diatomic others poly</a:t>
            </a:r>
            <a:r>
              <a:rPr sz="2600" dirty="0">
                <a:latin typeface="Trebuchet MS"/>
                <a:cs typeface="Trebuchet MS"/>
              </a:rPr>
              <a:t> </a:t>
            </a:r>
            <a:r>
              <a:rPr sz="2600" spc="-5" dirty="0">
                <a:latin typeface="Trebuchet MS"/>
                <a:cs typeface="Trebuchet MS"/>
              </a:rPr>
              <a:t>atomic.</a:t>
            </a:r>
            <a:endParaRPr sz="2600">
              <a:latin typeface="Trebuchet MS"/>
              <a:cs typeface="Trebuchet MS"/>
            </a:endParaRPr>
          </a:p>
          <a:p>
            <a:pPr marL="312420" indent="-274320">
              <a:lnSpc>
                <a:spcPct val="100000"/>
              </a:lnSpc>
              <a:spcBef>
                <a:spcPts val="600"/>
              </a:spcBef>
              <a:buClr>
                <a:srgbClr val="B03E9A"/>
              </a:buClr>
              <a:buSzPct val="73076"/>
              <a:buFont typeface="Wingdings 2"/>
              <a:buChar char=""/>
              <a:tabLst>
                <a:tab pos="312420" algn="l"/>
              </a:tabLst>
            </a:pPr>
            <a:r>
              <a:rPr sz="2600" dirty="0">
                <a:latin typeface="Trebuchet MS"/>
                <a:cs typeface="Trebuchet MS"/>
              </a:rPr>
              <a:t>O</a:t>
            </a:r>
            <a:r>
              <a:rPr sz="2550" baseline="-21241" dirty="0">
                <a:latin typeface="Trebuchet MS"/>
                <a:cs typeface="Trebuchet MS"/>
              </a:rPr>
              <a:t>2</a:t>
            </a:r>
            <a:r>
              <a:rPr sz="2600" dirty="0">
                <a:latin typeface="Trebuchet MS"/>
                <a:cs typeface="Trebuchet MS"/>
              </a:rPr>
              <a:t>is </a:t>
            </a:r>
            <a:r>
              <a:rPr sz="2600" spc="-5" dirty="0">
                <a:latin typeface="Trebuchet MS"/>
                <a:cs typeface="Trebuchet MS"/>
              </a:rPr>
              <a:t>paramagnetic </a:t>
            </a:r>
            <a:r>
              <a:rPr sz="2600" dirty="0">
                <a:latin typeface="Trebuchet MS"/>
                <a:cs typeface="Trebuchet MS"/>
              </a:rPr>
              <a:t>others</a:t>
            </a:r>
            <a:r>
              <a:rPr sz="2600" spc="-55" dirty="0">
                <a:latin typeface="Trebuchet MS"/>
                <a:cs typeface="Trebuchet MS"/>
              </a:rPr>
              <a:t> </a:t>
            </a:r>
            <a:r>
              <a:rPr sz="2600" spc="-5" dirty="0">
                <a:latin typeface="Trebuchet MS"/>
                <a:cs typeface="Trebuchet MS"/>
              </a:rPr>
              <a:t>diamagnetic.</a:t>
            </a:r>
            <a:endParaRPr sz="2600">
              <a:latin typeface="Trebuchet MS"/>
              <a:cs typeface="Trebuchet MS"/>
            </a:endParaRPr>
          </a:p>
          <a:p>
            <a:pPr marL="311785" marR="799465" indent="-274320">
              <a:lnSpc>
                <a:spcPct val="100000"/>
              </a:lnSpc>
              <a:spcBef>
                <a:spcPts val="600"/>
              </a:spcBef>
              <a:buClr>
                <a:srgbClr val="B03E9A"/>
              </a:buClr>
              <a:buSzPct val="73076"/>
              <a:buFont typeface="Wingdings 2"/>
              <a:buChar char=""/>
              <a:tabLst>
                <a:tab pos="312420" algn="l"/>
              </a:tabLst>
            </a:pPr>
            <a:r>
              <a:rPr sz="2600" dirty="0">
                <a:latin typeface="Trebuchet MS"/>
                <a:cs typeface="Trebuchet MS"/>
              </a:rPr>
              <a:t>Forms H </a:t>
            </a:r>
            <a:r>
              <a:rPr sz="2600" spc="-5" dirty="0">
                <a:latin typeface="Trebuchet MS"/>
                <a:cs typeface="Trebuchet MS"/>
              </a:rPr>
              <a:t>bonds </a:t>
            </a:r>
            <a:r>
              <a:rPr sz="2600" dirty="0">
                <a:latin typeface="Trebuchet MS"/>
                <a:cs typeface="Trebuchet MS"/>
              </a:rPr>
              <a:t>in </a:t>
            </a:r>
            <a:r>
              <a:rPr sz="2600" spc="-5" dirty="0">
                <a:latin typeface="Trebuchet MS"/>
                <a:cs typeface="Trebuchet MS"/>
              </a:rPr>
              <a:t>hydrides, alcohols and  carboxylic</a:t>
            </a:r>
            <a:r>
              <a:rPr sz="2600" spc="-15" dirty="0">
                <a:latin typeface="Trebuchet MS"/>
                <a:cs typeface="Trebuchet MS"/>
              </a:rPr>
              <a:t> </a:t>
            </a:r>
            <a:r>
              <a:rPr sz="2600" spc="-5" dirty="0">
                <a:latin typeface="Trebuchet MS"/>
                <a:cs typeface="Trebuchet MS"/>
              </a:rPr>
              <a:t>acids.</a:t>
            </a:r>
            <a:endParaRPr sz="2600">
              <a:latin typeface="Trebuchet MS"/>
              <a:cs typeface="Trebuchet MS"/>
            </a:endParaRPr>
          </a:p>
          <a:p>
            <a:pPr marL="412750" indent="-375285">
              <a:lnSpc>
                <a:spcPct val="100000"/>
              </a:lnSpc>
              <a:spcBef>
                <a:spcPts val="600"/>
              </a:spcBef>
              <a:buClr>
                <a:srgbClr val="B03E9A"/>
              </a:buClr>
              <a:buSzPct val="73076"/>
              <a:buFont typeface="Wingdings 2"/>
              <a:buChar char=""/>
              <a:tabLst>
                <a:tab pos="412750" algn="l"/>
                <a:tab pos="413384" algn="l"/>
                <a:tab pos="2602865" algn="l"/>
              </a:tabLst>
            </a:pPr>
            <a:r>
              <a:rPr sz="2600" spc="-5" dirty="0">
                <a:latin typeface="Trebuchet MS"/>
                <a:cs typeface="Trebuchet MS"/>
              </a:rPr>
              <a:t>forms p∏</a:t>
            </a:r>
            <a:r>
              <a:rPr sz="2600" spc="25" dirty="0">
                <a:latin typeface="Trebuchet MS"/>
                <a:cs typeface="Trebuchet MS"/>
              </a:rPr>
              <a:t> </a:t>
            </a:r>
            <a:r>
              <a:rPr sz="2600" dirty="0">
                <a:latin typeface="Trebuchet MS"/>
                <a:cs typeface="Trebuchet MS"/>
              </a:rPr>
              <a:t>-</a:t>
            </a:r>
            <a:r>
              <a:rPr sz="2600" spc="10" dirty="0">
                <a:latin typeface="Trebuchet MS"/>
                <a:cs typeface="Trebuchet MS"/>
              </a:rPr>
              <a:t> </a:t>
            </a:r>
            <a:r>
              <a:rPr sz="2600" spc="-5" dirty="0">
                <a:latin typeface="Trebuchet MS"/>
                <a:cs typeface="Trebuchet MS"/>
              </a:rPr>
              <a:t>p∏	multiple</a:t>
            </a:r>
            <a:r>
              <a:rPr sz="2600" spc="-30" dirty="0">
                <a:latin typeface="Trebuchet MS"/>
                <a:cs typeface="Trebuchet MS"/>
              </a:rPr>
              <a:t> </a:t>
            </a:r>
            <a:r>
              <a:rPr sz="2600" spc="-5" dirty="0">
                <a:latin typeface="Trebuchet MS"/>
                <a:cs typeface="Trebuchet MS"/>
              </a:rPr>
              <a:t>bonds.</a:t>
            </a:r>
            <a:endParaRPr sz="2600">
              <a:latin typeface="Trebuchet MS"/>
              <a:cs typeface="Trebuchet MS"/>
            </a:endParaRPr>
          </a:p>
          <a:p>
            <a:pPr marL="412750" indent="-375285">
              <a:lnSpc>
                <a:spcPct val="100000"/>
              </a:lnSpc>
              <a:spcBef>
                <a:spcPts val="600"/>
              </a:spcBef>
              <a:buClr>
                <a:srgbClr val="B03E9A"/>
              </a:buClr>
              <a:buSzPct val="73076"/>
              <a:buFont typeface="Wingdings 2"/>
              <a:buChar char=""/>
              <a:tabLst>
                <a:tab pos="412750" algn="l"/>
                <a:tab pos="413384" algn="l"/>
              </a:tabLst>
            </a:pPr>
            <a:r>
              <a:rPr sz="2600" dirty="0">
                <a:latin typeface="Trebuchet MS"/>
                <a:cs typeface="Trebuchet MS"/>
              </a:rPr>
              <a:t>oxidation states -2 </a:t>
            </a:r>
            <a:r>
              <a:rPr sz="2600" spc="-5" dirty="0">
                <a:latin typeface="Trebuchet MS"/>
                <a:cs typeface="Trebuchet MS"/>
              </a:rPr>
              <a:t>and +2 </a:t>
            </a:r>
            <a:r>
              <a:rPr sz="2600" dirty="0">
                <a:latin typeface="Trebuchet MS"/>
                <a:cs typeface="Trebuchet MS"/>
              </a:rPr>
              <a:t>only </a:t>
            </a:r>
            <a:r>
              <a:rPr sz="2600" spc="-5" dirty="0">
                <a:latin typeface="Trebuchet MS"/>
                <a:cs typeface="Trebuchet MS"/>
              </a:rPr>
              <a:t>with </a:t>
            </a:r>
            <a:r>
              <a:rPr sz="2600" dirty="0">
                <a:latin typeface="Trebuchet MS"/>
                <a:cs typeface="Trebuchet MS"/>
              </a:rPr>
              <a:t>F</a:t>
            </a:r>
            <a:r>
              <a:rPr sz="2600" spc="-110" dirty="0">
                <a:latin typeface="Trebuchet MS"/>
                <a:cs typeface="Trebuchet MS"/>
              </a:rPr>
              <a:t> </a:t>
            </a:r>
            <a:r>
              <a:rPr sz="2600" dirty="0">
                <a:latin typeface="Trebuchet MS"/>
                <a:cs typeface="Trebuchet MS"/>
              </a:rPr>
              <a:t>others</a:t>
            </a:r>
            <a:endParaRPr sz="2600">
              <a:latin typeface="Trebuchet MS"/>
              <a:cs typeface="Trebuchet MS"/>
            </a:endParaRPr>
          </a:p>
          <a:p>
            <a:pPr marL="311785">
              <a:lnSpc>
                <a:spcPct val="100000"/>
              </a:lnSpc>
              <a:spcBef>
                <a:spcPts val="5"/>
              </a:spcBef>
            </a:pPr>
            <a:r>
              <a:rPr sz="2600" spc="-5" dirty="0">
                <a:latin typeface="Trebuchet MS"/>
                <a:cs typeface="Trebuchet MS"/>
              </a:rPr>
              <a:t>+2 </a:t>
            </a:r>
            <a:r>
              <a:rPr sz="2600" dirty="0">
                <a:latin typeface="Trebuchet MS"/>
                <a:cs typeface="Trebuchet MS"/>
              </a:rPr>
              <a:t>and</a:t>
            </a:r>
            <a:r>
              <a:rPr sz="2600" spc="-20" dirty="0">
                <a:latin typeface="Trebuchet MS"/>
                <a:cs typeface="Trebuchet MS"/>
              </a:rPr>
              <a:t> </a:t>
            </a:r>
            <a:r>
              <a:rPr sz="2600" spc="-5" dirty="0">
                <a:latin typeface="Trebuchet MS"/>
                <a:cs typeface="Trebuchet MS"/>
              </a:rPr>
              <a:t>+6.</a:t>
            </a:r>
            <a:endParaRPr sz="2600">
              <a:latin typeface="Trebuchet MS"/>
              <a:cs typeface="Trebuchet MS"/>
            </a:endParaRPr>
          </a:p>
          <a:p>
            <a:pPr marL="312420" indent="-274320">
              <a:lnSpc>
                <a:spcPct val="100000"/>
              </a:lnSpc>
              <a:spcBef>
                <a:spcPts val="595"/>
              </a:spcBef>
              <a:buClr>
                <a:srgbClr val="B03E9A"/>
              </a:buClr>
              <a:buSzPct val="73076"/>
              <a:buFont typeface="Wingdings 2"/>
              <a:buChar char=""/>
              <a:tabLst>
                <a:tab pos="312420" algn="l"/>
              </a:tabLst>
            </a:pPr>
            <a:r>
              <a:rPr sz="2600" spc="-5" dirty="0">
                <a:latin typeface="Trebuchet MS"/>
                <a:cs typeface="Trebuchet MS"/>
              </a:rPr>
              <a:t>Forms ionic</a:t>
            </a:r>
            <a:r>
              <a:rPr sz="2600" dirty="0">
                <a:latin typeface="Trebuchet MS"/>
                <a:cs typeface="Trebuchet MS"/>
              </a:rPr>
              <a:t> </a:t>
            </a:r>
            <a:r>
              <a:rPr sz="2600" spc="-5" dirty="0">
                <a:latin typeface="Trebuchet MS"/>
                <a:cs typeface="Trebuchet MS"/>
              </a:rPr>
              <a:t>compounds.</a:t>
            </a:r>
            <a:endParaRPr sz="2600">
              <a:latin typeface="Trebuchet MS"/>
              <a:cs typeface="Trebuchet M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2220645"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8741" y="1057402"/>
            <a:ext cx="132943" cy="24079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29601" y="1053719"/>
            <a:ext cx="176339" cy="25031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507360" y="1006221"/>
            <a:ext cx="252095" cy="350520"/>
          </a:xfrm>
          <a:custGeom>
            <a:avLst/>
            <a:gdLst/>
            <a:ahLst/>
            <a:cxnLst/>
            <a:rect l="l" t="t" r="r" b="b"/>
            <a:pathLst>
              <a:path w="252094"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2233041" y="1006221"/>
            <a:ext cx="220979" cy="346075"/>
          </a:xfrm>
          <a:custGeom>
            <a:avLst/>
            <a:gdLst/>
            <a:ahLst/>
            <a:cxnLst/>
            <a:rect l="l" t="t" r="r" b="b"/>
            <a:pathLst>
              <a:path w="220980"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578483" y="1006221"/>
            <a:ext cx="294005" cy="346075"/>
          </a:xfrm>
          <a:custGeom>
            <a:avLst/>
            <a:gdLst/>
            <a:ahLst/>
            <a:cxnLst/>
            <a:rect l="l" t="t" r="r" b="b"/>
            <a:pathLst>
              <a:path w="294005" h="346075">
                <a:moveTo>
                  <a:pt x="0" y="0"/>
                </a:moveTo>
                <a:lnTo>
                  <a:pt x="65150" y="0"/>
                </a:lnTo>
                <a:lnTo>
                  <a:pt x="146939" y="147446"/>
                </a:lnTo>
                <a:lnTo>
                  <a:pt x="229108" y="0"/>
                </a:lnTo>
                <a:lnTo>
                  <a:pt x="294004" y="0"/>
                </a:lnTo>
                <a:lnTo>
                  <a:pt x="177927" y="203834"/>
                </a:lnTo>
                <a:lnTo>
                  <a:pt x="177927" y="345566"/>
                </a:lnTo>
                <a:lnTo>
                  <a:pt x="116585" y="345566"/>
                </a:lnTo>
                <a:lnTo>
                  <a:pt x="116585" y="203834"/>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850379" y="1006221"/>
            <a:ext cx="61594" cy="346075"/>
          </a:xfrm>
          <a:custGeom>
            <a:avLst/>
            <a:gdLst/>
            <a:ahLst/>
            <a:cxnLst/>
            <a:rect l="l" t="t" r="r" b="b"/>
            <a:pathLst>
              <a:path w="61594" h="346075">
                <a:moveTo>
                  <a:pt x="0" y="0"/>
                </a:moveTo>
                <a:lnTo>
                  <a:pt x="61328" y="0"/>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288922" y="1005966"/>
            <a:ext cx="288290" cy="346075"/>
          </a:xfrm>
          <a:custGeom>
            <a:avLst/>
            <a:gdLst/>
            <a:ahLst/>
            <a:cxnLst/>
            <a:rect l="l" t="t" r="r" b="b"/>
            <a:pathLst>
              <a:path w="288290" h="346075">
                <a:moveTo>
                  <a:pt x="8255" y="0"/>
                </a:moveTo>
                <a:lnTo>
                  <a:pt x="70993" y="254"/>
                </a:lnTo>
                <a:lnTo>
                  <a:pt x="141097" y="116967"/>
                </a:lnTo>
                <a:lnTo>
                  <a:pt x="218186" y="254"/>
                </a:lnTo>
                <a:lnTo>
                  <a:pt x="282448" y="254"/>
                </a:lnTo>
                <a:lnTo>
                  <a:pt x="172974" y="167767"/>
                </a:lnTo>
                <a:lnTo>
                  <a:pt x="287782" y="345821"/>
                </a:lnTo>
                <a:lnTo>
                  <a:pt x="221107" y="345821"/>
                </a:lnTo>
                <a:lnTo>
                  <a:pt x="139446" y="221487"/>
                </a:lnTo>
                <a:lnTo>
                  <a:pt x="64008" y="345821"/>
                </a:lnTo>
                <a:lnTo>
                  <a:pt x="0" y="345821"/>
                </a:lnTo>
                <a:lnTo>
                  <a:pt x="103632" y="166750"/>
                </a:lnTo>
                <a:lnTo>
                  <a:pt x="8255"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38302" y="1003808"/>
            <a:ext cx="256540" cy="347980"/>
          </a:xfrm>
          <a:custGeom>
            <a:avLst/>
            <a:gdLst/>
            <a:ahLst/>
            <a:cxnLst/>
            <a:rect l="l" t="t" r="r" b="b"/>
            <a:pathLst>
              <a:path w="256540" h="347980">
                <a:moveTo>
                  <a:pt x="92240" y="0"/>
                </a:moveTo>
                <a:lnTo>
                  <a:pt x="159905" y="11064"/>
                </a:lnTo>
                <a:lnTo>
                  <a:pt x="211950" y="44322"/>
                </a:lnTo>
                <a:lnTo>
                  <a:pt x="245125" y="95758"/>
                </a:lnTo>
                <a:lnTo>
                  <a:pt x="256184" y="161670"/>
                </a:lnTo>
                <a:lnTo>
                  <a:pt x="251197" y="218598"/>
                </a:lnTo>
                <a:lnTo>
                  <a:pt x="236237" y="265175"/>
                </a:lnTo>
                <a:lnTo>
                  <a:pt x="211304" y="301402"/>
                </a:lnTo>
                <a:lnTo>
                  <a:pt x="176398" y="327279"/>
                </a:lnTo>
                <a:lnTo>
                  <a:pt x="131520" y="342804"/>
                </a:lnTo>
                <a:lnTo>
                  <a:pt x="76669" y="347979"/>
                </a:lnTo>
                <a:lnTo>
                  <a:pt x="0" y="347979"/>
                </a:lnTo>
                <a:lnTo>
                  <a:pt x="0" y="2666"/>
                </a:lnTo>
                <a:lnTo>
                  <a:pt x="33275" y="1500"/>
                </a:lnTo>
                <a:lnTo>
                  <a:pt x="59740" y="666"/>
                </a:lnTo>
                <a:lnTo>
                  <a:pt x="79395" y="166"/>
                </a:lnTo>
                <a:lnTo>
                  <a:pt x="9224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891919" y="1000252"/>
            <a:ext cx="287020" cy="357505"/>
          </a:xfrm>
          <a:custGeom>
            <a:avLst/>
            <a:gdLst/>
            <a:ahLst/>
            <a:cxnLst/>
            <a:rect l="l" t="t" r="r" b="b"/>
            <a:pathLst>
              <a:path w="287019" h="357505">
                <a:moveTo>
                  <a:pt x="175006" y="0"/>
                </a:moveTo>
                <a:lnTo>
                  <a:pt x="202340" y="2139"/>
                </a:lnTo>
                <a:lnTo>
                  <a:pt x="227568" y="8540"/>
                </a:lnTo>
                <a:lnTo>
                  <a:pt x="250676" y="19180"/>
                </a:lnTo>
                <a:lnTo>
                  <a:pt x="271653" y="34036"/>
                </a:lnTo>
                <a:lnTo>
                  <a:pt x="245999" y="83312"/>
                </a:lnTo>
                <a:lnTo>
                  <a:pt x="239831" y="78476"/>
                </a:lnTo>
                <a:lnTo>
                  <a:pt x="232187" y="73675"/>
                </a:lnTo>
                <a:lnTo>
                  <a:pt x="191420" y="56991"/>
                </a:lnTo>
                <a:lnTo>
                  <a:pt x="173608" y="54610"/>
                </a:lnTo>
                <a:lnTo>
                  <a:pt x="149437" y="56757"/>
                </a:lnTo>
                <a:lnTo>
                  <a:pt x="109190" y="74005"/>
                </a:lnTo>
                <a:lnTo>
                  <a:pt x="80182" y="107870"/>
                </a:lnTo>
                <a:lnTo>
                  <a:pt x="65462" y="154162"/>
                </a:lnTo>
                <a:lnTo>
                  <a:pt x="63626" y="181737"/>
                </a:lnTo>
                <a:lnTo>
                  <a:pt x="65436" y="207902"/>
                </a:lnTo>
                <a:lnTo>
                  <a:pt x="79914" y="251995"/>
                </a:lnTo>
                <a:lnTo>
                  <a:pt x="108295" y="284356"/>
                </a:lnTo>
                <a:lnTo>
                  <a:pt x="147625" y="300843"/>
                </a:lnTo>
                <a:lnTo>
                  <a:pt x="171195" y="302895"/>
                </a:lnTo>
                <a:lnTo>
                  <a:pt x="186862" y="301775"/>
                </a:lnTo>
                <a:lnTo>
                  <a:pt x="225170" y="284988"/>
                </a:lnTo>
                <a:lnTo>
                  <a:pt x="225170" y="217043"/>
                </a:lnTo>
                <a:lnTo>
                  <a:pt x="177292" y="217043"/>
                </a:lnTo>
                <a:lnTo>
                  <a:pt x="177292" y="164719"/>
                </a:lnTo>
                <a:lnTo>
                  <a:pt x="286512" y="164719"/>
                </a:lnTo>
                <a:lnTo>
                  <a:pt x="286512" y="319405"/>
                </a:lnTo>
                <a:lnTo>
                  <a:pt x="246578" y="341872"/>
                </a:lnTo>
                <a:lnTo>
                  <a:pt x="195611" y="354885"/>
                </a:lnTo>
                <a:lnTo>
                  <a:pt x="161289"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6"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966800"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52400" y="1905000"/>
            <a:ext cx="7848600" cy="443300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4534458"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17623"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1715642"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452244" y="1057402"/>
            <a:ext cx="106933" cy="1153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98741" y="1057402"/>
            <a:ext cx="106997" cy="11531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009267" y="1057275"/>
            <a:ext cx="101853" cy="100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84567" y="1057275"/>
            <a:ext cx="101803" cy="10058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551553" y="1053719"/>
            <a:ext cx="176402" cy="25031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784980" y="1053719"/>
            <a:ext cx="176402" cy="250316"/>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978785" y="1053719"/>
            <a:ext cx="176402" cy="250316"/>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078604" y="1006221"/>
            <a:ext cx="227965" cy="346075"/>
          </a:xfrm>
          <a:custGeom>
            <a:avLst/>
            <a:gdLst/>
            <a:ahLst/>
            <a:cxnLst/>
            <a:rect l="l" t="t" r="r" b="b"/>
            <a:pathLst>
              <a:path w="227964" h="346075">
                <a:moveTo>
                  <a:pt x="0" y="0"/>
                </a:moveTo>
                <a:lnTo>
                  <a:pt x="227584" y="0"/>
                </a:lnTo>
                <a:lnTo>
                  <a:pt x="227584" y="54482"/>
                </a:lnTo>
                <a:lnTo>
                  <a:pt x="61341" y="54482"/>
                </a:lnTo>
                <a:lnTo>
                  <a:pt x="61341" y="135381"/>
                </a:lnTo>
                <a:lnTo>
                  <a:pt x="182753" y="135381"/>
                </a:lnTo>
                <a:lnTo>
                  <a:pt x="182753" y="187578"/>
                </a:lnTo>
                <a:lnTo>
                  <a:pt x="61341" y="187578"/>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3272409" y="1006221"/>
            <a:ext cx="252095" cy="350520"/>
          </a:xfrm>
          <a:custGeom>
            <a:avLst/>
            <a:gdLst/>
            <a:ahLst/>
            <a:cxnLst/>
            <a:rect l="l" t="t" r="r" b="b"/>
            <a:pathLst>
              <a:path w="252095"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799588"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472054" y="1006221"/>
            <a:ext cx="286385" cy="346075"/>
          </a:xfrm>
          <a:custGeom>
            <a:avLst/>
            <a:gdLst/>
            <a:ahLst/>
            <a:cxnLst/>
            <a:rect l="l" t="t" r="r" b="b"/>
            <a:pathLst>
              <a:path w="286385" h="346075">
                <a:moveTo>
                  <a:pt x="0" y="0"/>
                </a:moveTo>
                <a:lnTo>
                  <a:pt x="286131" y="0"/>
                </a:lnTo>
                <a:lnTo>
                  <a:pt x="286131"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117422"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391792" y="1003808"/>
            <a:ext cx="229235" cy="347980"/>
          </a:xfrm>
          <a:custGeom>
            <a:avLst/>
            <a:gdLst/>
            <a:ahLst/>
            <a:cxnLst/>
            <a:rect l="l" t="t" r="r" b="b"/>
            <a:pathLst>
              <a:path w="229234" h="347980">
                <a:moveTo>
                  <a:pt x="71628" y="0"/>
                </a:moveTo>
                <a:lnTo>
                  <a:pt x="109825" y="1571"/>
                </a:lnTo>
                <a:lnTo>
                  <a:pt x="169693" y="14144"/>
                </a:lnTo>
                <a:lnTo>
                  <a:pt x="207964" y="39481"/>
                </a:lnTo>
                <a:lnTo>
                  <a:pt x="226875" y="78724"/>
                </a:lnTo>
                <a:lnTo>
                  <a:pt x="229234"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538302" y="1003808"/>
            <a:ext cx="229870" cy="347980"/>
          </a:xfrm>
          <a:custGeom>
            <a:avLst/>
            <a:gdLst/>
            <a:ahLst/>
            <a:cxnLst/>
            <a:rect l="l" t="t" r="r" b="b"/>
            <a:pathLst>
              <a:path w="229870" h="347980">
                <a:moveTo>
                  <a:pt x="71716" y="0"/>
                </a:moveTo>
                <a:lnTo>
                  <a:pt x="109895" y="1571"/>
                </a:lnTo>
                <a:lnTo>
                  <a:pt x="169750" y="14144"/>
                </a:lnTo>
                <a:lnTo>
                  <a:pt x="207993" y="39481"/>
                </a:lnTo>
                <a:lnTo>
                  <a:pt x="226920" y="78724"/>
                </a:lnTo>
                <a:lnTo>
                  <a:pt x="229285" y="103631"/>
                </a:lnTo>
                <a:lnTo>
                  <a:pt x="223681" y="146425"/>
                </a:lnTo>
                <a:lnTo>
                  <a:pt x="206869" y="179710"/>
                </a:lnTo>
                <a:lnTo>
                  <a:pt x="178846" y="203484"/>
                </a:lnTo>
                <a:lnTo>
                  <a:pt x="139612" y="217749"/>
                </a:lnTo>
                <a:lnTo>
                  <a:pt x="89166" y="222503"/>
                </a:lnTo>
                <a:lnTo>
                  <a:pt x="83534" y="222406"/>
                </a:lnTo>
                <a:lnTo>
                  <a:pt x="77019" y="222107"/>
                </a:lnTo>
                <a:lnTo>
                  <a:pt x="69617" y="221593"/>
                </a:lnTo>
                <a:lnTo>
                  <a:pt x="61328" y="220852"/>
                </a:lnTo>
                <a:lnTo>
                  <a:pt x="61328" y="347979"/>
                </a:lnTo>
                <a:lnTo>
                  <a:pt x="0" y="347979"/>
                </a:lnTo>
                <a:lnTo>
                  <a:pt x="0" y="2666"/>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821766"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946529" y="1001522"/>
            <a:ext cx="565150" cy="350520"/>
          </a:xfrm>
          <a:custGeom>
            <a:avLst/>
            <a:gdLst/>
            <a:ahLst/>
            <a:cxnLst/>
            <a:rect l="l" t="t" r="r" b="b"/>
            <a:pathLst>
              <a:path w="565150" h="350519">
                <a:moveTo>
                  <a:pt x="399160" y="0"/>
                </a:moveTo>
                <a:lnTo>
                  <a:pt x="426084" y="0"/>
                </a:lnTo>
                <a:lnTo>
                  <a:pt x="565022" y="350265"/>
                </a:lnTo>
                <a:lnTo>
                  <a:pt x="497331" y="350265"/>
                </a:lnTo>
                <a:lnTo>
                  <a:pt x="472058" y="280162"/>
                </a:lnTo>
                <a:lnTo>
                  <a:pt x="353694" y="280162"/>
                </a:lnTo>
                <a:lnTo>
                  <a:pt x="329564" y="350265"/>
                </a:lnTo>
                <a:lnTo>
                  <a:pt x="265556" y="350265"/>
                </a:lnTo>
                <a:lnTo>
                  <a:pt x="261365" y="350265"/>
                </a:lnTo>
                <a:lnTo>
                  <a:pt x="194818" y="350265"/>
                </a:lnTo>
                <a:lnTo>
                  <a:pt x="102615" y="207517"/>
                </a:lnTo>
                <a:lnTo>
                  <a:pt x="94952" y="207349"/>
                </a:lnTo>
                <a:lnTo>
                  <a:pt x="85883" y="207025"/>
                </a:lnTo>
                <a:lnTo>
                  <a:pt x="75434" y="206535"/>
                </a:lnTo>
                <a:lnTo>
                  <a:pt x="63626" y="205866"/>
                </a:lnTo>
                <a:lnTo>
                  <a:pt x="63626" y="350265"/>
                </a:lnTo>
                <a:lnTo>
                  <a:pt x="0" y="350265"/>
                </a:lnTo>
                <a:lnTo>
                  <a:pt x="0" y="4699"/>
                </a:lnTo>
                <a:lnTo>
                  <a:pt x="4409" y="4581"/>
                </a:lnTo>
                <a:lnTo>
                  <a:pt x="12509" y="4238"/>
                </a:lnTo>
                <a:lnTo>
                  <a:pt x="24324" y="3681"/>
                </a:lnTo>
                <a:lnTo>
                  <a:pt x="39877" y="2920"/>
                </a:lnTo>
                <a:lnTo>
                  <a:pt x="56360" y="2160"/>
                </a:lnTo>
                <a:lnTo>
                  <a:pt x="71151" y="1603"/>
                </a:lnTo>
                <a:lnTo>
                  <a:pt x="84276" y="1260"/>
                </a:lnTo>
                <a:lnTo>
                  <a:pt x="95757" y="1142"/>
                </a:lnTo>
                <a:lnTo>
                  <a:pt x="153338" y="7502"/>
                </a:lnTo>
                <a:lnTo>
                  <a:pt x="194452" y="26590"/>
                </a:lnTo>
                <a:lnTo>
                  <a:pt x="219112" y="58418"/>
                </a:lnTo>
                <a:lnTo>
                  <a:pt x="227329" y="102997"/>
                </a:lnTo>
                <a:lnTo>
                  <a:pt x="226188" y="117998"/>
                </a:lnTo>
                <a:lnTo>
                  <a:pt x="209169" y="159003"/>
                </a:lnTo>
                <a:lnTo>
                  <a:pt x="176664" y="188471"/>
                </a:lnTo>
                <a:lnTo>
                  <a:pt x="163448" y="194563"/>
                </a:lnTo>
                <a:lnTo>
                  <a:pt x="263016" y="346328"/>
                </a:lnTo>
                <a:lnTo>
                  <a:pt x="39916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1605914" y="1001522"/>
            <a:ext cx="304165" cy="350520"/>
          </a:xfrm>
          <a:custGeom>
            <a:avLst/>
            <a:gdLst/>
            <a:ahLst/>
            <a:cxnLst/>
            <a:rect l="l" t="t" r="r" b="b"/>
            <a:pathLst>
              <a:path w="304164" h="350519">
                <a:moveTo>
                  <a:pt x="137795" y="0"/>
                </a:moveTo>
                <a:lnTo>
                  <a:pt x="164718" y="0"/>
                </a:lnTo>
                <a:lnTo>
                  <a:pt x="303657" y="350265"/>
                </a:lnTo>
                <a:lnTo>
                  <a:pt x="235965" y="350265"/>
                </a:lnTo>
                <a:lnTo>
                  <a:pt x="210692" y="280162"/>
                </a:lnTo>
                <a:lnTo>
                  <a:pt x="92328" y="280162"/>
                </a:lnTo>
                <a:lnTo>
                  <a:pt x="68198"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4842509" y="1000125"/>
            <a:ext cx="230504" cy="351790"/>
          </a:xfrm>
          <a:custGeom>
            <a:avLst/>
            <a:gdLst/>
            <a:ahLst/>
            <a:cxnLst/>
            <a:rect l="l" t="t" r="r" b="b"/>
            <a:pathLst>
              <a:path w="230504" h="351790">
                <a:moveTo>
                  <a:pt x="96774" y="0"/>
                </a:moveTo>
                <a:lnTo>
                  <a:pt x="144017" y="6016"/>
                </a:lnTo>
                <a:lnTo>
                  <a:pt x="179831" y="24129"/>
                </a:lnTo>
                <a:lnTo>
                  <a:pt x="207817" y="70921"/>
                </a:lnTo>
                <a:lnTo>
                  <a:pt x="209676" y="91186"/>
                </a:lnTo>
                <a:lnTo>
                  <a:pt x="207291" y="112115"/>
                </a:lnTo>
                <a:lnTo>
                  <a:pt x="200120" y="135461"/>
                </a:lnTo>
                <a:lnTo>
                  <a:pt x="188138" y="161212"/>
                </a:lnTo>
                <a:lnTo>
                  <a:pt x="171323" y="189357"/>
                </a:lnTo>
                <a:lnTo>
                  <a:pt x="100456" y="297179"/>
                </a:lnTo>
                <a:lnTo>
                  <a:pt x="230250" y="297179"/>
                </a:lnTo>
                <a:lnTo>
                  <a:pt x="230250" y="351663"/>
                </a:lnTo>
                <a:lnTo>
                  <a:pt x="3810" y="351663"/>
                </a:lnTo>
                <a:lnTo>
                  <a:pt x="3810" y="333755"/>
                </a:lnTo>
                <a:lnTo>
                  <a:pt x="113284" y="172592"/>
                </a:lnTo>
                <a:lnTo>
                  <a:pt x="127619" y="149371"/>
                </a:lnTo>
                <a:lnTo>
                  <a:pt x="137858" y="128079"/>
                </a:lnTo>
                <a:lnTo>
                  <a:pt x="144002" y="108692"/>
                </a:lnTo>
                <a:lnTo>
                  <a:pt x="146050" y="91186"/>
                </a:lnTo>
                <a:lnTo>
                  <a:pt x="143119" y="74090"/>
                </a:lnTo>
                <a:lnTo>
                  <a:pt x="134318" y="61864"/>
                </a:lnTo>
                <a:lnTo>
                  <a:pt x="119635" y="54520"/>
                </a:lnTo>
                <a:lnTo>
                  <a:pt x="99060" y="52070"/>
                </a:lnTo>
                <a:lnTo>
                  <a:pt x="82012" y="54449"/>
                </a:lnTo>
                <a:lnTo>
                  <a:pt x="66690" y="61579"/>
                </a:lnTo>
                <a:lnTo>
                  <a:pt x="53107" y="73447"/>
                </a:lnTo>
                <a:lnTo>
                  <a:pt x="41275" y="90042"/>
                </a:lnTo>
                <a:lnTo>
                  <a:pt x="0" y="57530"/>
                </a:lnTo>
                <a:lnTo>
                  <a:pt x="26342" y="25098"/>
                </a:lnTo>
                <a:lnTo>
                  <a:pt x="66309" y="4095"/>
                </a:lnTo>
                <a:lnTo>
                  <a:pt x="81202" y="1023"/>
                </a:lnTo>
                <a:lnTo>
                  <a:pt x="96774"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4488815" y="1000125"/>
            <a:ext cx="302260" cy="357505"/>
          </a:xfrm>
          <a:custGeom>
            <a:avLst/>
            <a:gdLst/>
            <a:ahLst/>
            <a:cxnLst/>
            <a:rect l="l" t="t" r="r" b="b"/>
            <a:pathLst>
              <a:path w="302260" h="357505">
                <a:moveTo>
                  <a:pt x="148589"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3722242"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2916047"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6" name="object 26"/>
          <p:cNvSpPr txBox="1"/>
          <p:nvPr/>
        </p:nvSpPr>
        <p:spPr>
          <a:xfrm>
            <a:off x="485140" y="1632331"/>
            <a:ext cx="7052945" cy="4446270"/>
          </a:xfrm>
          <a:prstGeom prst="rect">
            <a:avLst/>
          </a:prstGeom>
        </p:spPr>
        <p:txBody>
          <a:bodyPr vert="horz" wrap="square" lIns="0" tIns="13335" rIns="0" bIns="0" rtlCol="0">
            <a:spAutoFit/>
          </a:bodyPr>
          <a:lstStyle/>
          <a:p>
            <a:pPr marL="63500" marR="1167765" indent="199390">
              <a:lnSpc>
                <a:spcPct val="100000"/>
              </a:lnSpc>
              <a:spcBef>
                <a:spcPts val="105"/>
              </a:spcBef>
            </a:pPr>
            <a:r>
              <a:rPr sz="2600" spc="-5" dirty="0">
                <a:latin typeface="Trebuchet MS"/>
                <a:cs typeface="Trebuchet MS"/>
              </a:rPr>
              <a:t>thermal decomposition </a:t>
            </a:r>
            <a:r>
              <a:rPr sz="2600" dirty="0">
                <a:latin typeface="Trebuchet MS"/>
                <a:cs typeface="Trebuchet MS"/>
              </a:rPr>
              <a:t>of oxygen </a:t>
            </a:r>
            <a:r>
              <a:rPr sz="2600" spc="-5" dirty="0">
                <a:latin typeface="Trebuchet MS"/>
                <a:cs typeface="Trebuchet MS"/>
              </a:rPr>
              <a:t>rich  compounds</a:t>
            </a:r>
            <a:endParaRPr sz="2600">
              <a:latin typeface="Trebuchet MS"/>
              <a:cs typeface="Trebuchet MS"/>
            </a:endParaRPr>
          </a:p>
          <a:p>
            <a:pPr marL="63500" marR="55880" indent="299720">
              <a:lnSpc>
                <a:spcPct val="100000"/>
              </a:lnSpc>
              <a:spcBef>
                <a:spcPts val="595"/>
              </a:spcBef>
            </a:pPr>
            <a:r>
              <a:rPr sz="2600" spc="-15" dirty="0">
                <a:latin typeface="Trebuchet MS"/>
                <a:cs typeface="Trebuchet MS"/>
              </a:rPr>
              <a:t>Potassium </a:t>
            </a:r>
            <a:r>
              <a:rPr sz="2600" spc="-5" dirty="0">
                <a:latin typeface="Trebuchet MS"/>
                <a:cs typeface="Trebuchet MS"/>
              </a:rPr>
              <a:t>chlorate will readily decompose if  heated </a:t>
            </a:r>
            <a:r>
              <a:rPr sz="2600" dirty="0">
                <a:latin typeface="Trebuchet MS"/>
                <a:cs typeface="Trebuchet MS"/>
              </a:rPr>
              <a:t>in </a:t>
            </a:r>
            <a:r>
              <a:rPr sz="2600" spc="-5" dirty="0">
                <a:latin typeface="Trebuchet MS"/>
                <a:cs typeface="Trebuchet MS"/>
              </a:rPr>
              <a:t>contact with </a:t>
            </a:r>
            <a:r>
              <a:rPr sz="2600" dirty="0">
                <a:latin typeface="Trebuchet MS"/>
                <a:cs typeface="Trebuchet MS"/>
              </a:rPr>
              <a:t>a </a:t>
            </a:r>
            <a:r>
              <a:rPr sz="2600" u="heavy" spc="-5" dirty="0">
                <a:solidFill>
                  <a:srgbClr val="FFDE66"/>
                </a:solidFill>
                <a:uFill>
                  <a:solidFill>
                    <a:srgbClr val="FFDE66"/>
                  </a:solidFill>
                </a:uFill>
                <a:latin typeface="Trebuchet MS"/>
                <a:cs typeface="Trebuchet MS"/>
                <a:hlinkClick r:id="rId9"/>
              </a:rPr>
              <a:t>catalyst</a:t>
            </a:r>
            <a:r>
              <a:rPr sz="2600" spc="-5" dirty="0">
                <a:latin typeface="Trebuchet MS"/>
                <a:cs typeface="Trebuchet MS"/>
              </a:rPr>
              <a:t>, typically  </a:t>
            </a:r>
            <a:r>
              <a:rPr sz="2600" u="heavy" spc="-5" dirty="0">
                <a:solidFill>
                  <a:srgbClr val="FFDE66"/>
                </a:solidFill>
                <a:uFill>
                  <a:solidFill>
                    <a:srgbClr val="FFDE66"/>
                  </a:solidFill>
                </a:uFill>
                <a:latin typeface="Trebuchet MS"/>
                <a:cs typeface="Trebuchet MS"/>
                <a:hlinkClick r:id="rId10"/>
              </a:rPr>
              <a:t>manganese (IV) dioxide</a:t>
            </a:r>
            <a:r>
              <a:rPr sz="2600" spc="-5" dirty="0">
                <a:solidFill>
                  <a:srgbClr val="FFDE66"/>
                </a:solidFill>
                <a:latin typeface="Trebuchet MS"/>
                <a:cs typeface="Trebuchet MS"/>
                <a:hlinkClick r:id="rId10"/>
              </a:rPr>
              <a:t> </a:t>
            </a:r>
            <a:r>
              <a:rPr sz="2600" dirty="0">
                <a:latin typeface="Trebuchet MS"/>
                <a:cs typeface="Trebuchet MS"/>
              </a:rPr>
              <a:t>(MnO</a:t>
            </a:r>
            <a:r>
              <a:rPr sz="2550" baseline="-21241" dirty="0">
                <a:latin typeface="Trebuchet MS"/>
                <a:cs typeface="Trebuchet MS"/>
              </a:rPr>
              <a:t>2</a:t>
            </a:r>
            <a:r>
              <a:rPr sz="2600" dirty="0">
                <a:latin typeface="Trebuchet MS"/>
                <a:cs typeface="Trebuchet MS"/>
              </a:rPr>
              <a:t>)</a:t>
            </a:r>
            <a:r>
              <a:rPr sz="2600" spc="-70" dirty="0">
                <a:latin typeface="Trebuchet MS"/>
                <a:cs typeface="Trebuchet MS"/>
              </a:rPr>
              <a:t> </a:t>
            </a:r>
            <a:r>
              <a:rPr sz="2600" dirty="0">
                <a:latin typeface="Trebuchet MS"/>
                <a:cs typeface="Trebuchet MS"/>
              </a:rPr>
              <a:t>.</a:t>
            </a:r>
            <a:endParaRPr sz="2600">
              <a:latin typeface="Trebuchet MS"/>
              <a:cs typeface="Trebuchet MS"/>
            </a:endParaRPr>
          </a:p>
          <a:p>
            <a:pPr marL="963930">
              <a:lnSpc>
                <a:spcPct val="100000"/>
              </a:lnSpc>
              <a:spcBef>
                <a:spcPts val="605"/>
              </a:spcBef>
            </a:pPr>
            <a:r>
              <a:rPr sz="2600" dirty="0">
                <a:latin typeface="Trebuchet MS"/>
                <a:cs typeface="Trebuchet MS"/>
              </a:rPr>
              <a:t>2 KClO</a:t>
            </a:r>
            <a:r>
              <a:rPr sz="2550" baseline="-21241" dirty="0">
                <a:latin typeface="Trebuchet MS"/>
                <a:cs typeface="Trebuchet MS"/>
              </a:rPr>
              <a:t>3</a:t>
            </a:r>
            <a:r>
              <a:rPr sz="2600" dirty="0">
                <a:latin typeface="Trebuchet MS"/>
                <a:cs typeface="Trebuchet MS"/>
              </a:rPr>
              <a:t>(s) </a:t>
            </a:r>
            <a:r>
              <a:rPr sz="2600" dirty="0">
                <a:latin typeface="Arial"/>
                <a:cs typeface="Arial"/>
              </a:rPr>
              <a:t>→ </a:t>
            </a:r>
            <a:r>
              <a:rPr sz="2600" dirty="0">
                <a:latin typeface="Trebuchet MS"/>
                <a:cs typeface="Trebuchet MS"/>
              </a:rPr>
              <a:t>3 O</a:t>
            </a:r>
            <a:r>
              <a:rPr sz="2550" baseline="-21241" dirty="0">
                <a:latin typeface="Trebuchet MS"/>
                <a:cs typeface="Trebuchet MS"/>
              </a:rPr>
              <a:t>2</a:t>
            </a:r>
            <a:r>
              <a:rPr sz="2600" dirty="0">
                <a:latin typeface="Trebuchet MS"/>
                <a:cs typeface="Trebuchet MS"/>
              </a:rPr>
              <a:t>(g) +</a:t>
            </a:r>
            <a:r>
              <a:rPr sz="2600" spc="-15" dirty="0">
                <a:latin typeface="Trebuchet MS"/>
                <a:cs typeface="Trebuchet MS"/>
              </a:rPr>
              <a:t> </a:t>
            </a:r>
            <a:r>
              <a:rPr sz="2600" spc="-5" dirty="0">
                <a:latin typeface="Trebuchet MS"/>
                <a:cs typeface="Trebuchet MS"/>
              </a:rPr>
              <a:t>2KCl(s)</a:t>
            </a:r>
            <a:endParaRPr sz="2600">
              <a:latin typeface="Trebuchet MS"/>
              <a:cs typeface="Trebuchet MS"/>
            </a:endParaRPr>
          </a:p>
          <a:p>
            <a:pPr>
              <a:lnSpc>
                <a:spcPct val="100000"/>
              </a:lnSpc>
              <a:spcBef>
                <a:spcPts val="10"/>
              </a:spcBef>
            </a:pPr>
            <a:endParaRPr sz="3750">
              <a:latin typeface="Times New Roman"/>
              <a:cs typeface="Times New Roman"/>
            </a:endParaRPr>
          </a:p>
          <a:p>
            <a:pPr marL="1363345">
              <a:lnSpc>
                <a:spcPct val="100000"/>
              </a:lnSpc>
            </a:pPr>
            <a:r>
              <a:rPr sz="2600" dirty="0">
                <a:latin typeface="Trebuchet MS"/>
                <a:cs typeface="Trebuchet MS"/>
              </a:rPr>
              <a:t>2 KNO</a:t>
            </a:r>
            <a:r>
              <a:rPr sz="2550" baseline="-21241" dirty="0">
                <a:latin typeface="Trebuchet MS"/>
                <a:cs typeface="Trebuchet MS"/>
              </a:rPr>
              <a:t>3 </a:t>
            </a:r>
            <a:r>
              <a:rPr sz="2600" dirty="0">
                <a:latin typeface="Arial"/>
                <a:cs typeface="Arial"/>
              </a:rPr>
              <a:t>→ </a:t>
            </a:r>
            <a:r>
              <a:rPr sz="2600" dirty="0">
                <a:latin typeface="Trebuchet MS"/>
                <a:cs typeface="Trebuchet MS"/>
              </a:rPr>
              <a:t>2 KNO</a:t>
            </a:r>
            <a:r>
              <a:rPr sz="2550" baseline="-21241" dirty="0">
                <a:latin typeface="Trebuchet MS"/>
                <a:cs typeface="Trebuchet MS"/>
              </a:rPr>
              <a:t>2 </a:t>
            </a:r>
            <a:r>
              <a:rPr sz="2600" dirty="0">
                <a:latin typeface="Trebuchet MS"/>
                <a:cs typeface="Trebuchet MS"/>
              </a:rPr>
              <a:t>+</a:t>
            </a:r>
            <a:r>
              <a:rPr sz="2600" spc="-420" dirty="0">
                <a:latin typeface="Trebuchet MS"/>
                <a:cs typeface="Trebuchet MS"/>
              </a:rPr>
              <a:t> </a:t>
            </a:r>
            <a:r>
              <a:rPr sz="2600" spc="5" dirty="0">
                <a:latin typeface="Trebuchet MS"/>
                <a:cs typeface="Trebuchet MS"/>
              </a:rPr>
              <a:t>O</a:t>
            </a:r>
            <a:r>
              <a:rPr sz="2550" spc="7" baseline="-21241" dirty="0">
                <a:latin typeface="Trebuchet MS"/>
                <a:cs typeface="Trebuchet MS"/>
              </a:rPr>
              <a:t>2</a:t>
            </a:r>
            <a:endParaRPr sz="2550" baseline="-21241">
              <a:latin typeface="Trebuchet MS"/>
              <a:cs typeface="Trebuchet MS"/>
            </a:endParaRPr>
          </a:p>
          <a:p>
            <a:pPr>
              <a:lnSpc>
                <a:spcPct val="100000"/>
              </a:lnSpc>
              <a:spcBef>
                <a:spcPts val="5"/>
              </a:spcBef>
            </a:pPr>
            <a:endParaRPr sz="3750">
              <a:latin typeface="Times New Roman"/>
              <a:cs typeface="Times New Roman"/>
            </a:endParaRPr>
          </a:p>
          <a:p>
            <a:pPr marL="863600">
              <a:lnSpc>
                <a:spcPct val="100000"/>
              </a:lnSpc>
              <a:spcBef>
                <a:spcPts val="5"/>
              </a:spcBef>
            </a:pPr>
            <a:r>
              <a:rPr sz="2600" b="1" dirty="0">
                <a:latin typeface="Trebuchet MS"/>
                <a:cs typeface="Trebuchet MS"/>
              </a:rPr>
              <a:t>2 </a:t>
            </a:r>
            <a:r>
              <a:rPr sz="2600" b="1" spc="5" dirty="0">
                <a:latin typeface="Trebuchet MS"/>
                <a:cs typeface="Trebuchet MS"/>
              </a:rPr>
              <a:t>KMnO</a:t>
            </a:r>
            <a:r>
              <a:rPr sz="2550" b="1" spc="7" baseline="-21241" dirty="0">
                <a:latin typeface="Trebuchet MS"/>
                <a:cs typeface="Trebuchet MS"/>
              </a:rPr>
              <a:t>4 </a:t>
            </a:r>
            <a:r>
              <a:rPr sz="2600" b="1" dirty="0">
                <a:latin typeface="Trebuchet MS"/>
                <a:cs typeface="Trebuchet MS"/>
              </a:rPr>
              <a:t>==&gt; </a:t>
            </a:r>
            <a:r>
              <a:rPr sz="2600" b="1" spc="5" dirty="0">
                <a:latin typeface="Trebuchet MS"/>
                <a:cs typeface="Trebuchet MS"/>
              </a:rPr>
              <a:t>K</a:t>
            </a:r>
            <a:r>
              <a:rPr sz="2550" b="1" spc="7" baseline="-21241" dirty="0">
                <a:latin typeface="Trebuchet MS"/>
                <a:cs typeface="Trebuchet MS"/>
              </a:rPr>
              <a:t>2</a:t>
            </a:r>
            <a:r>
              <a:rPr sz="2600" b="1" spc="5" dirty="0">
                <a:latin typeface="Trebuchet MS"/>
                <a:cs typeface="Trebuchet MS"/>
              </a:rPr>
              <a:t>MnO</a:t>
            </a:r>
            <a:r>
              <a:rPr sz="2550" b="1" spc="7" baseline="-21241" dirty="0">
                <a:latin typeface="Trebuchet MS"/>
                <a:cs typeface="Trebuchet MS"/>
              </a:rPr>
              <a:t>4 </a:t>
            </a:r>
            <a:r>
              <a:rPr sz="2600" b="1" dirty="0">
                <a:latin typeface="Trebuchet MS"/>
                <a:cs typeface="Trebuchet MS"/>
              </a:rPr>
              <a:t>+ </a:t>
            </a:r>
            <a:r>
              <a:rPr sz="2600" b="1" spc="5" dirty="0">
                <a:latin typeface="Trebuchet MS"/>
                <a:cs typeface="Trebuchet MS"/>
              </a:rPr>
              <a:t>MnO</a:t>
            </a:r>
            <a:r>
              <a:rPr sz="2550" b="1" spc="7" baseline="-21241" dirty="0">
                <a:latin typeface="Trebuchet MS"/>
                <a:cs typeface="Trebuchet MS"/>
              </a:rPr>
              <a:t>2 </a:t>
            </a:r>
            <a:r>
              <a:rPr sz="2600" b="1" dirty="0">
                <a:latin typeface="Trebuchet MS"/>
                <a:cs typeface="Trebuchet MS"/>
              </a:rPr>
              <a:t>+</a:t>
            </a:r>
            <a:r>
              <a:rPr sz="2600" b="1" spc="445" dirty="0">
                <a:latin typeface="Trebuchet MS"/>
                <a:cs typeface="Trebuchet MS"/>
              </a:rPr>
              <a:t> </a:t>
            </a:r>
            <a:r>
              <a:rPr sz="2600" b="1" spc="10" dirty="0">
                <a:latin typeface="Trebuchet MS"/>
                <a:cs typeface="Trebuchet MS"/>
              </a:rPr>
              <a:t>O</a:t>
            </a:r>
            <a:r>
              <a:rPr sz="2550" b="1" spc="15" baseline="-21241" dirty="0">
                <a:latin typeface="Trebuchet MS"/>
                <a:cs typeface="Trebuchet MS"/>
              </a:rPr>
              <a:t>2</a:t>
            </a:r>
            <a:endParaRPr sz="2550" baseline="-21241">
              <a:latin typeface="Trebuchet MS"/>
              <a:cs typeface="Trebuchet MS"/>
            </a:endParaRPr>
          </a:p>
        </p:txBody>
      </p:sp>
      <p:sp>
        <p:nvSpPr>
          <p:cNvPr id="27" name="object 27"/>
          <p:cNvSpPr/>
          <p:nvPr/>
        </p:nvSpPr>
        <p:spPr>
          <a:xfrm>
            <a:off x="3050285" y="3739134"/>
            <a:ext cx="152400" cy="152400"/>
          </a:xfrm>
          <a:custGeom>
            <a:avLst/>
            <a:gdLst/>
            <a:ahLst/>
            <a:cxnLst/>
            <a:rect l="l" t="t" r="r" b="b"/>
            <a:pathLst>
              <a:path w="152400" h="152400">
                <a:moveTo>
                  <a:pt x="0" y="152400"/>
                </a:moveTo>
                <a:lnTo>
                  <a:pt x="76200" y="0"/>
                </a:lnTo>
                <a:lnTo>
                  <a:pt x="152400" y="152400"/>
                </a:lnTo>
                <a:lnTo>
                  <a:pt x="0" y="152400"/>
                </a:lnTo>
                <a:close/>
              </a:path>
            </a:pathLst>
          </a:custGeom>
          <a:ln w="19812">
            <a:solidFill>
              <a:srgbClr val="000000"/>
            </a:solidFill>
          </a:ln>
        </p:spPr>
        <p:txBody>
          <a:bodyPr wrap="square" lIns="0" tIns="0" rIns="0" bIns="0" rtlCol="0"/>
          <a:lstStyle/>
          <a:p>
            <a:endParaRPr/>
          </a:p>
        </p:txBody>
      </p:sp>
      <p:sp>
        <p:nvSpPr>
          <p:cNvPr id="28" name="object 28"/>
          <p:cNvSpPr/>
          <p:nvPr/>
        </p:nvSpPr>
        <p:spPr>
          <a:xfrm>
            <a:off x="2971800" y="4648200"/>
            <a:ext cx="152400" cy="152400"/>
          </a:xfrm>
          <a:custGeom>
            <a:avLst/>
            <a:gdLst/>
            <a:ahLst/>
            <a:cxnLst/>
            <a:rect l="l" t="t" r="r" b="b"/>
            <a:pathLst>
              <a:path w="152400" h="152400">
                <a:moveTo>
                  <a:pt x="0" y="152400"/>
                </a:moveTo>
                <a:lnTo>
                  <a:pt x="76200" y="0"/>
                </a:lnTo>
                <a:lnTo>
                  <a:pt x="152400" y="152400"/>
                </a:lnTo>
                <a:lnTo>
                  <a:pt x="0" y="152400"/>
                </a:lnTo>
                <a:close/>
              </a:path>
            </a:pathLst>
          </a:custGeom>
          <a:ln w="12192">
            <a:solidFill>
              <a:srgbClr val="000000"/>
            </a:solidFill>
          </a:ln>
        </p:spPr>
        <p:txBody>
          <a:bodyPr wrap="square" lIns="0" tIns="0" rIns="0" bIns="0" rtlCol="0"/>
          <a:lstStyle/>
          <a:p>
            <a:endParaRPr/>
          </a:p>
        </p:txBody>
      </p:sp>
      <p:sp>
        <p:nvSpPr>
          <p:cNvPr id="29" name="object 29"/>
          <p:cNvSpPr/>
          <p:nvPr/>
        </p:nvSpPr>
        <p:spPr>
          <a:xfrm>
            <a:off x="2820161" y="5563361"/>
            <a:ext cx="304800" cy="152400"/>
          </a:xfrm>
          <a:custGeom>
            <a:avLst/>
            <a:gdLst/>
            <a:ahLst/>
            <a:cxnLst/>
            <a:rect l="l" t="t" r="r" b="b"/>
            <a:pathLst>
              <a:path w="304800" h="152400">
                <a:moveTo>
                  <a:pt x="0" y="152400"/>
                </a:moveTo>
                <a:lnTo>
                  <a:pt x="152400" y="0"/>
                </a:lnTo>
                <a:lnTo>
                  <a:pt x="304800" y="152400"/>
                </a:lnTo>
                <a:lnTo>
                  <a:pt x="0" y="152400"/>
                </a:lnTo>
                <a:close/>
              </a:path>
            </a:pathLst>
          </a:custGeom>
          <a:ln w="19812">
            <a:solidFill>
              <a:srgbClr val="000000"/>
            </a:solidFill>
          </a:ln>
        </p:spPr>
        <p:txBody>
          <a:bodyPr wrap="square" lIns="0" tIns="0" rIns="0" bIns="0" rtlCol="0"/>
          <a:lstStyle/>
          <a:p>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2193" y="806195"/>
            <a:ext cx="2041588"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98902" y="857250"/>
            <a:ext cx="118871" cy="21513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82926" y="853947"/>
            <a:ext cx="157606" cy="22364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747647" y="811656"/>
            <a:ext cx="231775" cy="308610"/>
          </a:xfrm>
          <a:custGeom>
            <a:avLst/>
            <a:gdLst/>
            <a:ahLst/>
            <a:cxnLst/>
            <a:rect l="l" t="t" r="r" b="b"/>
            <a:pathLst>
              <a:path w="231775" h="308609">
                <a:moveTo>
                  <a:pt x="0" y="0"/>
                </a:moveTo>
                <a:lnTo>
                  <a:pt x="54736" y="0"/>
                </a:lnTo>
                <a:lnTo>
                  <a:pt x="54736" y="120903"/>
                </a:lnTo>
                <a:lnTo>
                  <a:pt x="177545" y="120903"/>
                </a:lnTo>
                <a:lnTo>
                  <a:pt x="177545" y="0"/>
                </a:lnTo>
                <a:lnTo>
                  <a:pt x="231647" y="0"/>
                </a:lnTo>
                <a:lnTo>
                  <a:pt x="231647" y="308482"/>
                </a:lnTo>
                <a:lnTo>
                  <a:pt x="177545" y="308482"/>
                </a:lnTo>
                <a:lnTo>
                  <a:pt x="177545" y="169544"/>
                </a:lnTo>
                <a:lnTo>
                  <a:pt x="54736" y="169544"/>
                </a:lnTo>
                <a:lnTo>
                  <a:pt x="54736" y="308482"/>
                </a:lnTo>
                <a:lnTo>
                  <a:pt x="0" y="308482"/>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1456563" y="811656"/>
            <a:ext cx="255904" cy="308610"/>
          </a:xfrm>
          <a:custGeom>
            <a:avLst/>
            <a:gdLst/>
            <a:ahLst/>
            <a:cxnLst/>
            <a:rect l="l" t="t" r="r" b="b"/>
            <a:pathLst>
              <a:path w="255905" h="308609">
                <a:moveTo>
                  <a:pt x="0" y="0"/>
                </a:moveTo>
                <a:lnTo>
                  <a:pt x="255524" y="0"/>
                </a:lnTo>
                <a:lnTo>
                  <a:pt x="255524" y="48640"/>
                </a:lnTo>
                <a:lnTo>
                  <a:pt x="152908" y="48640"/>
                </a:lnTo>
                <a:lnTo>
                  <a:pt x="152908" y="308482"/>
                </a:lnTo>
                <a:lnTo>
                  <a:pt x="98171" y="308482"/>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238592" y="811656"/>
            <a:ext cx="197485" cy="308610"/>
          </a:xfrm>
          <a:custGeom>
            <a:avLst/>
            <a:gdLst/>
            <a:ahLst/>
            <a:cxnLst/>
            <a:rect l="l" t="t" r="r" b="b"/>
            <a:pathLst>
              <a:path w="197484" h="308609">
                <a:moveTo>
                  <a:pt x="0" y="0"/>
                </a:moveTo>
                <a:lnTo>
                  <a:pt x="196888" y="0"/>
                </a:lnTo>
                <a:lnTo>
                  <a:pt x="196888" y="48640"/>
                </a:lnTo>
                <a:lnTo>
                  <a:pt x="54775" y="48640"/>
                </a:lnTo>
                <a:lnTo>
                  <a:pt x="54775" y="120903"/>
                </a:lnTo>
                <a:lnTo>
                  <a:pt x="156629" y="120903"/>
                </a:lnTo>
                <a:lnTo>
                  <a:pt x="156629" y="167385"/>
                </a:lnTo>
                <a:lnTo>
                  <a:pt x="54775" y="167385"/>
                </a:lnTo>
                <a:lnTo>
                  <a:pt x="54775" y="259841"/>
                </a:lnTo>
                <a:lnTo>
                  <a:pt x="194602" y="259841"/>
                </a:lnTo>
                <a:lnTo>
                  <a:pt x="194602" y="308482"/>
                </a:lnTo>
                <a:lnTo>
                  <a:pt x="0" y="308482"/>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889660" y="811656"/>
            <a:ext cx="315595" cy="313055"/>
          </a:xfrm>
          <a:custGeom>
            <a:avLst/>
            <a:gdLst/>
            <a:ahLst/>
            <a:cxnLst/>
            <a:rect l="l" t="t" r="r" b="b"/>
            <a:pathLst>
              <a:path w="315594" h="313055">
                <a:moveTo>
                  <a:pt x="62115" y="0"/>
                </a:moveTo>
                <a:lnTo>
                  <a:pt x="91185" y="0"/>
                </a:lnTo>
                <a:lnTo>
                  <a:pt x="157937" y="207771"/>
                </a:lnTo>
                <a:lnTo>
                  <a:pt x="223227" y="0"/>
                </a:lnTo>
                <a:lnTo>
                  <a:pt x="252069" y="0"/>
                </a:lnTo>
                <a:lnTo>
                  <a:pt x="315036" y="308737"/>
                </a:lnTo>
                <a:lnTo>
                  <a:pt x="261975" y="308737"/>
                </a:lnTo>
                <a:lnTo>
                  <a:pt x="229958" y="142366"/>
                </a:lnTo>
                <a:lnTo>
                  <a:pt x="167843" y="312673"/>
                </a:lnTo>
                <a:lnTo>
                  <a:pt x="148247" y="312673"/>
                </a:lnTo>
                <a:lnTo>
                  <a:pt x="86131" y="142366"/>
                </a:lnTo>
                <a:lnTo>
                  <a:pt x="52857" y="308737"/>
                </a:lnTo>
                <a:lnTo>
                  <a:pt x="0" y="308737"/>
                </a:lnTo>
                <a:lnTo>
                  <a:pt x="62115"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345054" y="809498"/>
            <a:ext cx="229235" cy="311150"/>
          </a:xfrm>
          <a:custGeom>
            <a:avLst/>
            <a:gdLst/>
            <a:ahLst/>
            <a:cxnLst/>
            <a:rect l="l" t="t" r="r" b="b"/>
            <a:pathLst>
              <a:path w="229235" h="311150">
                <a:moveTo>
                  <a:pt x="82295" y="0"/>
                </a:moveTo>
                <a:lnTo>
                  <a:pt x="142716" y="9890"/>
                </a:lnTo>
                <a:lnTo>
                  <a:pt x="189230" y="39497"/>
                </a:lnTo>
                <a:lnTo>
                  <a:pt x="218836" y="85407"/>
                </a:lnTo>
                <a:lnTo>
                  <a:pt x="228726" y="144272"/>
                </a:lnTo>
                <a:lnTo>
                  <a:pt x="224272" y="195092"/>
                </a:lnTo>
                <a:lnTo>
                  <a:pt x="210909" y="236680"/>
                </a:lnTo>
                <a:lnTo>
                  <a:pt x="188642" y="269033"/>
                </a:lnTo>
                <a:lnTo>
                  <a:pt x="157475" y="292147"/>
                </a:lnTo>
                <a:lnTo>
                  <a:pt x="117410" y="306017"/>
                </a:lnTo>
                <a:lnTo>
                  <a:pt x="68452" y="310641"/>
                </a:lnTo>
                <a:lnTo>
                  <a:pt x="0" y="310641"/>
                </a:lnTo>
                <a:lnTo>
                  <a:pt x="0" y="2286"/>
                </a:lnTo>
                <a:lnTo>
                  <a:pt x="29718" y="1285"/>
                </a:lnTo>
                <a:lnTo>
                  <a:pt x="53339" y="571"/>
                </a:lnTo>
                <a:lnTo>
                  <a:pt x="70865" y="142"/>
                </a:lnTo>
                <a:lnTo>
                  <a:pt x="82295"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2027047" y="806195"/>
            <a:ext cx="269875" cy="319405"/>
          </a:xfrm>
          <a:custGeom>
            <a:avLst/>
            <a:gdLst/>
            <a:ahLst/>
            <a:cxnLst/>
            <a:rect l="l" t="t" r="r" b="b"/>
            <a:pathLst>
              <a:path w="269875" h="319405">
                <a:moveTo>
                  <a:pt x="132587" y="0"/>
                </a:moveTo>
                <a:lnTo>
                  <a:pt x="191357" y="10302"/>
                </a:lnTo>
                <a:lnTo>
                  <a:pt x="234314" y="41275"/>
                </a:lnTo>
                <a:lnTo>
                  <a:pt x="260715" y="90804"/>
                </a:lnTo>
                <a:lnTo>
                  <a:pt x="269494"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532193" y="806195"/>
            <a:ext cx="205740" cy="314325"/>
          </a:xfrm>
          <a:custGeom>
            <a:avLst/>
            <a:gdLst/>
            <a:ahLst/>
            <a:cxnLst/>
            <a:rect l="l" t="t" r="r" b="b"/>
            <a:pathLst>
              <a:path w="205740" h="314325">
                <a:moveTo>
                  <a:pt x="86347" y="0"/>
                </a:moveTo>
                <a:lnTo>
                  <a:pt x="128563" y="5365"/>
                </a:lnTo>
                <a:lnTo>
                  <a:pt x="172165" y="33400"/>
                </a:lnTo>
                <a:lnTo>
                  <a:pt x="187210" y="81406"/>
                </a:lnTo>
                <a:lnTo>
                  <a:pt x="185065" y="100099"/>
                </a:lnTo>
                <a:lnTo>
                  <a:pt x="178628" y="120935"/>
                </a:lnTo>
                <a:lnTo>
                  <a:pt x="167901" y="143914"/>
                </a:lnTo>
                <a:lnTo>
                  <a:pt x="152882" y="169037"/>
                </a:lnTo>
                <a:lnTo>
                  <a:pt x="89712" y="265302"/>
                </a:lnTo>
                <a:lnTo>
                  <a:pt x="205536" y="265302"/>
                </a:lnTo>
                <a:lnTo>
                  <a:pt x="205536" y="313943"/>
                </a:lnTo>
                <a:lnTo>
                  <a:pt x="3365" y="313943"/>
                </a:lnTo>
                <a:lnTo>
                  <a:pt x="3365" y="297941"/>
                </a:lnTo>
                <a:lnTo>
                  <a:pt x="101079" y="154050"/>
                </a:lnTo>
                <a:lnTo>
                  <a:pt x="113888" y="133359"/>
                </a:lnTo>
                <a:lnTo>
                  <a:pt x="123036" y="114347"/>
                </a:lnTo>
                <a:lnTo>
                  <a:pt x="128523" y="97026"/>
                </a:lnTo>
                <a:lnTo>
                  <a:pt x="130352" y="81406"/>
                </a:lnTo>
                <a:lnTo>
                  <a:pt x="127733" y="66145"/>
                </a:lnTo>
                <a:lnTo>
                  <a:pt x="119875" y="55229"/>
                </a:lnTo>
                <a:lnTo>
                  <a:pt x="106778" y="48670"/>
                </a:lnTo>
                <a:lnTo>
                  <a:pt x="88442" y="46481"/>
                </a:lnTo>
                <a:lnTo>
                  <a:pt x="73217" y="48601"/>
                </a:lnTo>
                <a:lnTo>
                  <a:pt x="59543" y="54959"/>
                </a:lnTo>
                <a:lnTo>
                  <a:pt x="47423" y="65555"/>
                </a:lnTo>
                <a:lnTo>
                  <a:pt x="36855" y="80390"/>
                </a:lnTo>
                <a:lnTo>
                  <a:pt x="0" y="51307"/>
                </a:lnTo>
                <a:lnTo>
                  <a:pt x="34429" y="14604"/>
                </a:lnTo>
                <a:lnTo>
                  <a:pt x="72438" y="906"/>
                </a:lnTo>
                <a:lnTo>
                  <a:pt x="86347" y="0"/>
                </a:lnTo>
                <a:close/>
              </a:path>
            </a:pathLst>
          </a:custGeom>
          <a:ln w="3175">
            <a:solidFill>
              <a:srgbClr val="58134A"/>
            </a:solidFill>
          </a:ln>
        </p:spPr>
        <p:txBody>
          <a:bodyPr wrap="square" lIns="0" tIns="0" rIns="0" bIns="0" rtlCol="0"/>
          <a:lstStyle/>
          <a:p>
            <a:endParaRPr/>
          </a:p>
        </p:txBody>
      </p:sp>
      <p:sp>
        <p:nvSpPr>
          <p:cNvPr id="12" name="object 12"/>
          <p:cNvSpPr txBox="1"/>
          <p:nvPr/>
        </p:nvSpPr>
        <p:spPr>
          <a:xfrm>
            <a:off x="497840" y="1241806"/>
            <a:ext cx="7016750" cy="4919345"/>
          </a:xfrm>
          <a:prstGeom prst="rect">
            <a:avLst/>
          </a:prstGeom>
        </p:spPr>
        <p:txBody>
          <a:bodyPr vert="horz" wrap="square" lIns="0" tIns="13335" rIns="0" bIns="0" rtlCol="0">
            <a:spAutoFit/>
          </a:bodyPr>
          <a:lstStyle/>
          <a:p>
            <a:pPr marL="324485" marR="822960" indent="-274320" algn="just">
              <a:lnSpc>
                <a:spcPct val="100000"/>
              </a:lnSpc>
              <a:spcBef>
                <a:spcPts val="105"/>
              </a:spcBef>
              <a:buClr>
                <a:srgbClr val="B03E9A"/>
              </a:buClr>
              <a:buSzPct val="73076"/>
              <a:buFont typeface="Wingdings 2"/>
              <a:buChar char=""/>
              <a:tabLst>
                <a:tab pos="325120" algn="l"/>
              </a:tabLst>
            </a:pPr>
            <a:r>
              <a:rPr sz="2600" b="1" spc="-10" dirty="0">
                <a:latin typeface="Trebuchet MS"/>
                <a:cs typeface="Trebuchet MS"/>
              </a:rPr>
              <a:t>Preparation </a:t>
            </a:r>
            <a:r>
              <a:rPr sz="2600" b="1" dirty="0">
                <a:latin typeface="Trebuchet MS"/>
                <a:cs typeface="Trebuchet MS"/>
              </a:rPr>
              <a:t>of oxygen </a:t>
            </a:r>
            <a:r>
              <a:rPr sz="2600" b="1" spc="-5" dirty="0">
                <a:latin typeface="Trebuchet MS"/>
                <a:cs typeface="Trebuchet MS"/>
              </a:rPr>
              <a:t>using </a:t>
            </a:r>
            <a:r>
              <a:rPr sz="2600" b="1" dirty="0">
                <a:latin typeface="Trebuchet MS"/>
                <a:cs typeface="Trebuchet MS"/>
              </a:rPr>
              <a:t>hydrogen  peroxide</a:t>
            </a:r>
            <a:endParaRPr sz="2600">
              <a:latin typeface="Trebuchet MS"/>
              <a:cs typeface="Trebuchet MS"/>
            </a:endParaRPr>
          </a:p>
          <a:p>
            <a:pPr marL="50800" marR="43180" algn="just">
              <a:lnSpc>
                <a:spcPct val="100000"/>
              </a:lnSpc>
              <a:spcBef>
                <a:spcPts val="600"/>
              </a:spcBef>
            </a:pPr>
            <a:r>
              <a:rPr sz="2600" dirty="0">
                <a:latin typeface="Trebuchet MS"/>
                <a:cs typeface="Trebuchet MS"/>
              </a:rPr>
              <a:t>The </a:t>
            </a:r>
            <a:r>
              <a:rPr sz="2600" spc="-5" dirty="0">
                <a:latin typeface="Trebuchet MS"/>
                <a:cs typeface="Trebuchet MS"/>
              </a:rPr>
              <a:t>decomposition </a:t>
            </a:r>
            <a:r>
              <a:rPr sz="2600" dirty="0">
                <a:latin typeface="Trebuchet MS"/>
                <a:cs typeface="Trebuchet MS"/>
              </a:rPr>
              <a:t>of </a:t>
            </a:r>
            <a:r>
              <a:rPr sz="2600" spc="-5" dirty="0">
                <a:latin typeface="Trebuchet MS"/>
                <a:cs typeface="Trebuchet MS"/>
              </a:rPr>
              <a:t>hydrogen peroxide using  manganese dioxide as </a:t>
            </a:r>
            <a:r>
              <a:rPr sz="2600" dirty="0">
                <a:latin typeface="Trebuchet MS"/>
                <a:cs typeface="Trebuchet MS"/>
              </a:rPr>
              <a:t>a </a:t>
            </a:r>
            <a:r>
              <a:rPr sz="2600" spc="-5" dirty="0">
                <a:latin typeface="Trebuchet MS"/>
                <a:cs typeface="Trebuchet MS"/>
              </a:rPr>
              <a:t>catalyst also </a:t>
            </a:r>
            <a:r>
              <a:rPr sz="2600" dirty="0">
                <a:latin typeface="Trebuchet MS"/>
                <a:cs typeface="Trebuchet MS"/>
              </a:rPr>
              <a:t>results </a:t>
            </a:r>
            <a:r>
              <a:rPr sz="2600" spc="-5" dirty="0">
                <a:latin typeface="Trebuchet MS"/>
                <a:cs typeface="Trebuchet MS"/>
              </a:rPr>
              <a:t>in  the production </a:t>
            </a:r>
            <a:r>
              <a:rPr sz="2600" dirty="0">
                <a:latin typeface="Trebuchet MS"/>
                <a:cs typeface="Trebuchet MS"/>
              </a:rPr>
              <a:t>of oxygen</a:t>
            </a:r>
            <a:r>
              <a:rPr sz="2600" spc="-15" dirty="0">
                <a:latin typeface="Trebuchet MS"/>
                <a:cs typeface="Trebuchet MS"/>
              </a:rPr>
              <a:t> </a:t>
            </a:r>
            <a:r>
              <a:rPr sz="2600" dirty="0">
                <a:latin typeface="Trebuchet MS"/>
                <a:cs typeface="Trebuchet MS"/>
              </a:rPr>
              <a:t>gas.</a:t>
            </a:r>
            <a:endParaRPr sz="2600">
              <a:latin typeface="Trebuchet MS"/>
              <a:cs typeface="Trebuchet MS"/>
            </a:endParaRPr>
          </a:p>
          <a:p>
            <a:pPr marR="680720" algn="ctr">
              <a:lnSpc>
                <a:spcPct val="100000"/>
              </a:lnSpc>
              <a:spcBef>
                <a:spcPts val="600"/>
              </a:spcBef>
            </a:pPr>
            <a:r>
              <a:rPr sz="2600" b="1" dirty="0">
                <a:latin typeface="Trebuchet MS"/>
                <a:cs typeface="Trebuchet MS"/>
              </a:rPr>
              <a:t>2 </a:t>
            </a:r>
            <a:r>
              <a:rPr sz="2600" b="1" spc="5" dirty="0">
                <a:latin typeface="Trebuchet MS"/>
                <a:cs typeface="Trebuchet MS"/>
              </a:rPr>
              <a:t>H</a:t>
            </a:r>
            <a:r>
              <a:rPr sz="2550" b="1" spc="7" baseline="-21241" dirty="0">
                <a:latin typeface="Trebuchet MS"/>
                <a:cs typeface="Trebuchet MS"/>
              </a:rPr>
              <a:t>2</a:t>
            </a:r>
            <a:r>
              <a:rPr sz="2600" b="1" spc="5" dirty="0">
                <a:latin typeface="Trebuchet MS"/>
                <a:cs typeface="Trebuchet MS"/>
              </a:rPr>
              <a:t>O</a:t>
            </a:r>
            <a:r>
              <a:rPr sz="2550" b="1" spc="7" baseline="-21241" dirty="0">
                <a:latin typeface="Trebuchet MS"/>
                <a:cs typeface="Trebuchet MS"/>
              </a:rPr>
              <a:t>2 </a:t>
            </a:r>
            <a:r>
              <a:rPr sz="2600" b="1" dirty="0">
                <a:latin typeface="Trebuchet MS"/>
                <a:cs typeface="Trebuchet MS"/>
              </a:rPr>
              <a:t>==&gt; 2 H</a:t>
            </a:r>
            <a:r>
              <a:rPr sz="2550" b="1" baseline="-21241" dirty="0">
                <a:latin typeface="Trebuchet MS"/>
                <a:cs typeface="Trebuchet MS"/>
              </a:rPr>
              <a:t>2</a:t>
            </a:r>
            <a:r>
              <a:rPr sz="2600" b="1" dirty="0">
                <a:latin typeface="Trebuchet MS"/>
                <a:cs typeface="Trebuchet MS"/>
              </a:rPr>
              <a:t>O +</a:t>
            </a:r>
            <a:r>
              <a:rPr sz="2600" b="1" spc="-290" dirty="0">
                <a:latin typeface="Trebuchet MS"/>
                <a:cs typeface="Trebuchet MS"/>
              </a:rPr>
              <a:t> </a:t>
            </a:r>
            <a:r>
              <a:rPr sz="2600" b="1" spc="10" dirty="0">
                <a:latin typeface="Trebuchet MS"/>
                <a:cs typeface="Trebuchet MS"/>
              </a:rPr>
              <a:t>O</a:t>
            </a:r>
            <a:r>
              <a:rPr sz="2550" b="1" spc="15" baseline="-21241" dirty="0">
                <a:latin typeface="Trebuchet MS"/>
                <a:cs typeface="Trebuchet MS"/>
              </a:rPr>
              <a:t>2</a:t>
            </a:r>
            <a:endParaRPr sz="2550" baseline="-21241">
              <a:latin typeface="Trebuchet MS"/>
              <a:cs typeface="Trebuchet MS"/>
            </a:endParaRPr>
          </a:p>
          <a:p>
            <a:pPr>
              <a:lnSpc>
                <a:spcPct val="100000"/>
              </a:lnSpc>
              <a:spcBef>
                <a:spcPts val="10"/>
              </a:spcBef>
            </a:pPr>
            <a:endParaRPr sz="3750">
              <a:latin typeface="Times New Roman"/>
              <a:cs typeface="Times New Roman"/>
            </a:endParaRPr>
          </a:p>
          <a:p>
            <a:pPr marL="325120" indent="-274320" algn="just">
              <a:lnSpc>
                <a:spcPct val="100000"/>
              </a:lnSpc>
              <a:buClr>
                <a:srgbClr val="B03E9A"/>
              </a:buClr>
              <a:buSzPct val="73076"/>
              <a:buFont typeface="Wingdings 2"/>
              <a:buChar char=""/>
              <a:tabLst>
                <a:tab pos="325120" algn="l"/>
              </a:tabLst>
            </a:pPr>
            <a:r>
              <a:rPr sz="2600" b="1" dirty="0">
                <a:latin typeface="Trebuchet MS"/>
                <a:cs typeface="Trebuchet MS"/>
              </a:rPr>
              <a:t>2 </a:t>
            </a:r>
            <a:r>
              <a:rPr sz="2600" b="1" spc="5" dirty="0">
                <a:latin typeface="Trebuchet MS"/>
                <a:cs typeface="Trebuchet MS"/>
              </a:rPr>
              <a:t>BaO</a:t>
            </a:r>
            <a:r>
              <a:rPr sz="2550" b="1" spc="7" baseline="-21241" dirty="0">
                <a:latin typeface="Trebuchet MS"/>
                <a:cs typeface="Trebuchet MS"/>
              </a:rPr>
              <a:t>2 </a:t>
            </a:r>
            <a:r>
              <a:rPr sz="2600" b="1" dirty="0">
                <a:latin typeface="Trebuchet MS"/>
                <a:cs typeface="Trebuchet MS"/>
              </a:rPr>
              <a:t>==&gt; 2 </a:t>
            </a:r>
            <a:r>
              <a:rPr sz="2600" b="1" spc="-5" dirty="0">
                <a:latin typeface="Trebuchet MS"/>
                <a:cs typeface="Trebuchet MS"/>
              </a:rPr>
              <a:t>BaO </a:t>
            </a:r>
            <a:r>
              <a:rPr sz="2600" b="1" dirty="0">
                <a:latin typeface="Trebuchet MS"/>
                <a:cs typeface="Trebuchet MS"/>
              </a:rPr>
              <a:t>+</a:t>
            </a:r>
            <a:r>
              <a:rPr sz="2600" b="1" spc="-265" dirty="0">
                <a:latin typeface="Trebuchet MS"/>
                <a:cs typeface="Trebuchet MS"/>
              </a:rPr>
              <a:t> </a:t>
            </a:r>
            <a:r>
              <a:rPr sz="2600" b="1" spc="5" dirty="0">
                <a:latin typeface="Trebuchet MS"/>
                <a:cs typeface="Trebuchet MS"/>
              </a:rPr>
              <a:t>O</a:t>
            </a:r>
            <a:r>
              <a:rPr sz="2550" b="1" spc="7" baseline="-21241" dirty="0">
                <a:latin typeface="Trebuchet MS"/>
                <a:cs typeface="Trebuchet MS"/>
              </a:rPr>
              <a:t>2</a:t>
            </a:r>
            <a:endParaRPr sz="2550" baseline="-21241">
              <a:latin typeface="Trebuchet MS"/>
              <a:cs typeface="Trebuchet MS"/>
            </a:endParaRPr>
          </a:p>
          <a:p>
            <a:pPr marL="325120" indent="-274320" algn="just">
              <a:lnSpc>
                <a:spcPct val="100000"/>
              </a:lnSpc>
              <a:spcBef>
                <a:spcPts val="600"/>
              </a:spcBef>
              <a:buClr>
                <a:srgbClr val="B03E9A"/>
              </a:buClr>
              <a:buSzPct val="73076"/>
              <a:buFont typeface="Wingdings 2"/>
              <a:buChar char=""/>
              <a:tabLst>
                <a:tab pos="325120" algn="l"/>
              </a:tabLst>
            </a:pPr>
            <a:r>
              <a:rPr sz="2600" b="1" dirty="0">
                <a:latin typeface="Trebuchet MS"/>
                <a:cs typeface="Trebuchet MS"/>
              </a:rPr>
              <a:t>6 </a:t>
            </a:r>
            <a:r>
              <a:rPr sz="2600" b="1" spc="5" dirty="0">
                <a:latin typeface="Trebuchet MS"/>
                <a:cs typeface="Trebuchet MS"/>
              </a:rPr>
              <a:t>MnO</a:t>
            </a:r>
            <a:r>
              <a:rPr sz="2550" b="1" spc="7" baseline="-21241" dirty="0">
                <a:latin typeface="Trebuchet MS"/>
                <a:cs typeface="Trebuchet MS"/>
              </a:rPr>
              <a:t>2 </a:t>
            </a:r>
            <a:r>
              <a:rPr sz="2600" b="1" dirty="0">
                <a:latin typeface="Trebuchet MS"/>
                <a:cs typeface="Trebuchet MS"/>
              </a:rPr>
              <a:t>==&gt; </a:t>
            </a:r>
            <a:r>
              <a:rPr sz="2600" b="1" spc="5" dirty="0">
                <a:latin typeface="Trebuchet MS"/>
                <a:cs typeface="Trebuchet MS"/>
              </a:rPr>
              <a:t>Mn</a:t>
            </a:r>
            <a:r>
              <a:rPr sz="2550" b="1" spc="7" baseline="-21241" dirty="0">
                <a:latin typeface="Trebuchet MS"/>
                <a:cs typeface="Trebuchet MS"/>
              </a:rPr>
              <a:t>3</a:t>
            </a:r>
            <a:r>
              <a:rPr sz="2600" b="1" spc="5" dirty="0">
                <a:latin typeface="Trebuchet MS"/>
                <a:cs typeface="Trebuchet MS"/>
              </a:rPr>
              <a:t>O</a:t>
            </a:r>
            <a:r>
              <a:rPr sz="2550" b="1" spc="7" baseline="-21241" dirty="0">
                <a:latin typeface="Trebuchet MS"/>
                <a:cs typeface="Trebuchet MS"/>
              </a:rPr>
              <a:t>4 </a:t>
            </a:r>
            <a:r>
              <a:rPr sz="2600" b="1" dirty="0">
                <a:latin typeface="Trebuchet MS"/>
                <a:cs typeface="Trebuchet MS"/>
              </a:rPr>
              <a:t>+</a:t>
            </a:r>
            <a:r>
              <a:rPr sz="2600" b="1" spc="475" dirty="0">
                <a:latin typeface="Trebuchet MS"/>
                <a:cs typeface="Trebuchet MS"/>
              </a:rPr>
              <a:t> </a:t>
            </a:r>
            <a:r>
              <a:rPr sz="2600" b="1" spc="10" dirty="0">
                <a:latin typeface="Trebuchet MS"/>
                <a:cs typeface="Trebuchet MS"/>
              </a:rPr>
              <a:t>O</a:t>
            </a:r>
            <a:r>
              <a:rPr sz="2550" b="1" spc="15" baseline="-21241" dirty="0">
                <a:latin typeface="Trebuchet MS"/>
                <a:cs typeface="Trebuchet MS"/>
              </a:rPr>
              <a:t>2</a:t>
            </a:r>
            <a:endParaRPr sz="2550" baseline="-21241">
              <a:latin typeface="Trebuchet MS"/>
              <a:cs typeface="Trebuchet MS"/>
            </a:endParaRPr>
          </a:p>
          <a:p>
            <a:pPr marL="325120" indent="-274320" algn="just">
              <a:lnSpc>
                <a:spcPct val="100000"/>
              </a:lnSpc>
              <a:spcBef>
                <a:spcPts val="605"/>
              </a:spcBef>
              <a:buClr>
                <a:srgbClr val="B03E9A"/>
              </a:buClr>
              <a:buSzPct val="73076"/>
              <a:buFont typeface="Wingdings 2"/>
              <a:buChar char=""/>
              <a:tabLst>
                <a:tab pos="325120" algn="l"/>
              </a:tabLst>
            </a:pPr>
            <a:r>
              <a:rPr sz="2600" b="1" dirty="0">
                <a:latin typeface="Trebuchet MS"/>
                <a:cs typeface="Trebuchet MS"/>
              </a:rPr>
              <a:t>2 </a:t>
            </a:r>
            <a:r>
              <a:rPr sz="2600" b="1" spc="5" dirty="0">
                <a:latin typeface="Trebuchet MS"/>
                <a:cs typeface="Trebuchet MS"/>
              </a:rPr>
              <a:t>Pb</a:t>
            </a:r>
            <a:r>
              <a:rPr sz="2550" b="1" spc="7" baseline="-21241" dirty="0">
                <a:latin typeface="Trebuchet MS"/>
                <a:cs typeface="Trebuchet MS"/>
              </a:rPr>
              <a:t>3</a:t>
            </a:r>
            <a:r>
              <a:rPr sz="2600" b="1" spc="5" dirty="0">
                <a:latin typeface="Trebuchet MS"/>
                <a:cs typeface="Trebuchet MS"/>
              </a:rPr>
              <a:t>O</a:t>
            </a:r>
            <a:r>
              <a:rPr sz="2550" b="1" spc="7" baseline="-21241" dirty="0">
                <a:latin typeface="Trebuchet MS"/>
                <a:cs typeface="Trebuchet MS"/>
              </a:rPr>
              <a:t>4 </a:t>
            </a:r>
            <a:r>
              <a:rPr sz="2600" b="1" dirty="0">
                <a:latin typeface="Trebuchet MS"/>
                <a:cs typeface="Trebuchet MS"/>
              </a:rPr>
              <a:t>==&gt; 6 </a:t>
            </a:r>
            <a:r>
              <a:rPr sz="2600" b="1" spc="-5" dirty="0">
                <a:latin typeface="Trebuchet MS"/>
                <a:cs typeface="Trebuchet MS"/>
              </a:rPr>
              <a:t>PbO </a:t>
            </a:r>
            <a:r>
              <a:rPr sz="2600" b="1" dirty="0">
                <a:latin typeface="Trebuchet MS"/>
                <a:cs typeface="Trebuchet MS"/>
              </a:rPr>
              <a:t>+</a:t>
            </a:r>
            <a:r>
              <a:rPr sz="2600" b="1" spc="-254" dirty="0">
                <a:latin typeface="Trebuchet MS"/>
                <a:cs typeface="Trebuchet MS"/>
              </a:rPr>
              <a:t> </a:t>
            </a:r>
            <a:r>
              <a:rPr sz="2600" b="1" spc="5" dirty="0">
                <a:latin typeface="Trebuchet MS"/>
                <a:cs typeface="Trebuchet MS"/>
              </a:rPr>
              <a:t>O</a:t>
            </a:r>
            <a:r>
              <a:rPr sz="2550" b="1" spc="7" baseline="-21241" dirty="0">
                <a:latin typeface="Trebuchet MS"/>
                <a:cs typeface="Trebuchet MS"/>
              </a:rPr>
              <a:t>2</a:t>
            </a:r>
            <a:endParaRPr sz="2550" baseline="-21241">
              <a:latin typeface="Trebuchet MS"/>
              <a:cs typeface="Trebuchet MS"/>
            </a:endParaRPr>
          </a:p>
          <a:p>
            <a:pPr marL="325120" indent="-274320" algn="just">
              <a:lnSpc>
                <a:spcPct val="100000"/>
              </a:lnSpc>
              <a:spcBef>
                <a:spcPts val="600"/>
              </a:spcBef>
              <a:buClr>
                <a:srgbClr val="B03E9A"/>
              </a:buClr>
              <a:buSzPct val="73076"/>
              <a:buFont typeface="Wingdings 2"/>
              <a:buChar char=""/>
              <a:tabLst>
                <a:tab pos="325120" algn="l"/>
              </a:tabLst>
            </a:pPr>
            <a:r>
              <a:rPr sz="2600" b="1" dirty="0">
                <a:latin typeface="Trebuchet MS"/>
                <a:cs typeface="Trebuchet MS"/>
              </a:rPr>
              <a:t>2 </a:t>
            </a:r>
            <a:r>
              <a:rPr sz="2600" b="1" spc="5" dirty="0">
                <a:latin typeface="Trebuchet MS"/>
                <a:cs typeface="Trebuchet MS"/>
              </a:rPr>
              <a:t>PbO</a:t>
            </a:r>
            <a:r>
              <a:rPr sz="2550" b="1" spc="7" baseline="-21241" dirty="0">
                <a:latin typeface="Trebuchet MS"/>
                <a:cs typeface="Trebuchet MS"/>
              </a:rPr>
              <a:t>2 </a:t>
            </a:r>
            <a:r>
              <a:rPr sz="2600" b="1" dirty="0">
                <a:latin typeface="Trebuchet MS"/>
                <a:cs typeface="Trebuchet MS"/>
              </a:rPr>
              <a:t>==&gt; 2 PbO +</a:t>
            </a:r>
            <a:r>
              <a:rPr sz="2600" b="1" spc="-280" dirty="0">
                <a:latin typeface="Trebuchet MS"/>
                <a:cs typeface="Trebuchet MS"/>
              </a:rPr>
              <a:t> </a:t>
            </a:r>
            <a:r>
              <a:rPr sz="2600" b="1" spc="10" dirty="0">
                <a:latin typeface="Trebuchet MS"/>
                <a:cs typeface="Trebuchet MS"/>
              </a:rPr>
              <a:t>O</a:t>
            </a:r>
            <a:r>
              <a:rPr sz="2550" b="1" spc="15" baseline="-21241" dirty="0">
                <a:latin typeface="Trebuchet MS"/>
                <a:cs typeface="Trebuchet MS"/>
              </a:rPr>
              <a:t>2</a:t>
            </a:r>
            <a:endParaRPr sz="2550" baseline="-21241">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4694351"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86585" y="1057402"/>
            <a:ext cx="106933" cy="115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25715" y="1057275"/>
            <a:ext cx="101803" cy="10058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204861" y="1053719"/>
            <a:ext cx="176390" cy="25031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697095"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4404740"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5"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4130421"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3740022" y="1006221"/>
            <a:ext cx="353060" cy="350520"/>
          </a:xfrm>
          <a:custGeom>
            <a:avLst/>
            <a:gdLst/>
            <a:ahLst/>
            <a:cxnLst/>
            <a:rect l="l" t="t" r="r" b="b"/>
            <a:pathLst>
              <a:path w="353060" h="350519">
                <a:moveTo>
                  <a:pt x="69596" y="0"/>
                </a:moveTo>
                <a:lnTo>
                  <a:pt x="102107" y="0"/>
                </a:lnTo>
                <a:lnTo>
                  <a:pt x="176911" y="232790"/>
                </a:lnTo>
                <a:lnTo>
                  <a:pt x="250062" y="0"/>
                </a:lnTo>
                <a:lnTo>
                  <a:pt x="282321" y="0"/>
                </a:lnTo>
                <a:lnTo>
                  <a:pt x="352932" y="345820"/>
                </a:lnTo>
                <a:lnTo>
                  <a:pt x="293497" y="345820"/>
                </a:lnTo>
                <a:lnTo>
                  <a:pt x="257555" y="159384"/>
                </a:lnTo>
                <a:lnTo>
                  <a:pt x="188087" y="350265"/>
                </a:lnTo>
                <a:lnTo>
                  <a:pt x="166115" y="350265"/>
                </a:lnTo>
                <a:lnTo>
                  <a:pt x="96519" y="159384"/>
                </a:lnTo>
                <a:lnTo>
                  <a:pt x="59181"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3496436"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3229736" y="1006221"/>
            <a:ext cx="217804" cy="346075"/>
          </a:xfrm>
          <a:custGeom>
            <a:avLst/>
            <a:gdLst/>
            <a:ahLst/>
            <a:cxnLst/>
            <a:rect l="l" t="t" r="r" b="b"/>
            <a:pathLst>
              <a:path w="217804"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955417" y="1006221"/>
            <a:ext cx="220979" cy="346075"/>
          </a:xfrm>
          <a:custGeom>
            <a:avLst/>
            <a:gdLst/>
            <a:ahLst/>
            <a:cxnLst/>
            <a:rect l="l" t="t" r="r" b="b"/>
            <a:pathLst>
              <a:path w="220980"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498472"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8" y="296925"/>
                </a:lnTo>
                <a:lnTo>
                  <a:pt x="140708" y="295856"/>
                </a:lnTo>
                <a:lnTo>
                  <a:pt x="176784" y="279907"/>
                </a:lnTo>
                <a:lnTo>
                  <a:pt x="195326" y="233044"/>
                </a:lnTo>
                <a:lnTo>
                  <a:pt x="195326" y="0"/>
                </a:lnTo>
                <a:lnTo>
                  <a:pt x="256540" y="0"/>
                </a:lnTo>
                <a:lnTo>
                  <a:pt x="256540" y="237743"/>
                </a:lnTo>
                <a:lnTo>
                  <a:pt x="254321" y="262963"/>
                </a:lnTo>
                <a:lnTo>
                  <a:pt x="236501" y="304734"/>
                </a:lnTo>
                <a:lnTo>
                  <a:pt x="201467" y="334478"/>
                </a:lnTo>
                <a:lnTo>
                  <a:pt x="153791" y="349527"/>
                </a:lnTo>
                <a:lnTo>
                  <a:pt x="125476"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530601" y="1004824"/>
            <a:ext cx="212090" cy="351790"/>
          </a:xfrm>
          <a:custGeom>
            <a:avLst/>
            <a:gdLst/>
            <a:ahLst/>
            <a:cxnLst/>
            <a:rect l="l" t="t" r="r" b="b"/>
            <a:pathLst>
              <a:path w="212089" h="351790">
                <a:moveTo>
                  <a:pt x="9779" y="0"/>
                </a:moveTo>
                <a:lnTo>
                  <a:pt x="195834" y="0"/>
                </a:lnTo>
                <a:lnTo>
                  <a:pt x="195834" y="52070"/>
                </a:lnTo>
                <a:lnTo>
                  <a:pt x="68706" y="52070"/>
                </a:lnTo>
                <a:lnTo>
                  <a:pt x="68706" y="113918"/>
                </a:lnTo>
                <a:lnTo>
                  <a:pt x="76896" y="110825"/>
                </a:lnTo>
                <a:lnTo>
                  <a:pt x="85836" y="108600"/>
                </a:lnTo>
                <a:lnTo>
                  <a:pt x="95513" y="107257"/>
                </a:lnTo>
                <a:lnTo>
                  <a:pt x="105918" y="106806"/>
                </a:lnTo>
                <a:lnTo>
                  <a:pt x="129968" y="108660"/>
                </a:lnTo>
                <a:lnTo>
                  <a:pt x="169211" y="123416"/>
                </a:lnTo>
                <a:lnTo>
                  <a:pt x="196405" y="152560"/>
                </a:lnTo>
                <a:lnTo>
                  <a:pt x="210121" y="194331"/>
                </a:lnTo>
                <a:lnTo>
                  <a:pt x="211836" y="219837"/>
                </a:lnTo>
                <a:lnTo>
                  <a:pt x="206927" y="267294"/>
                </a:lnTo>
                <a:lnTo>
                  <a:pt x="192198" y="304205"/>
                </a:lnTo>
                <a:lnTo>
                  <a:pt x="167643" y="330570"/>
                </a:lnTo>
                <a:lnTo>
                  <a:pt x="133254" y="346389"/>
                </a:lnTo>
                <a:lnTo>
                  <a:pt x="89027" y="351663"/>
                </a:lnTo>
                <a:lnTo>
                  <a:pt x="64329" y="349734"/>
                </a:lnTo>
                <a:lnTo>
                  <a:pt x="41275" y="343947"/>
                </a:lnTo>
                <a:lnTo>
                  <a:pt x="19839" y="334303"/>
                </a:lnTo>
                <a:lnTo>
                  <a:pt x="0" y="320801"/>
                </a:lnTo>
                <a:lnTo>
                  <a:pt x="24384" y="270255"/>
                </a:lnTo>
                <a:lnTo>
                  <a:pt x="42481" y="283090"/>
                </a:lnTo>
                <a:lnTo>
                  <a:pt x="59245" y="292258"/>
                </a:lnTo>
                <a:lnTo>
                  <a:pt x="74676" y="297759"/>
                </a:lnTo>
                <a:lnTo>
                  <a:pt x="88773" y="299592"/>
                </a:lnTo>
                <a:lnTo>
                  <a:pt x="114776" y="295020"/>
                </a:lnTo>
                <a:lnTo>
                  <a:pt x="133350" y="281304"/>
                </a:lnTo>
                <a:lnTo>
                  <a:pt x="144494" y="258444"/>
                </a:lnTo>
                <a:lnTo>
                  <a:pt x="148209" y="226440"/>
                </a:lnTo>
                <a:lnTo>
                  <a:pt x="147373" y="210030"/>
                </a:lnTo>
                <a:lnTo>
                  <a:pt x="126863" y="168058"/>
                </a:lnTo>
                <a:lnTo>
                  <a:pt x="89662" y="159003"/>
                </a:lnTo>
                <a:lnTo>
                  <a:pt x="75469" y="160746"/>
                </a:lnTo>
                <a:lnTo>
                  <a:pt x="61468" y="165988"/>
                </a:lnTo>
                <a:lnTo>
                  <a:pt x="47656" y="174755"/>
                </a:lnTo>
                <a:lnTo>
                  <a:pt x="34036" y="187071"/>
                </a:lnTo>
                <a:lnTo>
                  <a:pt x="9779" y="171196"/>
                </a:lnTo>
                <a:lnTo>
                  <a:pt x="9779"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272157" y="1004824"/>
            <a:ext cx="132080" cy="347345"/>
          </a:xfrm>
          <a:custGeom>
            <a:avLst/>
            <a:gdLst/>
            <a:ahLst/>
            <a:cxnLst/>
            <a:rect l="l" t="t" r="r" b="b"/>
            <a:pathLst>
              <a:path w="132080" h="347344">
                <a:moveTo>
                  <a:pt x="107187" y="0"/>
                </a:moveTo>
                <a:lnTo>
                  <a:pt x="131699" y="0"/>
                </a:lnTo>
                <a:lnTo>
                  <a:pt x="131699" y="346963"/>
                </a:lnTo>
                <a:lnTo>
                  <a:pt x="70357" y="346963"/>
                </a:lnTo>
                <a:lnTo>
                  <a:pt x="70357" y="97916"/>
                </a:lnTo>
                <a:lnTo>
                  <a:pt x="0" y="140080"/>
                </a:lnTo>
                <a:lnTo>
                  <a:pt x="0" y="81152"/>
                </a:lnTo>
                <a:lnTo>
                  <a:pt x="32125" y="63793"/>
                </a:lnTo>
                <a:lnTo>
                  <a:pt x="60690" y="44481"/>
                </a:lnTo>
                <a:lnTo>
                  <a:pt x="85707" y="23217"/>
                </a:lnTo>
                <a:lnTo>
                  <a:pt x="107187"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826132"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862914"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5006975"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21792" y="1000252"/>
            <a:ext cx="287020" cy="357505"/>
          </a:xfrm>
          <a:custGeom>
            <a:avLst/>
            <a:gdLst/>
            <a:ahLst/>
            <a:cxnLst/>
            <a:rect l="l" t="t" r="r" b="b"/>
            <a:pathLst>
              <a:path w="287020" h="357505">
                <a:moveTo>
                  <a:pt x="175031" y="0"/>
                </a:moveTo>
                <a:lnTo>
                  <a:pt x="202393" y="2139"/>
                </a:lnTo>
                <a:lnTo>
                  <a:pt x="227634" y="8540"/>
                </a:lnTo>
                <a:lnTo>
                  <a:pt x="250751" y="19180"/>
                </a:lnTo>
                <a:lnTo>
                  <a:pt x="271741" y="34036"/>
                </a:lnTo>
                <a:lnTo>
                  <a:pt x="246037" y="83312"/>
                </a:lnTo>
                <a:lnTo>
                  <a:pt x="239871" y="78476"/>
                </a:lnTo>
                <a:lnTo>
                  <a:pt x="232233" y="73675"/>
                </a:lnTo>
                <a:lnTo>
                  <a:pt x="191487" y="56991"/>
                </a:lnTo>
                <a:lnTo>
                  <a:pt x="173621" y="54610"/>
                </a:lnTo>
                <a:lnTo>
                  <a:pt x="149485" y="56757"/>
                </a:lnTo>
                <a:lnTo>
                  <a:pt x="109265" y="74005"/>
                </a:lnTo>
                <a:lnTo>
                  <a:pt x="80278" y="107870"/>
                </a:lnTo>
                <a:lnTo>
                  <a:pt x="65533" y="154162"/>
                </a:lnTo>
                <a:lnTo>
                  <a:pt x="63690" y="181737"/>
                </a:lnTo>
                <a:lnTo>
                  <a:pt x="65495" y="207902"/>
                </a:lnTo>
                <a:lnTo>
                  <a:pt x="79940" y="251995"/>
                </a:lnTo>
                <a:lnTo>
                  <a:pt x="108337" y="284356"/>
                </a:lnTo>
                <a:lnTo>
                  <a:pt x="147675" y="300843"/>
                </a:lnTo>
                <a:lnTo>
                  <a:pt x="171259" y="302895"/>
                </a:lnTo>
                <a:lnTo>
                  <a:pt x="186930" y="301775"/>
                </a:lnTo>
                <a:lnTo>
                  <a:pt x="225272" y="284988"/>
                </a:lnTo>
                <a:lnTo>
                  <a:pt x="225272" y="217043"/>
                </a:lnTo>
                <a:lnTo>
                  <a:pt x="177393" y="217043"/>
                </a:lnTo>
                <a:lnTo>
                  <a:pt x="177393" y="164719"/>
                </a:lnTo>
                <a:lnTo>
                  <a:pt x="286613" y="164719"/>
                </a:lnTo>
                <a:lnTo>
                  <a:pt x="286613" y="319405"/>
                </a:lnTo>
                <a:lnTo>
                  <a:pt x="246601" y="341872"/>
                </a:lnTo>
                <a:lnTo>
                  <a:pt x="195641" y="354885"/>
                </a:lnTo>
                <a:lnTo>
                  <a:pt x="161353" y="357377"/>
                </a:lnTo>
                <a:lnTo>
                  <a:pt x="126122" y="354349"/>
                </a:lnTo>
                <a:lnTo>
                  <a:pt x="67209" y="330053"/>
                </a:lnTo>
                <a:lnTo>
                  <a:pt x="24479" y="282402"/>
                </a:lnTo>
                <a:lnTo>
                  <a:pt x="2719" y="218064"/>
                </a:lnTo>
                <a:lnTo>
                  <a:pt x="0" y="180086"/>
                </a:lnTo>
                <a:lnTo>
                  <a:pt x="2962" y="141960"/>
                </a:lnTo>
                <a:lnTo>
                  <a:pt x="26665" y="76948"/>
                </a:lnTo>
                <a:lnTo>
                  <a:pt x="73166" y="28182"/>
                </a:lnTo>
                <a:lnTo>
                  <a:pt x="136979" y="3139"/>
                </a:lnTo>
                <a:lnTo>
                  <a:pt x="175031"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142060" y="1000125"/>
            <a:ext cx="302260" cy="357505"/>
          </a:xfrm>
          <a:custGeom>
            <a:avLst/>
            <a:gdLst/>
            <a:ahLst/>
            <a:cxnLst/>
            <a:rect l="l" t="t" r="r" b="b"/>
            <a:pathLst>
              <a:path w="302259" h="357505">
                <a:moveTo>
                  <a:pt x="148640" y="0"/>
                </a:moveTo>
                <a:lnTo>
                  <a:pt x="214363" y="11541"/>
                </a:lnTo>
                <a:lnTo>
                  <a:pt x="262559" y="46227"/>
                </a:lnTo>
                <a:lnTo>
                  <a:pt x="292103" y="101726"/>
                </a:lnTo>
                <a:lnTo>
                  <a:pt x="301929" y="175895"/>
                </a:lnTo>
                <a:lnTo>
                  <a:pt x="299358" y="215542"/>
                </a:lnTo>
                <a:lnTo>
                  <a:pt x="278784" y="281836"/>
                </a:lnTo>
                <a:lnTo>
                  <a:pt x="238042" y="329965"/>
                </a:lnTo>
                <a:lnTo>
                  <a:pt x="179610" y="354453"/>
                </a:lnTo>
                <a:lnTo>
                  <a:pt x="143941" y="357504"/>
                </a:lnTo>
                <a:lnTo>
                  <a:pt x="111146" y="354478"/>
                </a:lnTo>
                <a:lnTo>
                  <a:pt x="57756" y="330233"/>
                </a:lnTo>
                <a:lnTo>
                  <a:pt x="20895" y="282461"/>
                </a:lnTo>
                <a:lnTo>
                  <a:pt x="2321" y="215925"/>
                </a:lnTo>
                <a:lnTo>
                  <a:pt x="0" y="175895"/>
                </a:lnTo>
                <a:lnTo>
                  <a:pt x="2528" y="140440"/>
                </a:lnTo>
                <a:lnTo>
                  <a:pt x="22754" y="78007"/>
                </a:lnTo>
                <a:lnTo>
                  <a:pt x="62383" y="28717"/>
                </a:lnTo>
                <a:lnTo>
                  <a:pt x="116476" y="3190"/>
                </a:lnTo>
                <a:lnTo>
                  <a:pt x="148640" y="0"/>
                </a:lnTo>
                <a:close/>
              </a:path>
            </a:pathLst>
          </a:custGeom>
          <a:ln w="3175">
            <a:solidFill>
              <a:srgbClr val="58134A"/>
            </a:solidFill>
          </a:ln>
        </p:spPr>
        <p:txBody>
          <a:bodyPr wrap="square" lIns="0" tIns="0" rIns="0" bIns="0" rtlCol="0"/>
          <a:lstStyle/>
          <a:p>
            <a:endParaRPr/>
          </a:p>
        </p:txBody>
      </p:sp>
      <p:sp>
        <p:nvSpPr>
          <p:cNvPr id="21" name="object 21"/>
          <p:cNvSpPr txBox="1"/>
          <p:nvPr/>
        </p:nvSpPr>
        <p:spPr>
          <a:xfrm>
            <a:off x="510540" y="2029180"/>
            <a:ext cx="6506845" cy="4277995"/>
          </a:xfrm>
          <a:prstGeom prst="rect">
            <a:avLst/>
          </a:prstGeom>
        </p:spPr>
        <p:txBody>
          <a:bodyPr vert="horz" wrap="square" lIns="0" tIns="88900" rIns="0" bIns="0" rtlCol="0">
            <a:spAutoFit/>
          </a:bodyPr>
          <a:lstStyle/>
          <a:p>
            <a:pPr marL="312420" indent="-274320">
              <a:lnSpc>
                <a:spcPct val="100000"/>
              </a:lnSpc>
              <a:spcBef>
                <a:spcPts val="700"/>
              </a:spcBef>
              <a:buClr>
                <a:srgbClr val="B03E9A"/>
              </a:buClr>
              <a:buSzPct val="73076"/>
              <a:buFont typeface="Wingdings 2"/>
              <a:buChar char=""/>
              <a:tabLst>
                <a:tab pos="312420" algn="l"/>
              </a:tabLst>
            </a:pPr>
            <a:r>
              <a:rPr sz="2600" b="1" spc="-5" dirty="0">
                <a:latin typeface="Trebuchet MS"/>
                <a:cs typeface="Trebuchet MS"/>
              </a:rPr>
              <a:t>Nitrogen </a:t>
            </a:r>
            <a:r>
              <a:rPr sz="2600" b="1" dirty="0">
                <a:latin typeface="Trebuchet MS"/>
                <a:cs typeface="Trebuchet MS"/>
              </a:rPr>
              <a:t>family: </a:t>
            </a:r>
            <a:r>
              <a:rPr sz="2600" b="1" spc="-5" dirty="0">
                <a:latin typeface="Trebuchet MS"/>
                <a:cs typeface="Trebuchet MS"/>
              </a:rPr>
              <a:t>configuration is</a:t>
            </a:r>
            <a:r>
              <a:rPr sz="2600" b="1" spc="-70" dirty="0">
                <a:latin typeface="Trebuchet MS"/>
                <a:cs typeface="Trebuchet MS"/>
              </a:rPr>
              <a:t> </a:t>
            </a:r>
            <a:r>
              <a:rPr sz="2600" b="1" dirty="0">
                <a:latin typeface="Trebuchet MS"/>
                <a:cs typeface="Trebuchet MS"/>
              </a:rPr>
              <a:t>ns</a:t>
            </a:r>
            <a:r>
              <a:rPr sz="2550" b="1" baseline="26143" dirty="0">
                <a:latin typeface="Trebuchet MS"/>
                <a:cs typeface="Trebuchet MS"/>
              </a:rPr>
              <a:t>2</a:t>
            </a:r>
            <a:r>
              <a:rPr sz="2600" b="1" dirty="0">
                <a:latin typeface="Trebuchet MS"/>
                <a:cs typeface="Trebuchet MS"/>
              </a:rPr>
              <a:t>np</a:t>
            </a:r>
            <a:r>
              <a:rPr sz="2550" b="1" baseline="26143" dirty="0">
                <a:latin typeface="Trebuchet MS"/>
                <a:cs typeface="Trebuchet MS"/>
              </a:rPr>
              <a:t>3.</a:t>
            </a:r>
            <a:endParaRPr sz="2550" baseline="26143">
              <a:latin typeface="Trebuchet MS"/>
              <a:cs typeface="Trebuchet MS"/>
            </a:endParaRPr>
          </a:p>
          <a:p>
            <a:pPr marL="312420" indent="-274320">
              <a:lnSpc>
                <a:spcPct val="100000"/>
              </a:lnSpc>
              <a:spcBef>
                <a:spcPts val="600"/>
              </a:spcBef>
              <a:buClr>
                <a:srgbClr val="B03E9A"/>
              </a:buClr>
              <a:buSzPct val="73076"/>
              <a:buFont typeface="Wingdings 2"/>
              <a:buChar char=""/>
              <a:tabLst>
                <a:tab pos="312420" algn="l"/>
              </a:tabLst>
            </a:pPr>
            <a:r>
              <a:rPr sz="2600" b="1" dirty="0">
                <a:latin typeface="Trebuchet MS"/>
                <a:cs typeface="Trebuchet MS"/>
              </a:rPr>
              <a:t>The elements of group 15</a:t>
            </a:r>
            <a:r>
              <a:rPr sz="2600" b="1" spc="-35" dirty="0">
                <a:latin typeface="Trebuchet MS"/>
                <a:cs typeface="Trebuchet MS"/>
              </a:rPr>
              <a:t> </a:t>
            </a:r>
            <a:r>
              <a:rPr sz="2600" b="1" dirty="0">
                <a:latin typeface="Trebuchet MS"/>
                <a:cs typeface="Trebuchet MS"/>
              </a:rPr>
              <a:t>–</a:t>
            </a:r>
            <a:endParaRPr sz="2600">
              <a:latin typeface="Trebuchet MS"/>
              <a:cs typeface="Trebuchet MS"/>
            </a:endParaRPr>
          </a:p>
          <a:p>
            <a:pPr marL="312420" indent="-274320">
              <a:lnSpc>
                <a:spcPct val="100000"/>
              </a:lnSpc>
              <a:spcBef>
                <a:spcPts val="600"/>
              </a:spcBef>
              <a:buClr>
                <a:srgbClr val="B03E9A"/>
              </a:buClr>
              <a:buSzPct val="73076"/>
              <a:buFont typeface="Wingdings 2"/>
              <a:buChar char=""/>
              <a:tabLst>
                <a:tab pos="312420" algn="l"/>
              </a:tabLst>
            </a:pPr>
            <a:r>
              <a:rPr sz="2600" b="1" spc="-5" dirty="0">
                <a:latin typeface="Trebuchet MS"/>
                <a:cs typeface="Trebuchet MS"/>
              </a:rPr>
              <a:t>nitrogen</a:t>
            </a:r>
            <a:r>
              <a:rPr sz="2600" b="1" spc="-20" dirty="0">
                <a:latin typeface="Trebuchet MS"/>
                <a:cs typeface="Trebuchet MS"/>
              </a:rPr>
              <a:t> </a:t>
            </a:r>
            <a:r>
              <a:rPr sz="2600" b="1" dirty="0">
                <a:latin typeface="Trebuchet MS"/>
                <a:cs typeface="Trebuchet MS"/>
              </a:rPr>
              <a:t>(N),</a:t>
            </a:r>
            <a:endParaRPr sz="2600">
              <a:latin typeface="Trebuchet MS"/>
              <a:cs typeface="Trebuchet MS"/>
            </a:endParaRPr>
          </a:p>
          <a:p>
            <a:pPr marL="312420" indent="-274320">
              <a:lnSpc>
                <a:spcPct val="100000"/>
              </a:lnSpc>
              <a:spcBef>
                <a:spcPts val="600"/>
              </a:spcBef>
              <a:buClr>
                <a:srgbClr val="B03E9A"/>
              </a:buClr>
              <a:buSzPct val="73076"/>
              <a:buFont typeface="Wingdings 2"/>
              <a:buChar char=""/>
              <a:tabLst>
                <a:tab pos="312420" algn="l"/>
              </a:tabLst>
            </a:pPr>
            <a:r>
              <a:rPr sz="2600" b="1" dirty="0">
                <a:latin typeface="Trebuchet MS"/>
                <a:cs typeface="Trebuchet MS"/>
              </a:rPr>
              <a:t>phosphorus</a:t>
            </a:r>
            <a:r>
              <a:rPr sz="2600" b="1" spc="-15" dirty="0">
                <a:latin typeface="Trebuchet MS"/>
                <a:cs typeface="Trebuchet MS"/>
              </a:rPr>
              <a:t> </a:t>
            </a:r>
            <a:r>
              <a:rPr sz="2600" b="1" spc="-5" dirty="0">
                <a:latin typeface="Trebuchet MS"/>
                <a:cs typeface="Trebuchet MS"/>
              </a:rPr>
              <a:t>(P),</a:t>
            </a:r>
            <a:endParaRPr sz="2600">
              <a:latin typeface="Trebuchet MS"/>
              <a:cs typeface="Trebuchet MS"/>
            </a:endParaRPr>
          </a:p>
          <a:p>
            <a:pPr marL="312420" indent="-274320">
              <a:lnSpc>
                <a:spcPct val="100000"/>
              </a:lnSpc>
              <a:spcBef>
                <a:spcPts val="600"/>
              </a:spcBef>
              <a:buClr>
                <a:srgbClr val="B03E9A"/>
              </a:buClr>
              <a:buSzPct val="73076"/>
              <a:buFont typeface="Wingdings 2"/>
              <a:buChar char=""/>
              <a:tabLst>
                <a:tab pos="312420" algn="l"/>
              </a:tabLst>
            </a:pPr>
            <a:r>
              <a:rPr sz="2600" b="1" dirty="0">
                <a:latin typeface="Trebuchet MS"/>
                <a:cs typeface="Trebuchet MS"/>
              </a:rPr>
              <a:t>arsenic</a:t>
            </a:r>
            <a:r>
              <a:rPr sz="2600" b="1" spc="-5" dirty="0">
                <a:latin typeface="Trebuchet MS"/>
                <a:cs typeface="Trebuchet MS"/>
              </a:rPr>
              <a:t> </a:t>
            </a:r>
            <a:r>
              <a:rPr sz="2600" b="1" spc="-10" dirty="0">
                <a:latin typeface="Trebuchet MS"/>
                <a:cs typeface="Trebuchet MS"/>
              </a:rPr>
              <a:t>(As),</a:t>
            </a:r>
            <a:endParaRPr sz="2600">
              <a:latin typeface="Trebuchet MS"/>
              <a:cs typeface="Trebuchet MS"/>
            </a:endParaRPr>
          </a:p>
          <a:p>
            <a:pPr marL="312420" indent="-274320">
              <a:lnSpc>
                <a:spcPct val="100000"/>
              </a:lnSpc>
              <a:spcBef>
                <a:spcPts val="600"/>
              </a:spcBef>
              <a:buClr>
                <a:srgbClr val="B03E9A"/>
              </a:buClr>
              <a:buSzPct val="73076"/>
              <a:buFont typeface="Wingdings 2"/>
              <a:buChar char=""/>
              <a:tabLst>
                <a:tab pos="312420" algn="l"/>
              </a:tabLst>
            </a:pPr>
            <a:r>
              <a:rPr sz="2600" b="1" dirty="0">
                <a:latin typeface="Trebuchet MS"/>
                <a:cs typeface="Trebuchet MS"/>
              </a:rPr>
              <a:t>antimony</a:t>
            </a:r>
            <a:r>
              <a:rPr sz="2600" b="1" spc="-25" dirty="0">
                <a:latin typeface="Trebuchet MS"/>
                <a:cs typeface="Trebuchet MS"/>
              </a:rPr>
              <a:t> </a:t>
            </a:r>
            <a:r>
              <a:rPr sz="2600" b="1" spc="-5" dirty="0">
                <a:latin typeface="Trebuchet MS"/>
                <a:cs typeface="Trebuchet MS"/>
              </a:rPr>
              <a:t>(Sb)</a:t>
            </a:r>
            <a:endParaRPr sz="2600">
              <a:latin typeface="Trebuchet MS"/>
              <a:cs typeface="Trebuchet MS"/>
            </a:endParaRPr>
          </a:p>
          <a:p>
            <a:pPr marL="412750" indent="-375285">
              <a:lnSpc>
                <a:spcPct val="100000"/>
              </a:lnSpc>
              <a:spcBef>
                <a:spcPts val="605"/>
              </a:spcBef>
              <a:buClr>
                <a:srgbClr val="B03E9A"/>
              </a:buClr>
              <a:buSzPct val="73076"/>
              <a:buFont typeface="Wingdings 2"/>
              <a:buChar char=""/>
              <a:tabLst>
                <a:tab pos="412750" algn="l"/>
                <a:tab pos="413384" algn="l"/>
              </a:tabLst>
            </a:pPr>
            <a:r>
              <a:rPr sz="2600" b="1" dirty="0">
                <a:latin typeface="Trebuchet MS"/>
                <a:cs typeface="Trebuchet MS"/>
              </a:rPr>
              <a:t>bismuth</a:t>
            </a:r>
            <a:r>
              <a:rPr sz="2600" b="1" spc="-5" dirty="0">
                <a:latin typeface="Trebuchet MS"/>
                <a:cs typeface="Trebuchet MS"/>
              </a:rPr>
              <a:t> </a:t>
            </a:r>
            <a:r>
              <a:rPr sz="2600" b="1" spc="-10" dirty="0">
                <a:latin typeface="Trebuchet MS"/>
                <a:cs typeface="Trebuchet MS"/>
              </a:rPr>
              <a:t>(Bi)</a:t>
            </a:r>
            <a:endParaRPr sz="2600">
              <a:latin typeface="Trebuchet MS"/>
              <a:cs typeface="Trebuchet MS"/>
            </a:endParaRPr>
          </a:p>
          <a:p>
            <a:pPr marL="312420" indent="-274320">
              <a:lnSpc>
                <a:spcPct val="100000"/>
              </a:lnSpc>
              <a:spcBef>
                <a:spcPts val="595"/>
              </a:spcBef>
              <a:buClr>
                <a:srgbClr val="B03E9A"/>
              </a:buClr>
              <a:buSzPct val="73076"/>
              <a:buFont typeface="Wingdings 2"/>
              <a:buChar char=""/>
              <a:tabLst>
                <a:tab pos="312420" algn="l"/>
              </a:tabLst>
            </a:pPr>
            <a:r>
              <a:rPr sz="2600" b="1" spc="-5" dirty="0">
                <a:latin typeface="Trebuchet MS"/>
                <a:cs typeface="Trebuchet MS"/>
              </a:rPr>
              <a:t>In N-N2,HNO3,NH3 AND </a:t>
            </a:r>
            <a:r>
              <a:rPr sz="2600" b="1" spc="-35" dirty="0">
                <a:latin typeface="Trebuchet MS"/>
                <a:cs typeface="Trebuchet MS"/>
              </a:rPr>
              <a:t>OXYACIDS </a:t>
            </a:r>
            <a:r>
              <a:rPr sz="2600" b="1" dirty="0">
                <a:latin typeface="Trebuchet MS"/>
                <a:cs typeface="Trebuchet MS"/>
              </a:rPr>
              <a:t>OF</a:t>
            </a:r>
            <a:r>
              <a:rPr sz="2600" b="1" spc="-160" dirty="0">
                <a:latin typeface="Trebuchet MS"/>
                <a:cs typeface="Trebuchet MS"/>
              </a:rPr>
              <a:t> </a:t>
            </a:r>
            <a:r>
              <a:rPr sz="2600" b="1" dirty="0">
                <a:latin typeface="Trebuchet MS"/>
                <a:cs typeface="Trebuchet MS"/>
              </a:rPr>
              <a:t>N</a:t>
            </a:r>
            <a:endParaRPr sz="2600">
              <a:latin typeface="Trebuchet MS"/>
              <a:cs typeface="Trebuchet MS"/>
            </a:endParaRPr>
          </a:p>
          <a:p>
            <a:pPr marL="312420" indent="-274320">
              <a:lnSpc>
                <a:spcPct val="100000"/>
              </a:lnSpc>
              <a:spcBef>
                <a:spcPts val="600"/>
              </a:spcBef>
              <a:buClr>
                <a:srgbClr val="B03E9A"/>
              </a:buClr>
              <a:buSzPct val="73076"/>
              <a:buFont typeface="Wingdings 2"/>
              <a:buChar char=""/>
              <a:tabLst>
                <a:tab pos="312420" algn="l"/>
              </a:tabLst>
            </a:pPr>
            <a:r>
              <a:rPr sz="2600" b="1" spc="-5" dirty="0">
                <a:latin typeface="Trebuchet MS"/>
                <a:cs typeface="Trebuchet MS"/>
              </a:rPr>
              <a:t>In </a:t>
            </a:r>
            <a:r>
              <a:rPr sz="2600" b="1" dirty="0">
                <a:latin typeface="Trebuchet MS"/>
                <a:cs typeface="Trebuchet MS"/>
              </a:rPr>
              <a:t>P-PCl3,PCl5,PH3 </a:t>
            </a:r>
            <a:r>
              <a:rPr sz="2600" b="1" spc="-5" dirty="0">
                <a:latin typeface="Trebuchet MS"/>
                <a:cs typeface="Trebuchet MS"/>
              </a:rPr>
              <a:t>AND </a:t>
            </a:r>
            <a:r>
              <a:rPr sz="2600" b="1" spc="-35" dirty="0">
                <a:latin typeface="Trebuchet MS"/>
                <a:cs typeface="Trebuchet MS"/>
              </a:rPr>
              <a:t>OXYACIDS </a:t>
            </a:r>
            <a:r>
              <a:rPr sz="2600" b="1" dirty="0">
                <a:latin typeface="Trebuchet MS"/>
                <a:cs typeface="Trebuchet MS"/>
              </a:rPr>
              <a:t>OF</a:t>
            </a:r>
            <a:r>
              <a:rPr sz="2600" b="1" spc="-200" dirty="0">
                <a:latin typeface="Trebuchet MS"/>
                <a:cs typeface="Trebuchet MS"/>
              </a:rPr>
              <a:t> </a:t>
            </a:r>
            <a:r>
              <a:rPr sz="2600" b="1" dirty="0">
                <a:latin typeface="Trebuchet MS"/>
                <a:cs typeface="Trebuchet MS"/>
              </a:rPr>
              <a:t>P</a:t>
            </a:r>
            <a:endParaRPr sz="2600">
              <a:latin typeface="Trebuchet MS"/>
              <a:cs typeface="Trebuchet M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7136" y="531876"/>
            <a:ext cx="6574637"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47815" y="696468"/>
            <a:ext cx="98425" cy="10579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03932" y="627380"/>
            <a:ext cx="74295" cy="114300"/>
          </a:xfrm>
          <a:custGeom>
            <a:avLst/>
            <a:gdLst/>
            <a:ahLst/>
            <a:cxnLst/>
            <a:rect l="l" t="t" r="r" b="b"/>
            <a:pathLst>
              <a:path w="74294"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5" name="object 5"/>
          <p:cNvSpPr/>
          <p:nvPr/>
        </p:nvSpPr>
        <p:spPr>
          <a:xfrm>
            <a:off x="923467" y="627380"/>
            <a:ext cx="74295" cy="114300"/>
          </a:xfrm>
          <a:custGeom>
            <a:avLst/>
            <a:gdLst/>
            <a:ahLst/>
            <a:cxnLst/>
            <a:rect l="l" t="t" r="r" b="b"/>
            <a:pathLst>
              <a:path w="74294" h="114300">
                <a:moveTo>
                  <a:pt x="37058" y="0"/>
                </a:moveTo>
                <a:lnTo>
                  <a:pt x="0" y="114046"/>
                </a:lnTo>
                <a:lnTo>
                  <a:pt x="74117" y="114046"/>
                </a:lnTo>
                <a:lnTo>
                  <a:pt x="37058" y="0"/>
                </a:lnTo>
                <a:close/>
              </a:path>
            </a:pathLst>
          </a:custGeom>
          <a:ln w="3175">
            <a:solidFill>
              <a:srgbClr val="58134A"/>
            </a:solidFill>
          </a:ln>
        </p:spPr>
        <p:txBody>
          <a:bodyPr wrap="square" lIns="0" tIns="0" rIns="0" bIns="0" rtlCol="0"/>
          <a:lstStyle/>
          <a:p>
            <a:endParaRPr/>
          </a:p>
        </p:txBody>
      </p:sp>
      <p:sp>
        <p:nvSpPr>
          <p:cNvPr id="6" name="object 6"/>
          <p:cNvSpPr/>
          <p:nvPr/>
        </p:nvSpPr>
        <p:spPr>
          <a:xfrm>
            <a:off x="3085210" y="582802"/>
            <a:ext cx="91185" cy="8991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852034" y="579627"/>
            <a:ext cx="157606" cy="22364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166234" y="579627"/>
            <a:ext cx="157606" cy="22364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647815" y="579373"/>
            <a:ext cx="81788" cy="77597"/>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819392" y="537337"/>
            <a:ext cx="262890" cy="308610"/>
          </a:xfrm>
          <a:custGeom>
            <a:avLst/>
            <a:gdLst/>
            <a:ahLst/>
            <a:cxnLst/>
            <a:rect l="l" t="t" r="r" b="b"/>
            <a:pathLst>
              <a:path w="262890" h="308609">
                <a:moveTo>
                  <a:pt x="0" y="0"/>
                </a:moveTo>
                <a:lnTo>
                  <a:pt x="58165" y="0"/>
                </a:lnTo>
                <a:lnTo>
                  <a:pt x="131190" y="131572"/>
                </a:lnTo>
                <a:lnTo>
                  <a:pt x="204469" y="0"/>
                </a:lnTo>
                <a:lnTo>
                  <a:pt x="262381" y="0"/>
                </a:lnTo>
                <a:lnTo>
                  <a:pt x="158876" y="181863"/>
                </a:lnTo>
                <a:lnTo>
                  <a:pt x="158876" y="308483"/>
                </a:lnTo>
                <a:lnTo>
                  <a:pt x="104012" y="308483"/>
                </a:lnTo>
                <a:lnTo>
                  <a:pt x="104012" y="181863"/>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6173342" y="537337"/>
            <a:ext cx="224790" cy="313055"/>
          </a:xfrm>
          <a:custGeom>
            <a:avLst/>
            <a:gdLst/>
            <a:ahLst/>
            <a:cxnLst/>
            <a:rect l="l" t="t" r="r" b="b"/>
            <a:pathLst>
              <a:path w="224789" h="313055">
                <a:moveTo>
                  <a:pt x="0" y="0"/>
                </a:moveTo>
                <a:lnTo>
                  <a:pt x="26289" y="0"/>
                </a:lnTo>
                <a:lnTo>
                  <a:pt x="171958" y="186182"/>
                </a:lnTo>
                <a:lnTo>
                  <a:pt x="171958" y="0"/>
                </a:lnTo>
                <a:lnTo>
                  <a:pt x="224662" y="0"/>
                </a:lnTo>
                <a:lnTo>
                  <a:pt x="224662" y="312674"/>
                </a:lnTo>
                <a:lnTo>
                  <a:pt x="202311" y="312674"/>
                </a:lnTo>
                <a:lnTo>
                  <a:pt x="52578" y="117475"/>
                </a:lnTo>
                <a:lnTo>
                  <a:pt x="52578" y="308737"/>
                </a:lnTo>
                <a:lnTo>
                  <a:pt x="0" y="308737"/>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5927978"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1" y="120903"/>
                </a:lnTo>
                <a:lnTo>
                  <a:pt x="156591"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342635" y="537337"/>
            <a:ext cx="262890" cy="308610"/>
          </a:xfrm>
          <a:custGeom>
            <a:avLst/>
            <a:gdLst/>
            <a:ahLst/>
            <a:cxnLst/>
            <a:rect l="l" t="t" r="r" b="b"/>
            <a:pathLst>
              <a:path w="262889" h="308609">
                <a:moveTo>
                  <a:pt x="0" y="0"/>
                </a:moveTo>
                <a:lnTo>
                  <a:pt x="58165" y="0"/>
                </a:lnTo>
                <a:lnTo>
                  <a:pt x="131190" y="131572"/>
                </a:lnTo>
                <a:lnTo>
                  <a:pt x="204469" y="0"/>
                </a:lnTo>
                <a:lnTo>
                  <a:pt x="262381" y="0"/>
                </a:lnTo>
                <a:lnTo>
                  <a:pt x="158876" y="181863"/>
                </a:lnTo>
                <a:lnTo>
                  <a:pt x="158876" y="308483"/>
                </a:lnTo>
                <a:lnTo>
                  <a:pt x="104012" y="308483"/>
                </a:lnTo>
                <a:lnTo>
                  <a:pt x="104012" y="181863"/>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4428363" y="537337"/>
            <a:ext cx="203200" cy="308610"/>
          </a:xfrm>
          <a:custGeom>
            <a:avLst/>
            <a:gdLst/>
            <a:ahLst/>
            <a:cxnLst/>
            <a:rect l="l" t="t" r="r" b="b"/>
            <a:pathLst>
              <a:path w="203200" h="308609">
                <a:moveTo>
                  <a:pt x="0" y="0"/>
                </a:moveTo>
                <a:lnTo>
                  <a:pt x="203200" y="0"/>
                </a:lnTo>
                <a:lnTo>
                  <a:pt x="203200" y="48640"/>
                </a:lnTo>
                <a:lnTo>
                  <a:pt x="54737" y="48640"/>
                </a:lnTo>
                <a:lnTo>
                  <a:pt x="54737" y="120903"/>
                </a:lnTo>
                <a:lnTo>
                  <a:pt x="163195" y="120903"/>
                </a:lnTo>
                <a:lnTo>
                  <a:pt x="163195" y="167386"/>
                </a:lnTo>
                <a:lnTo>
                  <a:pt x="54737" y="167386"/>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413378" y="537337"/>
            <a:ext cx="224790" cy="313055"/>
          </a:xfrm>
          <a:custGeom>
            <a:avLst/>
            <a:gdLst/>
            <a:ahLst/>
            <a:cxnLst/>
            <a:rect l="l" t="t" r="r" b="b"/>
            <a:pathLst>
              <a:path w="224789" h="313055">
                <a:moveTo>
                  <a:pt x="0" y="0"/>
                </a:moveTo>
                <a:lnTo>
                  <a:pt x="26288" y="0"/>
                </a:lnTo>
                <a:lnTo>
                  <a:pt x="171958" y="186182"/>
                </a:lnTo>
                <a:lnTo>
                  <a:pt x="171958" y="0"/>
                </a:lnTo>
                <a:lnTo>
                  <a:pt x="224662" y="0"/>
                </a:lnTo>
                <a:lnTo>
                  <a:pt x="224662" y="312674"/>
                </a:lnTo>
                <a:lnTo>
                  <a:pt x="202311" y="312674"/>
                </a:lnTo>
                <a:lnTo>
                  <a:pt x="52578" y="117475"/>
                </a:lnTo>
                <a:lnTo>
                  <a:pt x="52578" y="308737"/>
                </a:lnTo>
                <a:lnTo>
                  <a:pt x="0" y="308737"/>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3293998"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736723" y="537337"/>
            <a:ext cx="229235" cy="313690"/>
          </a:xfrm>
          <a:custGeom>
            <a:avLst/>
            <a:gdLst/>
            <a:ahLst/>
            <a:cxnLst/>
            <a:rect l="l" t="t" r="r" b="b"/>
            <a:pathLst>
              <a:path w="229235" h="313690">
                <a:moveTo>
                  <a:pt x="0" y="0"/>
                </a:moveTo>
                <a:lnTo>
                  <a:pt x="54737" y="0"/>
                </a:lnTo>
                <a:lnTo>
                  <a:pt x="54737" y="209041"/>
                </a:lnTo>
                <a:lnTo>
                  <a:pt x="55687" y="220926"/>
                </a:lnTo>
                <a:lnTo>
                  <a:pt x="78164" y="256369"/>
                </a:lnTo>
                <a:lnTo>
                  <a:pt x="111632" y="265049"/>
                </a:lnTo>
                <a:lnTo>
                  <a:pt x="125606" y="264096"/>
                </a:lnTo>
                <a:lnTo>
                  <a:pt x="165048" y="241476"/>
                </a:lnTo>
                <a:lnTo>
                  <a:pt x="174370" y="208025"/>
                </a:lnTo>
                <a:lnTo>
                  <a:pt x="174370" y="0"/>
                </a:lnTo>
                <a:lnTo>
                  <a:pt x="229107" y="0"/>
                </a:lnTo>
                <a:lnTo>
                  <a:pt x="229107" y="212216"/>
                </a:lnTo>
                <a:lnTo>
                  <a:pt x="227109" y="234741"/>
                </a:lnTo>
                <a:lnTo>
                  <a:pt x="211159" y="272028"/>
                </a:lnTo>
                <a:lnTo>
                  <a:pt x="179915" y="298580"/>
                </a:lnTo>
                <a:lnTo>
                  <a:pt x="137330" y="312019"/>
                </a:lnTo>
                <a:lnTo>
                  <a:pt x="112013" y="313689"/>
                </a:lnTo>
                <a:lnTo>
                  <a:pt x="86679" y="312046"/>
                </a:lnTo>
                <a:lnTo>
                  <a:pt x="45202"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2445639" y="537337"/>
            <a:ext cx="255904" cy="308610"/>
          </a:xfrm>
          <a:custGeom>
            <a:avLst/>
            <a:gdLst/>
            <a:ahLst/>
            <a:cxnLst/>
            <a:rect l="l" t="t" r="r" b="b"/>
            <a:pathLst>
              <a:path w="255905" h="308609">
                <a:moveTo>
                  <a:pt x="0" y="0"/>
                </a:moveTo>
                <a:lnTo>
                  <a:pt x="255524" y="0"/>
                </a:lnTo>
                <a:lnTo>
                  <a:pt x="255524" y="48640"/>
                </a:lnTo>
                <a:lnTo>
                  <a:pt x="152908" y="48640"/>
                </a:lnTo>
                <a:lnTo>
                  <a:pt x="152908" y="308483"/>
                </a:lnTo>
                <a:lnTo>
                  <a:pt x="98171" y="308483"/>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1709547" y="537337"/>
            <a:ext cx="203200" cy="308610"/>
          </a:xfrm>
          <a:custGeom>
            <a:avLst/>
            <a:gdLst/>
            <a:ahLst/>
            <a:cxnLst/>
            <a:rect l="l" t="t" r="r" b="b"/>
            <a:pathLst>
              <a:path w="203200" h="308609">
                <a:moveTo>
                  <a:pt x="0" y="0"/>
                </a:moveTo>
                <a:lnTo>
                  <a:pt x="203200" y="0"/>
                </a:lnTo>
                <a:lnTo>
                  <a:pt x="203200" y="48640"/>
                </a:lnTo>
                <a:lnTo>
                  <a:pt x="54736" y="48640"/>
                </a:lnTo>
                <a:lnTo>
                  <a:pt x="54736" y="120903"/>
                </a:lnTo>
                <a:lnTo>
                  <a:pt x="163194" y="120903"/>
                </a:lnTo>
                <a:lnTo>
                  <a:pt x="163194" y="167386"/>
                </a:lnTo>
                <a:lnTo>
                  <a:pt x="54736" y="167386"/>
                </a:lnTo>
                <a:lnTo>
                  <a:pt x="54736" y="308483"/>
                </a:lnTo>
                <a:lnTo>
                  <a:pt x="0" y="308483"/>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416938" y="537337"/>
            <a:ext cx="229235" cy="313690"/>
          </a:xfrm>
          <a:custGeom>
            <a:avLst/>
            <a:gdLst/>
            <a:ahLst/>
            <a:cxnLst/>
            <a:rect l="l" t="t" r="r" b="b"/>
            <a:pathLst>
              <a:path w="229235" h="313690">
                <a:moveTo>
                  <a:pt x="0" y="0"/>
                </a:moveTo>
                <a:lnTo>
                  <a:pt x="54737" y="0"/>
                </a:lnTo>
                <a:lnTo>
                  <a:pt x="54737" y="209041"/>
                </a:lnTo>
                <a:lnTo>
                  <a:pt x="55687" y="220926"/>
                </a:lnTo>
                <a:lnTo>
                  <a:pt x="78164" y="256369"/>
                </a:lnTo>
                <a:lnTo>
                  <a:pt x="111633" y="265049"/>
                </a:lnTo>
                <a:lnTo>
                  <a:pt x="125606" y="264096"/>
                </a:lnTo>
                <a:lnTo>
                  <a:pt x="165048" y="241476"/>
                </a:lnTo>
                <a:lnTo>
                  <a:pt x="174371" y="208025"/>
                </a:lnTo>
                <a:lnTo>
                  <a:pt x="174371" y="0"/>
                </a:lnTo>
                <a:lnTo>
                  <a:pt x="229108" y="0"/>
                </a:lnTo>
                <a:lnTo>
                  <a:pt x="229108" y="212216"/>
                </a:lnTo>
                <a:lnTo>
                  <a:pt x="227109" y="234741"/>
                </a:lnTo>
                <a:lnTo>
                  <a:pt x="211159" y="272028"/>
                </a:lnTo>
                <a:lnTo>
                  <a:pt x="179915" y="298580"/>
                </a:lnTo>
                <a:lnTo>
                  <a:pt x="137330" y="312019"/>
                </a:lnTo>
                <a:lnTo>
                  <a:pt x="112014" y="313689"/>
                </a:lnTo>
                <a:lnTo>
                  <a:pt x="86679" y="312046"/>
                </a:lnTo>
                <a:lnTo>
                  <a:pt x="45202"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1128864" y="537337"/>
            <a:ext cx="224790" cy="313055"/>
          </a:xfrm>
          <a:custGeom>
            <a:avLst/>
            <a:gdLst/>
            <a:ahLst/>
            <a:cxnLst/>
            <a:rect l="l" t="t" r="r" b="b"/>
            <a:pathLst>
              <a:path w="224790" h="313055">
                <a:moveTo>
                  <a:pt x="0" y="0"/>
                </a:moveTo>
                <a:lnTo>
                  <a:pt x="26327" y="0"/>
                </a:lnTo>
                <a:lnTo>
                  <a:pt x="171996" y="186182"/>
                </a:lnTo>
                <a:lnTo>
                  <a:pt x="171996" y="0"/>
                </a:lnTo>
                <a:lnTo>
                  <a:pt x="224701" y="0"/>
                </a:lnTo>
                <a:lnTo>
                  <a:pt x="224701" y="312674"/>
                </a:lnTo>
                <a:lnTo>
                  <a:pt x="202349" y="312674"/>
                </a:lnTo>
                <a:lnTo>
                  <a:pt x="52654" y="117475"/>
                </a:lnTo>
                <a:lnTo>
                  <a:pt x="52654" y="308737"/>
                </a:lnTo>
                <a:lnTo>
                  <a:pt x="0" y="308737"/>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507136" y="537337"/>
            <a:ext cx="315595" cy="313055"/>
          </a:xfrm>
          <a:custGeom>
            <a:avLst/>
            <a:gdLst/>
            <a:ahLst/>
            <a:cxnLst/>
            <a:rect l="l" t="t" r="r" b="b"/>
            <a:pathLst>
              <a:path w="315594" h="313055">
                <a:moveTo>
                  <a:pt x="62115" y="0"/>
                </a:moveTo>
                <a:lnTo>
                  <a:pt x="91186" y="0"/>
                </a:lnTo>
                <a:lnTo>
                  <a:pt x="157937" y="207772"/>
                </a:lnTo>
                <a:lnTo>
                  <a:pt x="223227" y="0"/>
                </a:lnTo>
                <a:lnTo>
                  <a:pt x="252069" y="0"/>
                </a:lnTo>
                <a:lnTo>
                  <a:pt x="315036" y="308737"/>
                </a:lnTo>
                <a:lnTo>
                  <a:pt x="261975" y="308737"/>
                </a:lnTo>
                <a:lnTo>
                  <a:pt x="229958" y="142366"/>
                </a:lnTo>
                <a:lnTo>
                  <a:pt x="167843" y="312674"/>
                </a:lnTo>
                <a:lnTo>
                  <a:pt x="148247" y="312674"/>
                </a:lnTo>
                <a:lnTo>
                  <a:pt x="86131" y="142366"/>
                </a:lnTo>
                <a:lnTo>
                  <a:pt x="52857" y="308737"/>
                </a:lnTo>
                <a:lnTo>
                  <a:pt x="0" y="308737"/>
                </a:lnTo>
                <a:lnTo>
                  <a:pt x="62115"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083555" y="537083"/>
            <a:ext cx="257175" cy="309245"/>
          </a:xfrm>
          <a:custGeom>
            <a:avLst/>
            <a:gdLst/>
            <a:ahLst/>
            <a:cxnLst/>
            <a:rect l="l" t="t" r="r" b="b"/>
            <a:pathLst>
              <a:path w="257175" h="309244">
                <a:moveTo>
                  <a:pt x="7366" y="0"/>
                </a:moveTo>
                <a:lnTo>
                  <a:pt x="63373" y="253"/>
                </a:lnTo>
                <a:lnTo>
                  <a:pt x="125984" y="104520"/>
                </a:lnTo>
                <a:lnTo>
                  <a:pt x="194818" y="253"/>
                </a:lnTo>
                <a:lnTo>
                  <a:pt x="252095" y="253"/>
                </a:lnTo>
                <a:lnTo>
                  <a:pt x="154432" y="149732"/>
                </a:lnTo>
                <a:lnTo>
                  <a:pt x="256921" y="308737"/>
                </a:lnTo>
                <a:lnTo>
                  <a:pt x="197358" y="308737"/>
                </a:lnTo>
                <a:lnTo>
                  <a:pt x="124460" y="197738"/>
                </a:lnTo>
                <a:lnTo>
                  <a:pt x="57150" y="308737"/>
                </a:lnTo>
                <a:lnTo>
                  <a:pt x="0" y="308737"/>
                </a:lnTo>
                <a:lnTo>
                  <a:pt x="92456" y="148843"/>
                </a:lnTo>
                <a:lnTo>
                  <a:pt x="7366"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6593967" y="534543"/>
            <a:ext cx="208279" cy="311785"/>
          </a:xfrm>
          <a:custGeom>
            <a:avLst/>
            <a:gdLst/>
            <a:ahLst/>
            <a:cxnLst/>
            <a:rect l="l" t="t" r="r" b="b"/>
            <a:pathLst>
              <a:path w="208279" h="311784">
                <a:moveTo>
                  <a:pt x="87375" y="0"/>
                </a:moveTo>
                <a:lnTo>
                  <a:pt x="130143" y="5143"/>
                </a:lnTo>
                <a:lnTo>
                  <a:pt x="174267" y="31956"/>
                </a:lnTo>
                <a:lnTo>
                  <a:pt x="189483" y="79248"/>
                </a:lnTo>
                <a:lnTo>
                  <a:pt x="187057" y="96583"/>
                </a:lnTo>
                <a:lnTo>
                  <a:pt x="179784" y="112013"/>
                </a:lnTo>
                <a:lnTo>
                  <a:pt x="167677" y="125539"/>
                </a:lnTo>
                <a:lnTo>
                  <a:pt x="150749" y="137160"/>
                </a:lnTo>
                <a:lnTo>
                  <a:pt x="175918" y="149808"/>
                </a:lnTo>
                <a:lnTo>
                  <a:pt x="193897" y="167767"/>
                </a:lnTo>
                <a:lnTo>
                  <a:pt x="204684" y="191059"/>
                </a:lnTo>
                <a:lnTo>
                  <a:pt x="208279" y="219710"/>
                </a:lnTo>
                <a:lnTo>
                  <a:pt x="206281" y="239666"/>
                </a:lnTo>
                <a:lnTo>
                  <a:pt x="176402" y="286512"/>
                </a:lnTo>
                <a:lnTo>
                  <a:pt x="140001" y="305085"/>
                </a:lnTo>
                <a:lnTo>
                  <a:pt x="94360" y="311277"/>
                </a:lnTo>
                <a:lnTo>
                  <a:pt x="0" y="311277"/>
                </a:lnTo>
                <a:lnTo>
                  <a:pt x="0" y="2921"/>
                </a:lnTo>
                <a:lnTo>
                  <a:pt x="28815" y="1660"/>
                </a:lnTo>
                <a:lnTo>
                  <a:pt x="52974" y="746"/>
                </a:lnTo>
                <a:lnTo>
                  <a:pt x="72491" y="188"/>
                </a:lnTo>
                <a:lnTo>
                  <a:pt x="87375"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3029330" y="534162"/>
            <a:ext cx="237490" cy="311785"/>
          </a:xfrm>
          <a:custGeom>
            <a:avLst/>
            <a:gdLst/>
            <a:ahLst/>
            <a:cxnLst/>
            <a:rect l="l" t="t" r="r" b="b"/>
            <a:pathLst>
              <a:path w="237489" h="311784">
                <a:moveTo>
                  <a:pt x="85470" y="0"/>
                </a:moveTo>
                <a:lnTo>
                  <a:pt x="136884" y="5689"/>
                </a:lnTo>
                <a:lnTo>
                  <a:pt x="173593" y="22748"/>
                </a:lnTo>
                <a:lnTo>
                  <a:pt x="195609" y="51167"/>
                </a:lnTo>
                <a:lnTo>
                  <a:pt x="202945" y="90932"/>
                </a:lnTo>
                <a:lnTo>
                  <a:pt x="201943" y="104338"/>
                </a:lnTo>
                <a:lnTo>
                  <a:pt x="186817" y="140842"/>
                </a:lnTo>
                <a:lnTo>
                  <a:pt x="157688" y="167221"/>
                </a:lnTo>
                <a:lnTo>
                  <a:pt x="145923" y="172720"/>
                </a:lnTo>
                <a:lnTo>
                  <a:pt x="237108" y="311658"/>
                </a:lnTo>
                <a:lnTo>
                  <a:pt x="173862" y="311658"/>
                </a:lnTo>
                <a:lnTo>
                  <a:pt x="91567"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60"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1906016" y="533145"/>
            <a:ext cx="271145" cy="313055"/>
          </a:xfrm>
          <a:custGeom>
            <a:avLst/>
            <a:gdLst/>
            <a:ahLst/>
            <a:cxnLst/>
            <a:rect l="l" t="t" r="r" b="b"/>
            <a:pathLst>
              <a:path w="271144" h="313055">
                <a:moveTo>
                  <a:pt x="123062" y="0"/>
                </a:moveTo>
                <a:lnTo>
                  <a:pt x="147065" y="0"/>
                </a:lnTo>
                <a:lnTo>
                  <a:pt x="271017" y="312674"/>
                </a:lnTo>
                <a:lnTo>
                  <a:pt x="210565" y="312674"/>
                </a:lnTo>
                <a:lnTo>
                  <a:pt x="188086" y="250189"/>
                </a:lnTo>
                <a:lnTo>
                  <a:pt x="82422" y="250189"/>
                </a:lnTo>
                <a:lnTo>
                  <a:pt x="60959"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825538" y="533145"/>
            <a:ext cx="271145" cy="313055"/>
          </a:xfrm>
          <a:custGeom>
            <a:avLst/>
            <a:gdLst/>
            <a:ahLst/>
            <a:cxnLst/>
            <a:rect l="l" t="t" r="r" b="b"/>
            <a:pathLst>
              <a:path w="271144" h="313055">
                <a:moveTo>
                  <a:pt x="122986" y="0"/>
                </a:moveTo>
                <a:lnTo>
                  <a:pt x="146989" y="0"/>
                </a:lnTo>
                <a:lnTo>
                  <a:pt x="271030" y="312674"/>
                </a:lnTo>
                <a:lnTo>
                  <a:pt x="210591" y="312674"/>
                </a:lnTo>
                <a:lnTo>
                  <a:pt x="188061" y="250189"/>
                </a:lnTo>
                <a:lnTo>
                  <a:pt x="82334" y="250189"/>
                </a:lnTo>
                <a:lnTo>
                  <a:pt x="60858" y="312674"/>
                </a:lnTo>
                <a:lnTo>
                  <a:pt x="0" y="312674"/>
                </a:lnTo>
                <a:lnTo>
                  <a:pt x="122986"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5623686" y="532002"/>
            <a:ext cx="255904" cy="319405"/>
          </a:xfrm>
          <a:custGeom>
            <a:avLst/>
            <a:gdLst/>
            <a:ahLst/>
            <a:cxnLst/>
            <a:rect l="l" t="t" r="r" b="b"/>
            <a:pathLst>
              <a:path w="255904" h="319405">
                <a:moveTo>
                  <a:pt x="156210" y="0"/>
                </a:moveTo>
                <a:lnTo>
                  <a:pt x="180615" y="1903"/>
                </a:lnTo>
                <a:lnTo>
                  <a:pt x="203152" y="7604"/>
                </a:lnTo>
                <a:lnTo>
                  <a:pt x="223807" y="17091"/>
                </a:lnTo>
                <a:lnTo>
                  <a:pt x="242570" y="30352"/>
                </a:lnTo>
                <a:lnTo>
                  <a:pt x="219583" y="74422"/>
                </a:lnTo>
                <a:lnTo>
                  <a:pt x="214080" y="70062"/>
                </a:lnTo>
                <a:lnTo>
                  <a:pt x="207279" y="65738"/>
                </a:lnTo>
                <a:lnTo>
                  <a:pt x="170910" y="50800"/>
                </a:lnTo>
                <a:lnTo>
                  <a:pt x="154939" y="48641"/>
                </a:lnTo>
                <a:lnTo>
                  <a:pt x="133387" y="50569"/>
                </a:lnTo>
                <a:lnTo>
                  <a:pt x="97522" y="66000"/>
                </a:lnTo>
                <a:lnTo>
                  <a:pt x="71610" y="96242"/>
                </a:lnTo>
                <a:lnTo>
                  <a:pt x="58414" y="137580"/>
                </a:lnTo>
                <a:lnTo>
                  <a:pt x="56768" y="162179"/>
                </a:lnTo>
                <a:lnTo>
                  <a:pt x="58386" y="185590"/>
                </a:lnTo>
                <a:lnTo>
                  <a:pt x="71288" y="224936"/>
                </a:lnTo>
                <a:lnTo>
                  <a:pt x="96650" y="253827"/>
                </a:lnTo>
                <a:lnTo>
                  <a:pt x="131806" y="268547"/>
                </a:lnTo>
                <a:lnTo>
                  <a:pt x="152908" y="270383"/>
                </a:lnTo>
                <a:lnTo>
                  <a:pt x="166858" y="269382"/>
                </a:lnTo>
                <a:lnTo>
                  <a:pt x="201040" y="193801"/>
                </a:lnTo>
                <a:lnTo>
                  <a:pt x="158368" y="193801"/>
                </a:lnTo>
                <a:lnTo>
                  <a:pt x="158368" y="147066"/>
                </a:lnTo>
                <a:lnTo>
                  <a:pt x="255777" y="147066"/>
                </a:lnTo>
                <a:lnTo>
                  <a:pt x="255777" y="285114"/>
                </a:lnTo>
                <a:lnTo>
                  <a:pt x="220094" y="305206"/>
                </a:lnTo>
                <a:lnTo>
                  <a:pt x="174593" y="316817"/>
                </a:lnTo>
                <a:lnTo>
                  <a:pt x="144017" y="319024"/>
                </a:lnTo>
                <a:lnTo>
                  <a:pt x="112585" y="316309"/>
                </a:lnTo>
                <a:lnTo>
                  <a:pt x="60007" y="294592"/>
                </a:lnTo>
                <a:lnTo>
                  <a:pt x="21859" y="252112"/>
                </a:lnTo>
                <a:lnTo>
                  <a:pt x="2428" y="194633"/>
                </a:lnTo>
                <a:lnTo>
                  <a:pt x="0" y="160655"/>
                </a:lnTo>
                <a:lnTo>
                  <a:pt x="2643" y="126678"/>
                </a:lnTo>
                <a:lnTo>
                  <a:pt x="23788" y="68679"/>
                </a:lnTo>
                <a:lnTo>
                  <a:pt x="65270" y="25128"/>
                </a:lnTo>
                <a:lnTo>
                  <a:pt x="122229" y="2788"/>
                </a:lnTo>
                <a:lnTo>
                  <a:pt x="156210"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3686683" y="532002"/>
            <a:ext cx="255904" cy="319405"/>
          </a:xfrm>
          <a:custGeom>
            <a:avLst/>
            <a:gdLst/>
            <a:ahLst/>
            <a:cxnLst/>
            <a:rect l="l" t="t" r="r" b="b"/>
            <a:pathLst>
              <a:path w="255904" h="319405">
                <a:moveTo>
                  <a:pt x="156209" y="0"/>
                </a:moveTo>
                <a:lnTo>
                  <a:pt x="180615" y="1903"/>
                </a:lnTo>
                <a:lnTo>
                  <a:pt x="203152" y="7604"/>
                </a:lnTo>
                <a:lnTo>
                  <a:pt x="223807" y="17091"/>
                </a:lnTo>
                <a:lnTo>
                  <a:pt x="242569" y="30352"/>
                </a:lnTo>
                <a:lnTo>
                  <a:pt x="219582" y="74422"/>
                </a:lnTo>
                <a:lnTo>
                  <a:pt x="214080" y="70062"/>
                </a:lnTo>
                <a:lnTo>
                  <a:pt x="207279" y="65738"/>
                </a:lnTo>
                <a:lnTo>
                  <a:pt x="170910" y="50800"/>
                </a:lnTo>
                <a:lnTo>
                  <a:pt x="154939" y="48641"/>
                </a:lnTo>
                <a:lnTo>
                  <a:pt x="133387" y="50569"/>
                </a:lnTo>
                <a:lnTo>
                  <a:pt x="97522" y="66000"/>
                </a:lnTo>
                <a:lnTo>
                  <a:pt x="71610" y="96242"/>
                </a:lnTo>
                <a:lnTo>
                  <a:pt x="58414" y="137580"/>
                </a:lnTo>
                <a:lnTo>
                  <a:pt x="56768" y="162179"/>
                </a:lnTo>
                <a:lnTo>
                  <a:pt x="58386" y="185590"/>
                </a:lnTo>
                <a:lnTo>
                  <a:pt x="71288" y="224936"/>
                </a:lnTo>
                <a:lnTo>
                  <a:pt x="96650" y="253827"/>
                </a:lnTo>
                <a:lnTo>
                  <a:pt x="131806" y="268547"/>
                </a:lnTo>
                <a:lnTo>
                  <a:pt x="152907" y="270383"/>
                </a:lnTo>
                <a:lnTo>
                  <a:pt x="166858" y="269382"/>
                </a:lnTo>
                <a:lnTo>
                  <a:pt x="201040" y="193801"/>
                </a:lnTo>
                <a:lnTo>
                  <a:pt x="158368" y="193801"/>
                </a:lnTo>
                <a:lnTo>
                  <a:pt x="158368" y="147066"/>
                </a:lnTo>
                <a:lnTo>
                  <a:pt x="255777" y="147066"/>
                </a:lnTo>
                <a:lnTo>
                  <a:pt x="255777" y="285114"/>
                </a:lnTo>
                <a:lnTo>
                  <a:pt x="220094" y="305206"/>
                </a:lnTo>
                <a:lnTo>
                  <a:pt x="174593" y="316817"/>
                </a:lnTo>
                <a:lnTo>
                  <a:pt x="144017" y="319024"/>
                </a:lnTo>
                <a:lnTo>
                  <a:pt x="112585" y="316309"/>
                </a:lnTo>
                <a:lnTo>
                  <a:pt x="60007" y="294592"/>
                </a:lnTo>
                <a:lnTo>
                  <a:pt x="21859" y="252112"/>
                </a:lnTo>
                <a:lnTo>
                  <a:pt x="2428" y="194633"/>
                </a:lnTo>
                <a:lnTo>
                  <a:pt x="0" y="160655"/>
                </a:lnTo>
                <a:lnTo>
                  <a:pt x="2643" y="126678"/>
                </a:lnTo>
                <a:lnTo>
                  <a:pt x="23788" y="68679"/>
                </a:lnTo>
                <a:lnTo>
                  <a:pt x="65270" y="25128"/>
                </a:lnTo>
                <a:lnTo>
                  <a:pt x="122229" y="2788"/>
                </a:lnTo>
                <a:lnTo>
                  <a:pt x="156209"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2194686" y="532002"/>
            <a:ext cx="234315" cy="319405"/>
          </a:xfrm>
          <a:custGeom>
            <a:avLst/>
            <a:gdLst/>
            <a:ahLst/>
            <a:cxnLst/>
            <a:rect l="l" t="t" r="r" b="b"/>
            <a:pathLst>
              <a:path w="234314" h="319405">
                <a:moveTo>
                  <a:pt x="141224" y="0"/>
                </a:moveTo>
                <a:lnTo>
                  <a:pt x="166465" y="1357"/>
                </a:lnTo>
                <a:lnTo>
                  <a:pt x="189039" y="5429"/>
                </a:lnTo>
                <a:lnTo>
                  <a:pt x="208946" y="12215"/>
                </a:lnTo>
                <a:lnTo>
                  <a:pt x="226187" y="21717"/>
                </a:lnTo>
                <a:lnTo>
                  <a:pt x="203581" y="67056"/>
                </a:lnTo>
                <a:lnTo>
                  <a:pt x="193034" y="58981"/>
                </a:lnTo>
                <a:lnTo>
                  <a:pt x="179689" y="53228"/>
                </a:lnTo>
                <a:lnTo>
                  <a:pt x="163558" y="49785"/>
                </a:lnTo>
                <a:lnTo>
                  <a:pt x="144652" y="48641"/>
                </a:lnTo>
                <a:lnTo>
                  <a:pt x="126269" y="50665"/>
                </a:lnTo>
                <a:lnTo>
                  <a:pt x="81406" y="81025"/>
                </a:lnTo>
                <a:lnTo>
                  <a:pt x="62944" y="117633"/>
                </a:lnTo>
                <a:lnTo>
                  <a:pt x="56768" y="162813"/>
                </a:lnTo>
                <a:lnTo>
                  <a:pt x="58197" y="186295"/>
                </a:lnTo>
                <a:lnTo>
                  <a:pt x="69627" y="225589"/>
                </a:lnTo>
                <a:lnTo>
                  <a:pt x="106299" y="263144"/>
                </a:lnTo>
                <a:lnTo>
                  <a:pt x="140588" y="270383"/>
                </a:lnTo>
                <a:lnTo>
                  <a:pt x="161212" y="268450"/>
                </a:lnTo>
                <a:lnTo>
                  <a:pt x="179466" y="262636"/>
                </a:lnTo>
                <a:lnTo>
                  <a:pt x="195363" y="252916"/>
                </a:lnTo>
                <a:lnTo>
                  <a:pt x="208914" y="239268"/>
                </a:lnTo>
                <a:lnTo>
                  <a:pt x="234314" y="283463"/>
                </a:lnTo>
                <a:lnTo>
                  <a:pt x="215620" y="299039"/>
                </a:lnTo>
                <a:lnTo>
                  <a:pt x="193055" y="310149"/>
                </a:lnTo>
                <a:lnTo>
                  <a:pt x="166610" y="316807"/>
                </a:lnTo>
                <a:lnTo>
                  <a:pt x="136270"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4796154" y="531876"/>
            <a:ext cx="269875" cy="319405"/>
          </a:xfrm>
          <a:custGeom>
            <a:avLst/>
            <a:gdLst/>
            <a:ahLst/>
            <a:cxnLst/>
            <a:rect l="l" t="t" r="r" b="b"/>
            <a:pathLst>
              <a:path w="269875" h="319405">
                <a:moveTo>
                  <a:pt x="132587" y="0"/>
                </a:moveTo>
                <a:lnTo>
                  <a:pt x="191357" y="10302"/>
                </a:lnTo>
                <a:lnTo>
                  <a:pt x="234315"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4110354" y="531876"/>
            <a:ext cx="269875" cy="319405"/>
          </a:xfrm>
          <a:custGeom>
            <a:avLst/>
            <a:gdLst/>
            <a:ahLst/>
            <a:cxnLst/>
            <a:rect l="l" t="t" r="r" b="b"/>
            <a:pathLst>
              <a:path w="269875" h="319405">
                <a:moveTo>
                  <a:pt x="132587" y="0"/>
                </a:moveTo>
                <a:lnTo>
                  <a:pt x="191357" y="10302"/>
                </a:lnTo>
                <a:lnTo>
                  <a:pt x="234315"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519772" y="1050036"/>
            <a:ext cx="4402493" cy="319150"/>
          </a:xfrm>
          <a:prstGeom prst="rect">
            <a:avLst/>
          </a:prstGeom>
          <a:blipFill>
            <a:blip r:embed="rId7" cstate="print"/>
            <a:stretch>
              <a:fillRect/>
            </a:stretch>
          </a:blipFill>
        </p:spPr>
        <p:txBody>
          <a:bodyPr wrap="square" lIns="0" tIns="0" rIns="0" bIns="0" rtlCol="0"/>
          <a:lstStyle/>
          <a:p>
            <a:endParaRPr/>
          </a:p>
        </p:txBody>
      </p:sp>
      <p:sp>
        <p:nvSpPr>
          <p:cNvPr id="34" name="object 34"/>
          <p:cNvSpPr/>
          <p:nvPr/>
        </p:nvSpPr>
        <p:spPr>
          <a:xfrm>
            <a:off x="2704973" y="1145539"/>
            <a:ext cx="74295" cy="114300"/>
          </a:xfrm>
          <a:custGeom>
            <a:avLst/>
            <a:gdLst/>
            <a:ahLst/>
            <a:cxnLst/>
            <a:rect l="l" t="t" r="r" b="b"/>
            <a:pathLst>
              <a:path w="74294" h="114300">
                <a:moveTo>
                  <a:pt x="37083" y="0"/>
                </a:moveTo>
                <a:lnTo>
                  <a:pt x="0" y="114046"/>
                </a:lnTo>
                <a:lnTo>
                  <a:pt x="74168" y="114046"/>
                </a:lnTo>
                <a:lnTo>
                  <a:pt x="37083"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4747386" y="1101089"/>
            <a:ext cx="118872" cy="215137"/>
          </a:xfrm>
          <a:prstGeom prst="rect">
            <a:avLst/>
          </a:prstGeom>
          <a:blipFill>
            <a:blip r:embed="rId8" cstate="print"/>
            <a:stretch>
              <a:fillRect/>
            </a:stretch>
          </a:blipFill>
        </p:spPr>
        <p:txBody>
          <a:bodyPr wrap="square" lIns="0" tIns="0" rIns="0" bIns="0" rtlCol="0"/>
          <a:lstStyle/>
          <a:p>
            <a:endParaRPr/>
          </a:p>
        </p:txBody>
      </p:sp>
      <p:sp>
        <p:nvSpPr>
          <p:cNvPr id="36" name="object 36"/>
          <p:cNvSpPr/>
          <p:nvPr/>
        </p:nvSpPr>
        <p:spPr>
          <a:xfrm>
            <a:off x="2045842" y="1100963"/>
            <a:ext cx="91185" cy="89915"/>
          </a:xfrm>
          <a:prstGeom prst="rect">
            <a:avLst/>
          </a:prstGeom>
          <a:blipFill>
            <a:blip r:embed="rId4" cstate="print"/>
            <a:stretch>
              <a:fillRect/>
            </a:stretch>
          </a:blipFill>
        </p:spPr>
        <p:txBody>
          <a:bodyPr wrap="square" lIns="0" tIns="0" rIns="0" bIns="0" rtlCol="0"/>
          <a:lstStyle/>
          <a:p>
            <a:endParaRPr/>
          </a:p>
        </p:txBody>
      </p:sp>
      <p:sp>
        <p:nvSpPr>
          <p:cNvPr id="37" name="object 37"/>
          <p:cNvSpPr/>
          <p:nvPr/>
        </p:nvSpPr>
        <p:spPr>
          <a:xfrm>
            <a:off x="4431410" y="1097788"/>
            <a:ext cx="157606" cy="223647"/>
          </a:xfrm>
          <a:prstGeom prst="rect">
            <a:avLst/>
          </a:prstGeom>
          <a:blipFill>
            <a:blip r:embed="rId9" cstate="print"/>
            <a:stretch>
              <a:fillRect/>
            </a:stretch>
          </a:blipFill>
        </p:spPr>
        <p:txBody>
          <a:bodyPr wrap="square" lIns="0" tIns="0" rIns="0" bIns="0" rtlCol="0"/>
          <a:lstStyle/>
          <a:p>
            <a:endParaRPr/>
          </a:p>
        </p:txBody>
      </p:sp>
      <p:sp>
        <p:nvSpPr>
          <p:cNvPr id="38" name="object 38"/>
          <p:cNvSpPr/>
          <p:nvPr/>
        </p:nvSpPr>
        <p:spPr>
          <a:xfrm>
            <a:off x="839393" y="1097788"/>
            <a:ext cx="157606" cy="223647"/>
          </a:xfrm>
          <a:prstGeom prst="rect">
            <a:avLst/>
          </a:prstGeom>
          <a:blipFill>
            <a:blip r:embed="rId10" cstate="print"/>
            <a:stretch>
              <a:fillRect/>
            </a:stretch>
          </a:blipFill>
        </p:spPr>
        <p:txBody>
          <a:bodyPr wrap="square" lIns="0" tIns="0" rIns="0" bIns="0" rtlCol="0"/>
          <a:lstStyle/>
          <a:p>
            <a:endParaRPr/>
          </a:p>
        </p:txBody>
      </p:sp>
      <p:sp>
        <p:nvSpPr>
          <p:cNvPr id="39" name="object 39"/>
          <p:cNvSpPr/>
          <p:nvPr/>
        </p:nvSpPr>
        <p:spPr>
          <a:xfrm>
            <a:off x="4096130" y="1055497"/>
            <a:ext cx="231775" cy="308610"/>
          </a:xfrm>
          <a:custGeom>
            <a:avLst/>
            <a:gdLst/>
            <a:ahLst/>
            <a:cxnLst/>
            <a:rect l="l" t="t" r="r" b="b"/>
            <a:pathLst>
              <a:path w="231775" h="308609">
                <a:moveTo>
                  <a:pt x="0" y="0"/>
                </a:moveTo>
                <a:lnTo>
                  <a:pt x="54737" y="0"/>
                </a:lnTo>
                <a:lnTo>
                  <a:pt x="54737" y="120903"/>
                </a:lnTo>
                <a:lnTo>
                  <a:pt x="177546" y="120903"/>
                </a:lnTo>
                <a:lnTo>
                  <a:pt x="177546" y="0"/>
                </a:lnTo>
                <a:lnTo>
                  <a:pt x="231648" y="0"/>
                </a:lnTo>
                <a:lnTo>
                  <a:pt x="231648" y="308482"/>
                </a:lnTo>
                <a:lnTo>
                  <a:pt x="177546" y="308482"/>
                </a:lnTo>
                <a:lnTo>
                  <a:pt x="177546" y="169544"/>
                </a:lnTo>
                <a:lnTo>
                  <a:pt x="54737" y="169544"/>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40" name="object 40"/>
          <p:cNvSpPr/>
          <p:nvPr/>
        </p:nvSpPr>
        <p:spPr>
          <a:xfrm>
            <a:off x="3805046" y="1055497"/>
            <a:ext cx="255904" cy="308610"/>
          </a:xfrm>
          <a:custGeom>
            <a:avLst/>
            <a:gdLst/>
            <a:ahLst/>
            <a:cxnLst/>
            <a:rect l="l" t="t" r="r" b="b"/>
            <a:pathLst>
              <a:path w="255904" h="308609">
                <a:moveTo>
                  <a:pt x="0" y="0"/>
                </a:moveTo>
                <a:lnTo>
                  <a:pt x="255524" y="0"/>
                </a:lnTo>
                <a:lnTo>
                  <a:pt x="255524" y="48640"/>
                </a:lnTo>
                <a:lnTo>
                  <a:pt x="152907" y="48640"/>
                </a:lnTo>
                <a:lnTo>
                  <a:pt x="152907" y="308482"/>
                </a:lnTo>
                <a:lnTo>
                  <a:pt x="98170" y="308482"/>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41" name="object 41"/>
          <p:cNvSpPr/>
          <p:nvPr/>
        </p:nvSpPr>
        <p:spPr>
          <a:xfrm>
            <a:off x="3587115"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42" name="object 42"/>
          <p:cNvSpPr/>
          <p:nvPr/>
        </p:nvSpPr>
        <p:spPr>
          <a:xfrm>
            <a:off x="3238119" y="1055497"/>
            <a:ext cx="315595" cy="313055"/>
          </a:xfrm>
          <a:custGeom>
            <a:avLst/>
            <a:gdLst/>
            <a:ahLst/>
            <a:cxnLst/>
            <a:rect l="l" t="t" r="r" b="b"/>
            <a:pathLst>
              <a:path w="315595" h="313055">
                <a:moveTo>
                  <a:pt x="62103" y="0"/>
                </a:moveTo>
                <a:lnTo>
                  <a:pt x="91185" y="0"/>
                </a:lnTo>
                <a:lnTo>
                  <a:pt x="157988" y="207772"/>
                </a:lnTo>
                <a:lnTo>
                  <a:pt x="223266" y="0"/>
                </a:lnTo>
                <a:lnTo>
                  <a:pt x="252094" y="0"/>
                </a:lnTo>
                <a:lnTo>
                  <a:pt x="315086" y="308737"/>
                </a:lnTo>
                <a:lnTo>
                  <a:pt x="262001" y="308737"/>
                </a:lnTo>
                <a:lnTo>
                  <a:pt x="229996" y="142366"/>
                </a:lnTo>
                <a:lnTo>
                  <a:pt x="167894" y="312674"/>
                </a:lnTo>
                <a:lnTo>
                  <a:pt x="148335" y="312674"/>
                </a:lnTo>
                <a:lnTo>
                  <a:pt x="86106" y="142366"/>
                </a:lnTo>
                <a:lnTo>
                  <a:pt x="52831" y="308737"/>
                </a:lnTo>
                <a:lnTo>
                  <a:pt x="0" y="308737"/>
                </a:lnTo>
                <a:lnTo>
                  <a:pt x="62103" y="0"/>
                </a:lnTo>
                <a:close/>
              </a:path>
            </a:pathLst>
          </a:custGeom>
          <a:ln w="3175">
            <a:solidFill>
              <a:srgbClr val="58134A"/>
            </a:solidFill>
          </a:ln>
        </p:spPr>
        <p:txBody>
          <a:bodyPr wrap="square" lIns="0" tIns="0" rIns="0" bIns="0" rtlCol="0"/>
          <a:lstStyle/>
          <a:p>
            <a:endParaRPr/>
          </a:p>
        </p:txBody>
      </p:sp>
      <p:sp>
        <p:nvSpPr>
          <p:cNvPr id="43" name="object 43"/>
          <p:cNvSpPr/>
          <p:nvPr/>
        </p:nvSpPr>
        <p:spPr>
          <a:xfrm>
            <a:off x="2910458" y="1055497"/>
            <a:ext cx="194310" cy="308610"/>
          </a:xfrm>
          <a:custGeom>
            <a:avLst/>
            <a:gdLst/>
            <a:ahLst/>
            <a:cxnLst/>
            <a:rect l="l" t="t" r="r" b="b"/>
            <a:pathLst>
              <a:path w="194310" h="308609">
                <a:moveTo>
                  <a:pt x="0" y="0"/>
                </a:moveTo>
                <a:lnTo>
                  <a:pt x="54737" y="0"/>
                </a:lnTo>
                <a:lnTo>
                  <a:pt x="54737" y="259841"/>
                </a:lnTo>
                <a:lnTo>
                  <a:pt x="194183" y="259841"/>
                </a:lnTo>
                <a:lnTo>
                  <a:pt x="194183" y="308482"/>
                </a:lnTo>
                <a:lnTo>
                  <a:pt x="0" y="308482"/>
                </a:lnTo>
                <a:lnTo>
                  <a:pt x="0" y="0"/>
                </a:lnTo>
                <a:close/>
              </a:path>
            </a:pathLst>
          </a:custGeom>
          <a:ln w="3175">
            <a:solidFill>
              <a:srgbClr val="58134A"/>
            </a:solidFill>
          </a:ln>
        </p:spPr>
        <p:txBody>
          <a:bodyPr wrap="square" lIns="0" tIns="0" rIns="0" bIns="0" rtlCol="0"/>
          <a:lstStyle/>
          <a:p>
            <a:endParaRPr/>
          </a:p>
        </p:txBody>
      </p:sp>
      <p:sp>
        <p:nvSpPr>
          <p:cNvPr id="44" name="object 44"/>
          <p:cNvSpPr/>
          <p:nvPr/>
        </p:nvSpPr>
        <p:spPr>
          <a:xfrm>
            <a:off x="2518282" y="1055497"/>
            <a:ext cx="55244" cy="308610"/>
          </a:xfrm>
          <a:custGeom>
            <a:avLst/>
            <a:gdLst/>
            <a:ahLst/>
            <a:cxnLst/>
            <a:rect l="l" t="t" r="r" b="b"/>
            <a:pathLst>
              <a:path w="55244"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45" name="object 45"/>
          <p:cNvSpPr/>
          <p:nvPr/>
        </p:nvSpPr>
        <p:spPr>
          <a:xfrm>
            <a:off x="1744598"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46" name="object 46"/>
          <p:cNvSpPr/>
          <p:nvPr/>
        </p:nvSpPr>
        <p:spPr>
          <a:xfrm>
            <a:off x="1395602" y="1055497"/>
            <a:ext cx="315595" cy="313055"/>
          </a:xfrm>
          <a:custGeom>
            <a:avLst/>
            <a:gdLst/>
            <a:ahLst/>
            <a:cxnLst/>
            <a:rect l="l" t="t" r="r" b="b"/>
            <a:pathLst>
              <a:path w="315594" h="313055">
                <a:moveTo>
                  <a:pt x="62103" y="0"/>
                </a:moveTo>
                <a:lnTo>
                  <a:pt x="91185" y="0"/>
                </a:lnTo>
                <a:lnTo>
                  <a:pt x="157987" y="207772"/>
                </a:lnTo>
                <a:lnTo>
                  <a:pt x="223265" y="0"/>
                </a:lnTo>
                <a:lnTo>
                  <a:pt x="252095" y="0"/>
                </a:lnTo>
                <a:lnTo>
                  <a:pt x="315086" y="308737"/>
                </a:lnTo>
                <a:lnTo>
                  <a:pt x="262001" y="308737"/>
                </a:lnTo>
                <a:lnTo>
                  <a:pt x="229997" y="142366"/>
                </a:lnTo>
                <a:lnTo>
                  <a:pt x="167894" y="312674"/>
                </a:lnTo>
                <a:lnTo>
                  <a:pt x="148335" y="312674"/>
                </a:lnTo>
                <a:lnTo>
                  <a:pt x="86106" y="142366"/>
                </a:lnTo>
                <a:lnTo>
                  <a:pt x="52831" y="308737"/>
                </a:lnTo>
                <a:lnTo>
                  <a:pt x="0" y="308737"/>
                </a:lnTo>
                <a:lnTo>
                  <a:pt x="62103" y="0"/>
                </a:lnTo>
                <a:close/>
              </a:path>
            </a:pathLst>
          </a:custGeom>
          <a:ln w="3175">
            <a:solidFill>
              <a:srgbClr val="58134A"/>
            </a:solidFill>
          </a:ln>
        </p:spPr>
        <p:txBody>
          <a:bodyPr wrap="square" lIns="0" tIns="0" rIns="0" bIns="0" rtlCol="0"/>
          <a:lstStyle/>
          <a:p>
            <a:endParaRPr/>
          </a:p>
        </p:txBody>
      </p:sp>
      <p:sp>
        <p:nvSpPr>
          <p:cNvPr id="47" name="object 47"/>
          <p:cNvSpPr/>
          <p:nvPr/>
        </p:nvSpPr>
        <p:spPr>
          <a:xfrm>
            <a:off x="1074064" y="1055497"/>
            <a:ext cx="315595" cy="313055"/>
          </a:xfrm>
          <a:custGeom>
            <a:avLst/>
            <a:gdLst/>
            <a:ahLst/>
            <a:cxnLst/>
            <a:rect l="l" t="t" r="r" b="b"/>
            <a:pathLst>
              <a:path w="315594" h="313055">
                <a:moveTo>
                  <a:pt x="62115" y="0"/>
                </a:moveTo>
                <a:lnTo>
                  <a:pt x="91185" y="0"/>
                </a:lnTo>
                <a:lnTo>
                  <a:pt x="157937" y="207772"/>
                </a:lnTo>
                <a:lnTo>
                  <a:pt x="223240" y="0"/>
                </a:lnTo>
                <a:lnTo>
                  <a:pt x="252069" y="0"/>
                </a:lnTo>
                <a:lnTo>
                  <a:pt x="315061" y="308737"/>
                </a:lnTo>
                <a:lnTo>
                  <a:pt x="261975" y="308737"/>
                </a:lnTo>
                <a:lnTo>
                  <a:pt x="229971" y="142366"/>
                </a:lnTo>
                <a:lnTo>
                  <a:pt x="167843" y="312674"/>
                </a:lnTo>
                <a:lnTo>
                  <a:pt x="148247" y="312674"/>
                </a:lnTo>
                <a:lnTo>
                  <a:pt x="86131" y="142366"/>
                </a:lnTo>
                <a:lnTo>
                  <a:pt x="52857" y="308737"/>
                </a:lnTo>
                <a:lnTo>
                  <a:pt x="0" y="308737"/>
                </a:lnTo>
                <a:lnTo>
                  <a:pt x="62115" y="0"/>
                </a:lnTo>
                <a:close/>
              </a:path>
            </a:pathLst>
          </a:custGeom>
          <a:ln w="3175">
            <a:solidFill>
              <a:srgbClr val="58134A"/>
            </a:solidFill>
          </a:ln>
        </p:spPr>
        <p:txBody>
          <a:bodyPr wrap="square" lIns="0" tIns="0" rIns="0" bIns="0" rtlCol="0"/>
          <a:lstStyle/>
          <a:p>
            <a:endParaRPr/>
          </a:p>
        </p:txBody>
      </p:sp>
      <p:sp>
        <p:nvSpPr>
          <p:cNvPr id="48" name="object 48"/>
          <p:cNvSpPr/>
          <p:nvPr/>
        </p:nvSpPr>
        <p:spPr>
          <a:xfrm>
            <a:off x="4693539" y="1053338"/>
            <a:ext cx="229235" cy="311150"/>
          </a:xfrm>
          <a:custGeom>
            <a:avLst/>
            <a:gdLst/>
            <a:ahLst/>
            <a:cxnLst/>
            <a:rect l="l" t="t" r="r" b="b"/>
            <a:pathLst>
              <a:path w="229235" h="311150">
                <a:moveTo>
                  <a:pt x="82296" y="0"/>
                </a:moveTo>
                <a:lnTo>
                  <a:pt x="142716" y="9890"/>
                </a:lnTo>
                <a:lnTo>
                  <a:pt x="189230" y="39497"/>
                </a:lnTo>
                <a:lnTo>
                  <a:pt x="218836" y="85407"/>
                </a:lnTo>
                <a:lnTo>
                  <a:pt x="228726" y="144272"/>
                </a:lnTo>
                <a:lnTo>
                  <a:pt x="224272" y="195092"/>
                </a:lnTo>
                <a:lnTo>
                  <a:pt x="210909" y="236680"/>
                </a:lnTo>
                <a:lnTo>
                  <a:pt x="188642" y="269033"/>
                </a:lnTo>
                <a:lnTo>
                  <a:pt x="157475" y="292147"/>
                </a:lnTo>
                <a:lnTo>
                  <a:pt x="117410" y="306017"/>
                </a:lnTo>
                <a:lnTo>
                  <a:pt x="68452" y="310641"/>
                </a:lnTo>
                <a:lnTo>
                  <a:pt x="0" y="310641"/>
                </a:lnTo>
                <a:lnTo>
                  <a:pt x="0" y="2286"/>
                </a:lnTo>
                <a:lnTo>
                  <a:pt x="29717" y="1285"/>
                </a:lnTo>
                <a:lnTo>
                  <a:pt x="53339" y="571"/>
                </a:lnTo>
                <a:lnTo>
                  <a:pt x="70865" y="142"/>
                </a:lnTo>
                <a:lnTo>
                  <a:pt x="82296" y="0"/>
                </a:lnTo>
                <a:close/>
              </a:path>
            </a:pathLst>
          </a:custGeom>
          <a:ln w="3175">
            <a:solidFill>
              <a:srgbClr val="58134A"/>
            </a:solidFill>
          </a:ln>
        </p:spPr>
        <p:txBody>
          <a:bodyPr wrap="square" lIns="0" tIns="0" rIns="0" bIns="0" rtlCol="0"/>
          <a:lstStyle/>
          <a:p>
            <a:endParaRPr/>
          </a:p>
        </p:txBody>
      </p:sp>
      <p:sp>
        <p:nvSpPr>
          <p:cNvPr id="49" name="object 49"/>
          <p:cNvSpPr/>
          <p:nvPr/>
        </p:nvSpPr>
        <p:spPr>
          <a:xfrm>
            <a:off x="1989963" y="1052322"/>
            <a:ext cx="237490" cy="311785"/>
          </a:xfrm>
          <a:custGeom>
            <a:avLst/>
            <a:gdLst/>
            <a:ahLst/>
            <a:cxnLst/>
            <a:rect l="l" t="t" r="r" b="b"/>
            <a:pathLst>
              <a:path w="237489" h="311784">
                <a:moveTo>
                  <a:pt x="85470" y="0"/>
                </a:moveTo>
                <a:lnTo>
                  <a:pt x="136884" y="5689"/>
                </a:lnTo>
                <a:lnTo>
                  <a:pt x="173593" y="22748"/>
                </a:lnTo>
                <a:lnTo>
                  <a:pt x="195609" y="51167"/>
                </a:lnTo>
                <a:lnTo>
                  <a:pt x="202945" y="90931"/>
                </a:lnTo>
                <a:lnTo>
                  <a:pt x="201943" y="104338"/>
                </a:lnTo>
                <a:lnTo>
                  <a:pt x="186817" y="140842"/>
                </a:lnTo>
                <a:lnTo>
                  <a:pt x="157688" y="167221"/>
                </a:lnTo>
                <a:lnTo>
                  <a:pt x="145923" y="172719"/>
                </a:lnTo>
                <a:lnTo>
                  <a:pt x="237109" y="311657"/>
                </a:lnTo>
                <a:lnTo>
                  <a:pt x="173862" y="311657"/>
                </a:lnTo>
                <a:lnTo>
                  <a:pt x="91567" y="184276"/>
                </a:lnTo>
                <a:lnTo>
                  <a:pt x="84754" y="184110"/>
                </a:lnTo>
                <a:lnTo>
                  <a:pt x="76692" y="183800"/>
                </a:lnTo>
                <a:lnTo>
                  <a:pt x="67367" y="183348"/>
                </a:lnTo>
                <a:lnTo>
                  <a:pt x="56768" y="182752"/>
                </a:lnTo>
                <a:lnTo>
                  <a:pt x="56768" y="311657"/>
                </a:lnTo>
                <a:lnTo>
                  <a:pt x="0" y="311657"/>
                </a:lnTo>
                <a:lnTo>
                  <a:pt x="0" y="3175"/>
                </a:lnTo>
                <a:lnTo>
                  <a:pt x="3931" y="3077"/>
                </a:lnTo>
                <a:lnTo>
                  <a:pt x="11160" y="2778"/>
                </a:lnTo>
                <a:lnTo>
                  <a:pt x="21699" y="2264"/>
                </a:lnTo>
                <a:lnTo>
                  <a:pt x="35560"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50" name="object 50"/>
          <p:cNvSpPr/>
          <p:nvPr/>
        </p:nvSpPr>
        <p:spPr>
          <a:xfrm>
            <a:off x="2607055" y="1051305"/>
            <a:ext cx="271145" cy="313055"/>
          </a:xfrm>
          <a:custGeom>
            <a:avLst/>
            <a:gdLst/>
            <a:ahLst/>
            <a:cxnLst/>
            <a:rect l="l" t="t" r="r" b="b"/>
            <a:pathLst>
              <a:path w="271144" h="313055">
                <a:moveTo>
                  <a:pt x="123062" y="0"/>
                </a:moveTo>
                <a:lnTo>
                  <a:pt x="147066" y="0"/>
                </a:lnTo>
                <a:lnTo>
                  <a:pt x="271018" y="312674"/>
                </a:lnTo>
                <a:lnTo>
                  <a:pt x="210566" y="312674"/>
                </a:lnTo>
                <a:lnTo>
                  <a:pt x="188087" y="250190"/>
                </a:lnTo>
                <a:lnTo>
                  <a:pt x="82423" y="250190"/>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51" name="object 51"/>
          <p:cNvSpPr/>
          <p:nvPr/>
        </p:nvSpPr>
        <p:spPr>
          <a:xfrm>
            <a:off x="2238882" y="1050163"/>
            <a:ext cx="234315" cy="319405"/>
          </a:xfrm>
          <a:custGeom>
            <a:avLst/>
            <a:gdLst/>
            <a:ahLst/>
            <a:cxnLst/>
            <a:rect l="l" t="t" r="r" b="b"/>
            <a:pathLst>
              <a:path w="234314" h="319405">
                <a:moveTo>
                  <a:pt x="141224" y="0"/>
                </a:moveTo>
                <a:lnTo>
                  <a:pt x="166465" y="1357"/>
                </a:lnTo>
                <a:lnTo>
                  <a:pt x="189039" y="5429"/>
                </a:lnTo>
                <a:lnTo>
                  <a:pt x="208946" y="12215"/>
                </a:lnTo>
                <a:lnTo>
                  <a:pt x="226187" y="21716"/>
                </a:lnTo>
                <a:lnTo>
                  <a:pt x="203581" y="67056"/>
                </a:lnTo>
                <a:lnTo>
                  <a:pt x="193034" y="58981"/>
                </a:lnTo>
                <a:lnTo>
                  <a:pt x="179689" y="53228"/>
                </a:lnTo>
                <a:lnTo>
                  <a:pt x="163558" y="49785"/>
                </a:lnTo>
                <a:lnTo>
                  <a:pt x="144653" y="48640"/>
                </a:lnTo>
                <a:lnTo>
                  <a:pt x="126269" y="50665"/>
                </a:lnTo>
                <a:lnTo>
                  <a:pt x="81406" y="81025"/>
                </a:lnTo>
                <a:lnTo>
                  <a:pt x="62944" y="117633"/>
                </a:lnTo>
                <a:lnTo>
                  <a:pt x="56768" y="162813"/>
                </a:lnTo>
                <a:lnTo>
                  <a:pt x="58197" y="186295"/>
                </a:lnTo>
                <a:lnTo>
                  <a:pt x="69627" y="225589"/>
                </a:lnTo>
                <a:lnTo>
                  <a:pt x="106299" y="263144"/>
                </a:lnTo>
                <a:lnTo>
                  <a:pt x="140589" y="270383"/>
                </a:lnTo>
                <a:lnTo>
                  <a:pt x="161212" y="268450"/>
                </a:lnTo>
                <a:lnTo>
                  <a:pt x="179466" y="262636"/>
                </a:lnTo>
                <a:lnTo>
                  <a:pt x="195363" y="252916"/>
                </a:lnTo>
                <a:lnTo>
                  <a:pt x="208915" y="239267"/>
                </a:lnTo>
                <a:lnTo>
                  <a:pt x="234315" y="283463"/>
                </a:lnTo>
                <a:lnTo>
                  <a:pt x="215620" y="299039"/>
                </a:lnTo>
                <a:lnTo>
                  <a:pt x="193055" y="310149"/>
                </a:lnTo>
                <a:lnTo>
                  <a:pt x="166610" y="316807"/>
                </a:lnTo>
                <a:lnTo>
                  <a:pt x="136271"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52" name="object 52"/>
          <p:cNvSpPr/>
          <p:nvPr/>
        </p:nvSpPr>
        <p:spPr>
          <a:xfrm>
            <a:off x="519772" y="1050163"/>
            <a:ext cx="234950" cy="319405"/>
          </a:xfrm>
          <a:custGeom>
            <a:avLst/>
            <a:gdLst/>
            <a:ahLst/>
            <a:cxnLst/>
            <a:rect l="l" t="t" r="r" b="b"/>
            <a:pathLst>
              <a:path w="234950" h="319405">
                <a:moveTo>
                  <a:pt x="141300" y="0"/>
                </a:moveTo>
                <a:lnTo>
                  <a:pt x="166506" y="1357"/>
                </a:lnTo>
                <a:lnTo>
                  <a:pt x="189052" y="5429"/>
                </a:lnTo>
                <a:lnTo>
                  <a:pt x="208940" y="12215"/>
                </a:lnTo>
                <a:lnTo>
                  <a:pt x="226174" y="21716"/>
                </a:lnTo>
                <a:lnTo>
                  <a:pt x="203631" y="67056"/>
                </a:lnTo>
                <a:lnTo>
                  <a:pt x="193080" y="58981"/>
                </a:lnTo>
                <a:lnTo>
                  <a:pt x="179735" y="53228"/>
                </a:lnTo>
                <a:lnTo>
                  <a:pt x="163596" y="49785"/>
                </a:lnTo>
                <a:lnTo>
                  <a:pt x="144665" y="48640"/>
                </a:lnTo>
                <a:lnTo>
                  <a:pt x="126265" y="50665"/>
                </a:lnTo>
                <a:lnTo>
                  <a:pt x="81495" y="81025"/>
                </a:lnTo>
                <a:lnTo>
                  <a:pt x="63014" y="117633"/>
                </a:lnTo>
                <a:lnTo>
                  <a:pt x="56857" y="162813"/>
                </a:lnTo>
                <a:lnTo>
                  <a:pt x="58284" y="186295"/>
                </a:lnTo>
                <a:lnTo>
                  <a:pt x="69705" y="225589"/>
                </a:lnTo>
                <a:lnTo>
                  <a:pt x="106365" y="263144"/>
                </a:lnTo>
                <a:lnTo>
                  <a:pt x="140665" y="270383"/>
                </a:lnTo>
                <a:lnTo>
                  <a:pt x="161282" y="268450"/>
                </a:lnTo>
                <a:lnTo>
                  <a:pt x="179527" y="262636"/>
                </a:lnTo>
                <a:lnTo>
                  <a:pt x="195400" y="252916"/>
                </a:lnTo>
                <a:lnTo>
                  <a:pt x="208902" y="239267"/>
                </a:lnTo>
                <a:lnTo>
                  <a:pt x="234378" y="283463"/>
                </a:lnTo>
                <a:lnTo>
                  <a:pt x="215693" y="299039"/>
                </a:lnTo>
                <a:lnTo>
                  <a:pt x="193108" y="310149"/>
                </a:lnTo>
                <a:lnTo>
                  <a:pt x="166625" y="316807"/>
                </a:lnTo>
                <a:lnTo>
                  <a:pt x="136245" y="319024"/>
                </a:lnTo>
                <a:lnTo>
                  <a:pt x="105722" y="316376"/>
                </a:lnTo>
                <a:lnTo>
                  <a:pt x="55501" y="295128"/>
                </a:lnTo>
                <a:lnTo>
                  <a:pt x="20134" y="253307"/>
                </a:lnTo>
                <a:lnTo>
                  <a:pt x="2236" y="195343"/>
                </a:lnTo>
                <a:lnTo>
                  <a:pt x="0" y="160527"/>
                </a:lnTo>
                <a:lnTo>
                  <a:pt x="2479" y="127718"/>
                </a:lnTo>
                <a:lnTo>
                  <a:pt x="22320" y="70481"/>
                </a:lnTo>
                <a:lnTo>
                  <a:pt x="60925" y="25931"/>
                </a:lnTo>
                <a:lnTo>
                  <a:pt x="111732" y="2881"/>
                </a:lnTo>
                <a:lnTo>
                  <a:pt x="141300" y="0"/>
                </a:lnTo>
                <a:close/>
              </a:path>
            </a:pathLst>
          </a:custGeom>
          <a:ln w="3175">
            <a:solidFill>
              <a:srgbClr val="58134A"/>
            </a:solidFill>
          </a:ln>
        </p:spPr>
        <p:txBody>
          <a:bodyPr wrap="square" lIns="0" tIns="0" rIns="0" bIns="0" rtlCol="0"/>
          <a:lstStyle/>
          <a:p>
            <a:endParaRPr/>
          </a:p>
        </p:txBody>
      </p:sp>
      <p:sp>
        <p:nvSpPr>
          <p:cNvPr id="53" name="object 53"/>
          <p:cNvSpPr/>
          <p:nvPr/>
        </p:nvSpPr>
        <p:spPr>
          <a:xfrm>
            <a:off x="4375530" y="1050036"/>
            <a:ext cx="269875" cy="319405"/>
          </a:xfrm>
          <a:custGeom>
            <a:avLst/>
            <a:gdLst/>
            <a:ahLst/>
            <a:cxnLst/>
            <a:rect l="l" t="t" r="r" b="b"/>
            <a:pathLst>
              <a:path w="269875" h="319405">
                <a:moveTo>
                  <a:pt x="132588" y="0"/>
                </a:moveTo>
                <a:lnTo>
                  <a:pt x="191357" y="10302"/>
                </a:lnTo>
                <a:lnTo>
                  <a:pt x="234315" y="41275"/>
                </a:lnTo>
                <a:lnTo>
                  <a:pt x="260715" y="90804"/>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8" y="0"/>
                </a:lnTo>
                <a:close/>
              </a:path>
            </a:pathLst>
          </a:custGeom>
          <a:ln w="3175">
            <a:solidFill>
              <a:srgbClr val="58134A"/>
            </a:solidFill>
          </a:ln>
        </p:spPr>
        <p:txBody>
          <a:bodyPr wrap="square" lIns="0" tIns="0" rIns="0" bIns="0" rtlCol="0"/>
          <a:lstStyle/>
          <a:p>
            <a:endParaRPr/>
          </a:p>
        </p:txBody>
      </p:sp>
      <p:sp>
        <p:nvSpPr>
          <p:cNvPr id="54" name="object 54"/>
          <p:cNvSpPr/>
          <p:nvPr/>
        </p:nvSpPr>
        <p:spPr>
          <a:xfrm>
            <a:off x="783424" y="1050036"/>
            <a:ext cx="269875" cy="319405"/>
          </a:xfrm>
          <a:custGeom>
            <a:avLst/>
            <a:gdLst/>
            <a:ahLst/>
            <a:cxnLst/>
            <a:rect l="l" t="t" r="r" b="b"/>
            <a:pathLst>
              <a:path w="269875" h="319405">
                <a:moveTo>
                  <a:pt x="132664" y="0"/>
                </a:moveTo>
                <a:lnTo>
                  <a:pt x="191369" y="10302"/>
                </a:lnTo>
                <a:lnTo>
                  <a:pt x="234378" y="41275"/>
                </a:lnTo>
                <a:lnTo>
                  <a:pt x="260759" y="90804"/>
                </a:lnTo>
                <a:lnTo>
                  <a:pt x="269557" y="157099"/>
                </a:lnTo>
                <a:lnTo>
                  <a:pt x="267259" y="192434"/>
                </a:lnTo>
                <a:lnTo>
                  <a:pt x="248881" y="251628"/>
                </a:lnTo>
                <a:lnTo>
                  <a:pt x="212501" y="294558"/>
                </a:lnTo>
                <a:lnTo>
                  <a:pt x="160328" y="316414"/>
                </a:lnTo>
                <a:lnTo>
                  <a:pt x="128460" y="319150"/>
                </a:lnTo>
                <a:lnTo>
                  <a:pt x="99201" y="316456"/>
                </a:lnTo>
                <a:lnTo>
                  <a:pt x="51552" y="294826"/>
                </a:lnTo>
                <a:lnTo>
                  <a:pt x="18650" y="252128"/>
                </a:lnTo>
                <a:lnTo>
                  <a:pt x="2071" y="192744"/>
                </a:lnTo>
                <a:lnTo>
                  <a:pt x="0" y="157099"/>
                </a:lnTo>
                <a:lnTo>
                  <a:pt x="2255" y="125406"/>
                </a:lnTo>
                <a:lnTo>
                  <a:pt x="20306" y="69641"/>
                </a:lnTo>
                <a:lnTo>
                  <a:pt x="55686" y="25610"/>
                </a:lnTo>
                <a:lnTo>
                  <a:pt x="103968" y="2837"/>
                </a:lnTo>
                <a:lnTo>
                  <a:pt x="132664" y="0"/>
                </a:lnTo>
                <a:close/>
              </a:path>
            </a:pathLst>
          </a:custGeom>
          <a:ln w="3175">
            <a:solidFill>
              <a:srgbClr val="58134A"/>
            </a:solidFill>
          </a:ln>
        </p:spPr>
        <p:txBody>
          <a:bodyPr wrap="square" lIns="0" tIns="0" rIns="0" bIns="0" rtlCol="0"/>
          <a:lstStyle/>
          <a:p>
            <a:endParaRPr/>
          </a:p>
        </p:txBody>
      </p:sp>
      <p:sp>
        <p:nvSpPr>
          <p:cNvPr id="55" name="object 55"/>
          <p:cNvSpPr txBox="1"/>
          <p:nvPr/>
        </p:nvSpPr>
        <p:spPr>
          <a:xfrm>
            <a:off x="457200" y="5791200"/>
            <a:ext cx="3520440" cy="533400"/>
          </a:xfrm>
          <a:prstGeom prst="rect">
            <a:avLst/>
          </a:prstGeom>
          <a:ln w="12192">
            <a:solidFill>
              <a:srgbClr val="B03E9A"/>
            </a:solidFill>
          </a:ln>
        </p:spPr>
        <p:txBody>
          <a:bodyPr vert="horz" wrap="square" lIns="0" tIns="124460" rIns="0" bIns="0" rtlCol="0">
            <a:spAutoFit/>
          </a:bodyPr>
          <a:lstStyle/>
          <a:p>
            <a:pPr marL="341630">
              <a:lnSpc>
                <a:spcPct val="100000"/>
              </a:lnSpc>
              <a:spcBef>
                <a:spcPts val="980"/>
              </a:spcBef>
            </a:pPr>
            <a:r>
              <a:rPr sz="1500" b="1" spc="-5" dirty="0">
                <a:solidFill>
                  <a:srgbClr val="B03E9A"/>
                </a:solidFill>
                <a:latin typeface="Trebuchet MS"/>
                <a:cs typeface="Trebuchet MS"/>
              </a:rPr>
              <a:t>1.electrolysis </a:t>
            </a:r>
            <a:r>
              <a:rPr sz="1500" b="1" dirty="0">
                <a:solidFill>
                  <a:srgbClr val="B03E9A"/>
                </a:solidFill>
                <a:latin typeface="Trebuchet MS"/>
                <a:cs typeface="Trebuchet MS"/>
              </a:rPr>
              <a:t>of </a:t>
            </a:r>
            <a:r>
              <a:rPr sz="1500" b="1" spc="-5" dirty="0">
                <a:solidFill>
                  <a:srgbClr val="B03E9A"/>
                </a:solidFill>
                <a:latin typeface="Trebuchet MS"/>
                <a:cs typeface="Trebuchet MS"/>
              </a:rPr>
              <a:t>acidified</a:t>
            </a:r>
            <a:r>
              <a:rPr sz="1500" b="1" spc="-30" dirty="0">
                <a:solidFill>
                  <a:srgbClr val="B03E9A"/>
                </a:solidFill>
                <a:latin typeface="Trebuchet MS"/>
                <a:cs typeface="Trebuchet MS"/>
              </a:rPr>
              <a:t> </a:t>
            </a:r>
            <a:r>
              <a:rPr sz="1500" b="1" dirty="0">
                <a:solidFill>
                  <a:srgbClr val="B03E9A"/>
                </a:solidFill>
                <a:latin typeface="Trebuchet MS"/>
                <a:cs typeface="Trebuchet MS"/>
              </a:rPr>
              <a:t>water</a:t>
            </a:r>
            <a:endParaRPr sz="1500">
              <a:latin typeface="Trebuchet MS"/>
              <a:cs typeface="Trebuchet MS"/>
            </a:endParaRPr>
          </a:p>
        </p:txBody>
      </p:sp>
      <p:sp>
        <p:nvSpPr>
          <p:cNvPr id="56" name="object 56"/>
          <p:cNvSpPr txBox="1"/>
          <p:nvPr/>
        </p:nvSpPr>
        <p:spPr>
          <a:xfrm>
            <a:off x="4178808" y="5867400"/>
            <a:ext cx="3520440" cy="457200"/>
          </a:xfrm>
          <a:prstGeom prst="rect">
            <a:avLst/>
          </a:prstGeom>
          <a:ln w="12192">
            <a:solidFill>
              <a:srgbClr val="B03E9A"/>
            </a:solidFill>
          </a:ln>
        </p:spPr>
        <p:txBody>
          <a:bodyPr vert="horz" wrap="square" lIns="0" tIns="95885" rIns="0" bIns="0" rtlCol="0">
            <a:spAutoFit/>
          </a:bodyPr>
          <a:lstStyle/>
          <a:p>
            <a:pPr marL="280670">
              <a:lnSpc>
                <a:spcPct val="100000"/>
              </a:lnSpc>
              <a:spcBef>
                <a:spcPts val="755"/>
              </a:spcBef>
            </a:pPr>
            <a:r>
              <a:rPr sz="1400" b="1" spc="-5" dirty="0">
                <a:solidFill>
                  <a:srgbClr val="B03E9A"/>
                </a:solidFill>
                <a:latin typeface="Trebuchet MS"/>
                <a:cs typeface="Trebuchet MS"/>
              </a:rPr>
              <a:t>2.Fractional distillation of liquid</a:t>
            </a:r>
            <a:r>
              <a:rPr sz="1400" b="1" spc="-110" dirty="0">
                <a:solidFill>
                  <a:srgbClr val="B03E9A"/>
                </a:solidFill>
                <a:latin typeface="Trebuchet MS"/>
                <a:cs typeface="Trebuchet MS"/>
              </a:rPr>
              <a:t> </a:t>
            </a:r>
            <a:r>
              <a:rPr sz="1400" b="1" spc="-5" dirty="0">
                <a:solidFill>
                  <a:srgbClr val="B03E9A"/>
                </a:solidFill>
                <a:latin typeface="Trebuchet MS"/>
                <a:cs typeface="Trebuchet MS"/>
              </a:rPr>
              <a:t>air</a:t>
            </a:r>
            <a:endParaRPr sz="1400">
              <a:latin typeface="Trebuchet MS"/>
              <a:cs typeface="Trebuchet MS"/>
            </a:endParaRPr>
          </a:p>
        </p:txBody>
      </p:sp>
      <p:sp>
        <p:nvSpPr>
          <p:cNvPr id="57" name="object 57"/>
          <p:cNvSpPr/>
          <p:nvPr/>
        </p:nvSpPr>
        <p:spPr>
          <a:xfrm>
            <a:off x="4187952" y="1685544"/>
            <a:ext cx="3669792" cy="3886200"/>
          </a:xfrm>
          <a:prstGeom prst="rect">
            <a:avLst/>
          </a:prstGeom>
          <a:blipFill>
            <a:blip r:embed="rId11" cstate="print"/>
            <a:stretch>
              <a:fillRect/>
            </a:stretch>
          </a:blipFill>
        </p:spPr>
        <p:txBody>
          <a:bodyPr wrap="square" lIns="0" tIns="0" rIns="0" bIns="0" rtlCol="0"/>
          <a:lstStyle/>
          <a:p>
            <a:endParaRPr/>
          </a:p>
        </p:txBody>
      </p:sp>
      <p:sp>
        <p:nvSpPr>
          <p:cNvPr id="58" name="object 58"/>
          <p:cNvSpPr/>
          <p:nvPr/>
        </p:nvSpPr>
        <p:spPr>
          <a:xfrm>
            <a:off x="457200" y="1828800"/>
            <a:ext cx="3520440" cy="3962400"/>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5390565"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17777" y="1057402"/>
            <a:ext cx="106933" cy="115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8741" y="1057402"/>
            <a:ext cx="106997" cy="11531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077847" y="1057275"/>
            <a:ext cx="101853" cy="10058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84567" y="1057275"/>
            <a:ext cx="101803" cy="100584"/>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4199509" y="1053719"/>
            <a:ext cx="176402" cy="25031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3431413" y="1053719"/>
            <a:ext cx="176402" cy="25031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163713" y="1053719"/>
            <a:ext cx="176390" cy="25031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677280" y="1006221"/>
            <a:ext cx="252095" cy="350520"/>
          </a:xfrm>
          <a:custGeom>
            <a:avLst/>
            <a:gdLst/>
            <a:ahLst/>
            <a:cxnLst/>
            <a:rect l="l" t="t" r="r" b="b"/>
            <a:pathLst>
              <a:path w="252095" h="350519">
                <a:moveTo>
                  <a:pt x="0" y="0"/>
                </a:moveTo>
                <a:lnTo>
                  <a:pt x="29464" y="0"/>
                </a:lnTo>
                <a:lnTo>
                  <a:pt x="192659" y="208533"/>
                </a:lnTo>
                <a:lnTo>
                  <a:pt x="192659" y="0"/>
                </a:lnTo>
                <a:lnTo>
                  <a:pt x="251587" y="0"/>
                </a:lnTo>
                <a:lnTo>
                  <a:pt x="251587" y="350265"/>
                </a:lnTo>
                <a:lnTo>
                  <a:pt x="226695"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5402960"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748403" y="1006221"/>
            <a:ext cx="294005" cy="346075"/>
          </a:xfrm>
          <a:custGeom>
            <a:avLst/>
            <a:gdLst/>
            <a:ahLst/>
            <a:cxnLst/>
            <a:rect l="l" t="t" r="r" b="b"/>
            <a:pathLst>
              <a:path w="294004" h="346075">
                <a:moveTo>
                  <a:pt x="0" y="0"/>
                </a:moveTo>
                <a:lnTo>
                  <a:pt x="65150" y="0"/>
                </a:lnTo>
                <a:lnTo>
                  <a:pt x="146938" y="147446"/>
                </a:lnTo>
                <a:lnTo>
                  <a:pt x="229108" y="0"/>
                </a:lnTo>
                <a:lnTo>
                  <a:pt x="294005" y="0"/>
                </a:lnTo>
                <a:lnTo>
                  <a:pt x="177926" y="203834"/>
                </a:lnTo>
                <a:lnTo>
                  <a:pt x="177926" y="345566"/>
                </a:lnTo>
                <a:lnTo>
                  <a:pt x="116586" y="345566"/>
                </a:lnTo>
                <a:lnTo>
                  <a:pt x="116586" y="203834"/>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3725036" y="1006221"/>
            <a:ext cx="227965" cy="346075"/>
          </a:xfrm>
          <a:custGeom>
            <a:avLst/>
            <a:gdLst/>
            <a:ahLst/>
            <a:cxnLst/>
            <a:rect l="l" t="t" r="r" b="b"/>
            <a:pathLst>
              <a:path w="227964" h="346075">
                <a:moveTo>
                  <a:pt x="0" y="0"/>
                </a:moveTo>
                <a:lnTo>
                  <a:pt x="227584" y="0"/>
                </a:lnTo>
                <a:lnTo>
                  <a:pt x="227584" y="54482"/>
                </a:lnTo>
                <a:lnTo>
                  <a:pt x="61340" y="54482"/>
                </a:lnTo>
                <a:lnTo>
                  <a:pt x="61340" y="135381"/>
                </a:lnTo>
                <a:lnTo>
                  <a:pt x="182752" y="135381"/>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720720"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587751"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260219"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740789"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3" y="135381"/>
                </a:lnTo>
                <a:lnTo>
                  <a:pt x="175513"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4458842" y="1005966"/>
            <a:ext cx="288290" cy="346075"/>
          </a:xfrm>
          <a:custGeom>
            <a:avLst/>
            <a:gdLst/>
            <a:ahLst/>
            <a:cxnLst/>
            <a:rect l="l" t="t" r="r" b="b"/>
            <a:pathLst>
              <a:path w="288289" h="346075">
                <a:moveTo>
                  <a:pt x="8255" y="0"/>
                </a:moveTo>
                <a:lnTo>
                  <a:pt x="70993" y="254"/>
                </a:lnTo>
                <a:lnTo>
                  <a:pt x="141097" y="116967"/>
                </a:lnTo>
                <a:lnTo>
                  <a:pt x="218186" y="254"/>
                </a:lnTo>
                <a:lnTo>
                  <a:pt x="282448" y="254"/>
                </a:lnTo>
                <a:lnTo>
                  <a:pt x="172974" y="167767"/>
                </a:lnTo>
                <a:lnTo>
                  <a:pt x="287782" y="345821"/>
                </a:lnTo>
                <a:lnTo>
                  <a:pt x="221107" y="345821"/>
                </a:lnTo>
                <a:lnTo>
                  <a:pt x="139446" y="221487"/>
                </a:lnTo>
                <a:lnTo>
                  <a:pt x="64008" y="345821"/>
                </a:lnTo>
                <a:lnTo>
                  <a:pt x="0" y="345821"/>
                </a:lnTo>
                <a:lnTo>
                  <a:pt x="103632" y="166750"/>
                </a:lnTo>
                <a:lnTo>
                  <a:pt x="8255"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1457325"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538302" y="1003808"/>
            <a:ext cx="229870" cy="347980"/>
          </a:xfrm>
          <a:custGeom>
            <a:avLst/>
            <a:gdLst/>
            <a:ahLst/>
            <a:cxnLst/>
            <a:rect l="l" t="t" r="r" b="b"/>
            <a:pathLst>
              <a:path w="229870" h="347980">
                <a:moveTo>
                  <a:pt x="71716" y="0"/>
                </a:moveTo>
                <a:lnTo>
                  <a:pt x="109895" y="1571"/>
                </a:lnTo>
                <a:lnTo>
                  <a:pt x="169750" y="14144"/>
                </a:lnTo>
                <a:lnTo>
                  <a:pt x="207993" y="39481"/>
                </a:lnTo>
                <a:lnTo>
                  <a:pt x="226920" y="78724"/>
                </a:lnTo>
                <a:lnTo>
                  <a:pt x="229285" y="103631"/>
                </a:lnTo>
                <a:lnTo>
                  <a:pt x="223681" y="146425"/>
                </a:lnTo>
                <a:lnTo>
                  <a:pt x="206869" y="179710"/>
                </a:lnTo>
                <a:lnTo>
                  <a:pt x="178846" y="203484"/>
                </a:lnTo>
                <a:lnTo>
                  <a:pt x="139612" y="217749"/>
                </a:lnTo>
                <a:lnTo>
                  <a:pt x="89166" y="222503"/>
                </a:lnTo>
                <a:lnTo>
                  <a:pt x="83534" y="222406"/>
                </a:lnTo>
                <a:lnTo>
                  <a:pt x="77019" y="222107"/>
                </a:lnTo>
                <a:lnTo>
                  <a:pt x="69617" y="221593"/>
                </a:lnTo>
                <a:lnTo>
                  <a:pt x="61328" y="220852"/>
                </a:lnTo>
                <a:lnTo>
                  <a:pt x="61328" y="347979"/>
                </a:lnTo>
                <a:lnTo>
                  <a:pt x="0" y="347979"/>
                </a:lnTo>
                <a:lnTo>
                  <a:pt x="0" y="2666"/>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2015108"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821766"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061839" y="1000252"/>
            <a:ext cx="287020" cy="357505"/>
          </a:xfrm>
          <a:custGeom>
            <a:avLst/>
            <a:gdLst/>
            <a:ahLst/>
            <a:cxnLst/>
            <a:rect l="l" t="t" r="r" b="b"/>
            <a:pathLst>
              <a:path w="287020" h="357505">
                <a:moveTo>
                  <a:pt x="175006" y="0"/>
                </a:moveTo>
                <a:lnTo>
                  <a:pt x="202340" y="2139"/>
                </a:lnTo>
                <a:lnTo>
                  <a:pt x="227568" y="8540"/>
                </a:lnTo>
                <a:lnTo>
                  <a:pt x="250676" y="19180"/>
                </a:lnTo>
                <a:lnTo>
                  <a:pt x="271652" y="34036"/>
                </a:lnTo>
                <a:lnTo>
                  <a:pt x="245999" y="83312"/>
                </a:lnTo>
                <a:lnTo>
                  <a:pt x="239831" y="78476"/>
                </a:lnTo>
                <a:lnTo>
                  <a:pt x="232187" y="73675"/>
                </a:lnTo>
                <a:lnTo>
                  <a:pt x="191420" y="56991"/>
                </a:lnTo>
                <a:lnTo>
                  <a:pt x="173609" y="54610"/>
                </a:lnTo>
                <a:lnTo>
                  <a:pt x="149437" y="56757"/>
                </a:lnTo>
                <a:lnTo>
                  <a:pt x="109190" y="74005"/>
                </a:lnTo>
                <a:lnTo>
                  <a:pt x="80182" y="107870"/>
                </a:lnTo>
                <a:lnTo>
                  <a:pt x="65462" y="154162"/>
                </a:lnTo>
                <a:lnTo>
                  <a:pt x="63626" y="181737"/>
                </a:lnTo>
                <a:lnTo>
                  <a:pt x="65436" y="207902"/>
                </a:lnTo>
                <a:lnTo>
                  <a:pt x="79914" y="251995"/>
                </a:lnTo>
                <a:lnTo>
                  <a:pt x="108295" y="284356"/>
                </a:lnTo>
                <a:lnTo>
                  <a:pt x="147625" y="300843"/>
                </a:lnTo>
                <a:lnTo>
                  <a:pt x="171196" y="302895"/>
                </a:lnTo>
                <a:lnTo>
                  <a:pt x="186862" y="301775"/>
                </a:lnTo>
                <a:lnTo>
                  <a:pt x="225171" y="284988"/>
                </a:lnTo>
                <a:lnTo>
                  <a:pt x="225171" y="217043"/>
                </a:lnTo>
                <a:lnTo>
                  <a:pt x="177291" y="217043"/>
                </a:lnTo>
                <a:lnTo>
                  <a:pt x="177291" y="164719"/>
                </a:lnTo>
                <a:lnTo>
                  <a:pt x="286512" y="164719"/>
                </a:lnTo>
                <a:lnTo>
                  <a:pt x="286512" y="319405"/>
                </a:lnTo>
                <a:lnTo>
                  <a:pt x="246578" y="341872"/>
                </a:lnTo>
                <a:lnTo>
                  <a:pt x="195611" y="354885"/>
                </a:lnTo>
                <a:lnTo>
                  <a:pt x="161289"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6"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2978530"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1"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4136771"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368675"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1100912" y="1000125"/>
            <a:ext cx="302260" cy="357505"/>
          </a:xfrm>
          <a:custGeom>
            <a:avLst/>
            <a:gdLst/>
            <a:ahLst/>
            <a:cxnLst/>
            <a:rect l="l" t="t" r="r" b="b"/>
            <a:pathLst>
              <a:path w="302259" h="357505">
                <a:moveTo>
                  <a:pt x="148615" y="0"/>
                </a:moveTo>
                <a:lnTo>
                  <a:pt x="214360" y="11541"/>
                </a:lnTo>
                <a:lnTo>
                  <a:pt x="262559" y="46227"/>
                </a:lnTo>
                <a:lnTo>
                  <a:pt x="292103" y="101726"/>
                </a:lnTo>
                <a:lnTo>
                  <a:pt x="301929" y="175895"/>
                </a:lnTo>
                <a:lnTo>
                  <a:pt x="299358" y="215542"/>
                </a:lnTo>
                <a:lnTo>
                  <a:pt x="278784" y="281836"/>
                </a:lnTo>
                <a:lnTo>
                  <a:pt x="238042" y="329965"/>
                </a:lnTo>
                <a:lnTo>
                  <a:pt x="179589"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28" name="object 28"/>
          <p:cNvSpPr txBox="1"/>
          <p:nvPr/>
        </p:nvSpPr>
        <p:spPr>
          <a:xfrm>
            <a:off x="535940" y="1632331"/>
            <a:ext cx="7068184" cy="4293870"/>
          </a:xfrm>
          <a:prstGeom prst="rect">
            <a:avLst/>
          </a:prstGeom>
        </p:spPr>
        <p:txBody>
          <a:bodyPr vert="horz" wrap="square" lIns="0" tIns="13335" rIns="0" bIns="0" rtlCol="0">
            <a:spAutoFit/>
          </a:bodyPr>
          <a:lstStyle/>
          <a:p>
            <a:pPr marL="286385" marR="306705" indent="-274320">
              <a:lnSpc>
                <a:spcPct val="100000"/>
              </a:lnSpc>
              <a:spcBef>
                <a:spcPts val="105"/>
              </a:spcBef>
              <a:buClr>
                <a:srgbClr val="B03E9A"/>
              </a:buClr>
              <a:buSzPct val="73076"/>
              <a:buFont typeface="Wingdings 2"/>
              <a:buChar char=""/>
              <a:tabLst>
                <a:tab pos="287020" algn="l"/>
              </a:tabLst>
            </a:pPr>
            <a:r>
              <a:rPr sz="2600" dirty="0">
                <a:latin typeface="Trebuchet MS"/>
                <a:cs typeface="Trebuchet MS"/>
              </a:rPr>
              <a:t>Oxygen </a:t>
            </a:r>
            <a:r>
              <a:rPr sz="2600" spc="-5" dirty="0">
                <a:latin typeface="Trebuchet MS"/>
                <a:cs typeface="Trebuchet MS"/>
              </a:rPr>
              <a:t>is </a:t>
            </a:r>
            <a:r>
              <a:rPr sz="2600" dirty="0">
                <a:latin typeface="Trebuchet MS"/>
                <a:cs typeface="Trebuchet MS"/>
              </a:rPr>
              <a:t>a </a:t>
            </a:r>
            <a:r>
              <a:rPr sz="2600" spc="-5" dirty="0">
                <a:latin typeface="Trebuchet MS"/>
                <a:cs typeface="Trebuchet MS"/>
              </a:rPr>
              <a:t>colourless </a:t>
            </a:r>
            <a:r>
              <a:rPr sz="2600" dirty="0">
                <a:latin typeface="Trebuchet MS"/>
                <a:cs typeface="Trebuchet MS"/>
              </a:rPr>
              <a:t>gas, </a:t>
            </a:r>
            <a:r>
              <a:rPr sz="2600" spc="-5" dirty="0">
                <a:latin typeface="Trebuchet MS"/>
                <a:cs typeface="Trebuchet MS"/>
              </a:rPr>
              <a:t>without </a:t>
            </a:r>
            <a:r>
              <a:rPr sz="2600" dirty="0">
                <a:latin typeface="Trebuchet MS"/>
                <a:cs typeface="Trebuchet MS"/>
              </a:rPr>
              <a:t>smell or  </a:t>
            </a:r>
            <a:r>
              <a:rPr sz="2600" spc="-5" dirty="0">
                <a:latin typeface="Trebuchet MS"/>
                <a:cs typeface="Trebuchet MS"/>
              </a:rPr>
              <a:t>taste,</a:t>
            </a:r>
            <a:endParaRPr sz="2600">
              <a:latin typeface="Trebuchet MS"/>
              <a:cs typeface="Trebuchet MS"/>
            </a:endParaRPr>
          </a:p>
          <a:p>
            <a:pPr marL="287020" indent="-274320">
              <a:lnSpc>
                <a:spcPct val="100000"/>
              </a:lnSpc>
              <a:spcBef>
                <a:spcPts val="595"/>
              </a:spcBef>
              <a:buClr>
                <a:srgbClr val="B03E9A"/>
              </a:buClr>
              <a:buSzPct val="73076"/>
              <a:buFont typeface="Wingdings 2"/>
              <a:buChar char=""/>
              <a:tabLst>
                <a:tab pos="287020" algn="l"/>
              </a:tabLst>
            </a:pPr>
            <a:r>
              <a:rPr sz="2600" spc="-5" dirty="0">
                <a:latin typeface="Trebuchet MS"/>
                <a:cs typeface="Trebuchet MS"/>
              </a:rPr>
              <a:t>is slightly heavier than</a:t>
            </a:r>
            <a:r>
              <a:rPr sz="2600" spc="-55" dirty="0">
                <a:latin typeface="Trebuchet MS"/>
                <a:cs typeface="Trebuchet MS"/>
              </a:rPr>
              <a:t> </a:t>
            </a:r>
            <a:r>
              <a:rPr sz="2600" spc="-95" dirty="0">
                <a:latin typeface="Trebuchet MS"/>
                <a:cs typeface="Trebuchet MS"/>
              </a:rPr>
              <a:t>air,</a:t>
            </a:r>
            <a:endParaRPr sz="2600">
              <a:latin typeface="Trebuchet MS"/>
              <a:cs typeface="Trebuchet MS"/>
            </a:endParaRPr>
          </a:p>
          <a:p>
            <a:pPr marL="287020" indent="-274320">
              <a:lnSpc>
                <a:spcPct val="100000"/>
              </a:lnSpc>
              <a:spcBef>
                <a:spcPts val="605"/>
              </a:spcBef>
              <a:buClr>
                <a:srgbClr val="B03E9A"/>
              </a:buClr>
              <a:buSzPct val="73076"/>
              <a:buFont typeface="Wingdings 2"/>
              <a:buChar char=""/>
              <a:tabLst>
                <a:tab pos="287020" algn="l"/>
              </a:tabLst>
            </a:pPr>
            <a:r>
              <a:rPr sz="2600" spc="-5" dirty="0">
                <a:latin typeface="Trebuchet MS"/>
                <a:cs typeface="Trebuchet MS"/>
              </a:rPr>
              <a:t>is sparingly soluble </a:t>
            </a:r>
            <a:r>
              <a:rPr sz="2600" dirty="0">
                <a:latin typeface="Trebuchet MS"/>
                <a:cs typeface="Trebuchet MS"/>
              </a:rPr>
              <a:t>in</a:t>
            </a:r>
            <a:r>
              <a:rPr sz="2600" spc="-30" dirty="0">
                <a:latin typeface="Trebuchet MS"/>
                <a:cs typeface="Trebuchet MS"/>
              </a:rPr>
              <a:t> </a:t>
            </a:r>
            <a:r>
              <a:rPr sz="2600" spc="-70" dirty="0">
                <a:latin typeface="Trebuchet MS"/>
                <a:cs typeface="Trebuchet MS"/>
              </a:rPr>
              <a:t>water,</a:t>
            </a:r>
            <a:endParaRPr sz="2600">
              <a:latin typeface="Trebuchet MS"/>
              <a:cs typeface="Trebuchet MS"/>
            </a:endParaRPr>
          </a:p>
          <a:p>
            <a:pPr marL="286385" marR="5080" indent="-274320">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is difficult to </a:t>
            </a:r>
            <a:r>
              <a:rPr sz="2600" spc="-40" dirty="0">
                <a:latin typeface="Trebuchet MS"/>
                <a:cs typeface="Trebuchet MS"/>
              </a:rPr>
              <a:t>liquefy, </a:t>
            </a:r>
            <a:r>
              <a:rPr sz="2600" spc="-5" dirty="0">
                <a:latin typeface="Trebuchet MS"/>
                <a:cs typeface="Trebuchet MS"/>
              </a:rPr>
              <a:t>boiling point 90.2K, and  the </a:t>
            </a:r>
            <a:r>
              <a:rPr sz="2600" dirty="0">
                <a:latin typeface="Trebuchet MS"/>
                <a:cs typeface="Trebuchet MS"/>
              </a:rPr>
              <a:t>liquid </a:t>
            </a:r>
            <a:r>
              <a:rPr sz="2600" spc="-5" dirty="0">
                <a:latin typeface="Trebuchet MS"/>
                <a:cs typeface="Trebuchet MS"/>
              </a:rPr>
              <a:t>is pale blue in colour and is  appreciably</a:t>
            </a:r>
            <a:r>
              <a:rPr sz="2600" spc="-20" dirty="0">
                <a:latin typeface="Trebuchet MS"/>
                <a:cs typeface="Trebuchet MS"/>
              </a:rPr>
              <a:t> </a:t>
            </a:r>
            <a:r>
              <a:rPr sz="2600" spc="-5" dirty="0">
                <a:latin typeface="Trebuchet MS"/>
                <a:cs typeface="Trebuchet MS"/>
              </a:rPr>
              <a:t>magnetic.</a:t>
            </a:r>
            <a:endParaRPr sz="2600">
              <a:latin typeface="Trebuchet MS"/>
              <a:cs typeface="Trebuchet MS"/>
            </a:endParaRPr>
          </a:p>
          <a:p>
            <a:pPr marL="286385" marR="245745" indent="-274320">
              <a:lnSpc>
                <a:spcPct val="100000"/>
              </a:lnSpc>
              <a:spcBef>
                <a:spcPts val="600"/>
              </a:spcBef>
              <a:buClr>
                <a:srgbClr val="B03E9A"/>
              </a:buClr>
              <a:buSzPct val="73076"/>
              <a:buFont typeface="Wingdings 2"/>
              <a:buChar char=""/>
              <a:tabLst>
                <a:tab pos="368935" algn="l"/>
                <a:tab pos="369570" algn="l"/>
              </a:tabLst>
            </a:pPr>
            <a:r>
              <a:rPr dirty="0"/>
              <a:t>	</a:t>
            </a:r>
            <a:r>
              <a:rPr sz="2600" dirty="0">
                <a:latin typeface="Trebuchet MS"/>
                <a:cs typeface="Trebuchet MS"/>
              </a:rPr>
              <a:t>At still lower temperatures, </a:t>
            </a:r>
            <a:r>
              <a:rPr sz="2600" spc="-5" dirty="0">
                <a:latin typeface="Trebuchet MS"/>
                <a:cs typeface="Trebuchet MS"/>
              </a:rPr>
              <a:t>light-blue</a:t>
            </a:r>
            <a:r>
              <a:rPr sz="2600" spc="-170" dirty="0">
                <a:latin typeface="Trebuchet MS"/>
                <a:cs typeface="Trebuchet MS"/>
              </a:rPr>
              <a:t> </a:t>
            </a:r>
            <a:r>
              <a:rPr sz="2600" dirty="0">
                <a:latin typeface="Trebuchet MS"/>
                <a:cs typeface="Trebuchet MS"/>
              </a:rPr>
              <a:t>solid  oxygen </a:t>
            </a:r>
            <a:r>
              <a:rPr sz="2600" spc="-5" dirty="0">
                <a:latin typeface="Trebuchet MS"/>
                <a:cs typeface="Trebuchet MS"/>
              </a:rPr>
              <a:t>is </a:t>
            </a:r>
            <a:r>
              <a:rPr sz="2600" dirty="0">
                <a:latin typeface="Trebuchet MS"/>
                <a:cs typeface="Trebuchet MS"/>
              </a:rPr>
              <a:t>obtained, </a:t>
            </a:r>
            <a:r>
              <a:rPr sz="2600" spc="-5" dirty="0">
                <a:latin typeface="Trebuchet MS"/>
                <a:cs typeface="Trebuchet MS"/>
              </a:rPr>
              <a:t>which has </a:t>
            </a:r>
            <a:r>
              <a:rPr sz="2600" dirty="0">
                <a:latin typeface="Trebuchet MS"/>
                <a:cs typeface="Trebuchet MS"/>
              </a:rPr>
              <a:t>a </a:t>
            </a:r>
            <a:r>
              <a:rPr sz="2600" spc="-5" dirty="0">
                <a:latin typeface="Trebuchet MS"/>
                <a:cs typeface="Trebuchet MS"/>
              </a:rPr>
              <a:t>melting  point </a:t>
            </a:r>
            <a:r>
              <a:rPr sz="2600" dirty="0">
                <a:latin typeface="Trebuchet MS"/>
                <a:cs typeface="Trebuchet MS"/>
              </a:rPr>
              <a:t>of</a:t>
            </a:r>
            <a:r>
              <a:rPr sz="2600" spc="-10" dirty="0">
                <a:latin typeface="Trebuchet MS"/>
                <a:cs typeface="Trebuchet MS"/>
              </a:rPr>
              <a:t> </a:t>
            </a:r>
            <a:r>
              <a:rPr sz="2600" spc="-5" dirty="0">
                <a:latin typeface="Trebuchet MS"/>
                <a:cs typeface="Trebuchet MS"/>
              </a:rPr>
              <a:t>54.4K.</a:t>
            </a:r>
            <a:endParaRPr sz="2600">
              <a:latin typeface="Trebuchet MS"/>
              <a:cs typeface="Trebuchet M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245737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3766"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601103" y="1057275"/>
            <a:ext cx="101803"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86304" y="1053719"/>
            <a:ext cx="176402"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479929" y="1006221"/>
            <a:ext cx="252095" cy="350520"/>
          </a:xfrm>
          <a:custGeom>
            <a:avLst/>
            <a:gdLst/>
            <a:ahLst/>
            <a:cxnLst/>
            <a:rect l="l" t="t" r="r" b="b"/>
            <a:pathLst>
              <a:path w="252094"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2007107"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67957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833958" y="1006221"/>
            <a:ext cx="220979" cy="346075"/>
          </a:xfrm>
          <a:custGeom>
            <a:avLst/>
            <a:gdLst/>
            <a:ahLst/>
            <a:cxnLst/>
            <a:rect l="l" t="t" r="r" b="b"/>
            <a:pathLst>
              <a:path w="220980"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38302"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074077" y="1001522"/>
            <a:ext cx="304165" cy="350520"/>
          </a:xfrm>
          <a:custGeom>
            <a:avLst/>
            <a:gdLst/>
            <a:ahLst/>
            <a:cxnLst/>
            <a:rect l="l" t="t" r="r" b="b"/>
            <a:pathLst>
              <a:path w="304165" h="350519">
                <a:moveTo>
                  <a:pt x="137756" y="0"/>
                </a:moveTo>
                <a:lnTo>
                  <a:pt x="164655" y="0"/>
                </a:lnTo>
                <a:lnTo>
                  <a:pt x="303618" y="350265"/>
                </a:lnTo>
                <a:lnTo>
                  <a:pt x="235927"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786507"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398142"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123567"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5" name="object 15"/>
          <p:cNvSpPr txBox="1"/>
          <p:nvPr/>
        </p:nvSpPr>
        <p:spPr>
          <a:xfrm>
            <a:off x="535940" y="1556608"/>
            <a:ext cx="5575935" cy="1496060"/>
          </a:xfrm>
          <a:prstGeom prst="rect">
            <a:avLst/>
          </a:prstGeom>
        </p:spPr>
        <p:txBody>
          <a:bodyPr vert="horz" wrap="square" lIns="0" tIns="52705" rIns="0" bIns="0" rtlCol="0">
            <a:spAutoFit/>
          </a:bodyPr>
          <a:lstStyle/>
          <a:p>
            <a:pPr marL="287020" indent="-274320">
              <a:lnSpc>
                <a:spcPct val="100000"/>
              </a:lnSpc>
              <a:spcBef>
                <a:spcPts val="415"/>
              </a:spcBef>
              <a:buClr>
                <a:srgbClr val="B03E9A"/>
              </a:buClr>
              <a:buSzPct val="72916"/>
              <a:buFont typeface="Wingdings 2"/>
              <a:buChar char=""/>
              <a:tabLst>
                <a:tab pos="287020" algn="l"/>
              </a:tabLst>
            </a:pPr>
            <a:r>
              <a:rPr sz="2400" spc="-15" dirty="0">
                <a:latin typeface="Trebuchet MS"/>
                <a:cs typeface="Trebuchet MS"/>
              </a:rPr>
              <a:t>With</a:t>
            </a:r>
            <a:r>
              <a:rPr sz="2400" spc="5" dirty="0">
                <a:latin typeface="Trebuchet MS"/>
                <a:cs typeface="Trebuchet MS"/>
              </a:rPr>
              <a:t> </a:t>
            </a:r>
            <a:r>
              <a:rPr sz="2400" spc="-5" dirty="0">
                <a:latin typeface="Trebuchet MS"/>
                <a:cs typeface="Trebuchet MS"/>
              </a:rPr>
              <a:t>metals</a:t>
            </a:r>
            <a:endParaRPr sz="2400">
              <a:latin typeface="Trebuchet MS"/>
              <a:cs typeface="Trebuchet MS"/>
            </a:endParaRPr>
          </a:p>
          <a:p>
            <a:pPr marL="12700" marR="5080">
              <a:lnSpc>
                <a:spcPts val="2590"/>
              </a:lnSpc>
              <a:spcBef>
                <a:spcPts val="645"/>
              </a:spcBef>
            </a:pPr>
            <a:r>
              <a:rPr sz="2400" spc="-15" dirty="0">
                <a:latin typeface="Trebuchet MS"/>
                <a:cs typeface="Trebuchet MS"/>
              </a:rPr>
              <a:t>Potassium, </a:t>
            </a:r>
            <a:r>
              <a:rPr sz="2400" spc="-5" dirty="0">
                <a:latin typeface="Trebuchet MS"/>
                <a:cs typeface="Trebuchet MS"/>
              </a:rPr>
              <a:t>sodium, lithium, calcium and  magnesium</a:t>
            </a:r>
            <a:endParaRPr sz="2400">
              <a:latin typeface="Trebuchet MS"/>
              <a:cs typeface="Trebuchet MS"/>
            </a:endParaRPr>
          </a:p>
          <a:p>
            <a:pPr marL="12700">
              <a:lnSpc>
                <a:spcPts val="2555"/>
              </a:lnSpc>
            </a:pPr>
            <a:r>
              <a:rPr sz="2400" dirty="0">
                <a:latin typeface="Trebuchet MS"/>
                <a:cs typeface="Trebuchet MS"/>
              </a:rPr>
              <a:t>react </a:t>
            </a:r>
            <a:r>
              <a:rPr sz="2400" spc="-5" dirty="0">
                <a:latin typeface="Trebuchet MS"/>
                <a:cs typeface="Trebuchet MS"/>
              </a:rPr>
              <a:t>with oxygen and burn in</a:t>
            </a:r>
            <a:r>
              <a:rPr sz="2400" spc="15" dirty="0">
                <a:latin typeface="Trebuchet MS"/>
                <a:cs typeface="Trebuchet MS"/>
              </a:rPr>
              <a:t> </a:t>
            </a:r>
            <a:r>
              <a:rPr sz="2400" spc="-85" dirty="0">
                <a:latin typeface="Trebuchet MS"/>
                <a:cs typeface="Trebuchet MS"/>
              </a:rPr>
              <a:t>air.</a:t>
            </a:r>
            <a:endParaRPr sz="2400">
              <a:latin typeface="Trebuchet MS"/>
              <a:cs typeface="Trebuchet MS"/>
            </a:endParaRPr>
          </a:p>
        </p:txBody>
      </p:sp>
      <p:sp>
        <p:nvSpPr>
          <p:cNvPr id="16" name="object 16"/>
          <p:cNvSpPr txBox="1"/>
          <p:nvPr/>
        </p:nvSpPr>
        <p:spPr>
          <a:xfrm>
            <a:off x="2339594" y="3064586"/>
            <a:ext cx="640080" cy="391795"/>
          </a:xfrm>
          <a:prstGeom prst="rect">
            <a:avLst/>
          </a:prstGeom>
        </p:spPr>
        <p:txBody>
          <a:bodyPr vert="horz" wrap="square" lIns="0" tIns="12700" rIns="0" bIns="0" rtlCol="0">
            <a:spAutoFit/>
          </a:bodyPr>
          <a:lstStyle/>
          <a:p>
            <a:pPr marL="38100">
              <a:lnSpc>
                <a:spcPct val="100000"/>
              </a:lnSpc>
              <a:spcBef>
                <a:spcPts val="100"/>
              </a:spcBef>
            </a:pPr>
            <a:r>
              <a:rPr sz="3600" spc="-7" baseline="13888" dirty="0">
                <a:latin typeface="Trebuchet MS"/>
                <a:cs typeface="Trebuchet MS"/>
              </a:rPr>
              <a:t>O</a:t>
            </a:r>
            <a:r>
              <a:rPr sz="1600" spc="-5" dirty="0">
                <a:latin typeface="Trebuchet MS"/>
                <a:cs typeface="Trebuchet MS"/>
              </a:rPr>
              <a:t>2(g)</a:t>
            </a:r>
            <a:endParaRPr sz="1600">
              <a:latin typeface="Trebuchet MS"/>
              <a:cs typeface="Trebuchet MS"/>
            </a:endParaRPr>
          </a:p>
        </p:txBody>
      </p:sp>
      <p:sp>
        <p:nvSpPr>
          <p:cNvPr id="17" name="object 17"/>
          <p:cNvSpPr txBox="1"/>
          <p:nvPr/>
        </p:nvSpPr>
        <p:spPr>
          <a:xfrm>
            <a:off x="866647" y="2989910"/>
            <a:ext cx="4473575" cy="391795"/>
          </a:xfrm>
          <a:prstGeom prst="rect">
            <a:avLst/>
          </a:prstGeom>
        </p:spPr>
        <p:txBody>
          <a:bodyPr vert="horz" wrap="square" lIns="0" tIns="12700" rIns="0" bIns="0" rtlCol="0">
            <a:spAutoFit/>
          </a:bodyPr>
          <a:lstStyle/>
          <a:p>
            <a:pPr marL="50800">
              <a:lnSpc>
                <a:spcPct val="100000"/>
              </a:lnSpc>
              <a:spcBef>
                <a:spcPts val="100"/>
              </a:spcBef>
              <a:tabLst>
                <a:tab pos="981710" algn="l"/>
                <a:tab pos="3362960" algn="l"/>
              </a:tabLst>
            </a:pPr>
            <a:r>
              <a:rPr sz="2400" spc="-5" dirty="0">
                <a:latin typeface="Trebuchet MS"/>
                <a:cs typeface="Trebuchet MS"/>
              </a:rPr>
              <a:t>4Na</a:t>
            </a:r>
            <a:r>
              <a:rPr sz="2400" spc="-7" baseline="-20833" dirty="0">
                <a:latin typeface="Trebuchet MS"/>
                <a:cs typeface="Trebuchet MS"/>
              </a:rPr>
              <a:t>(s)	</a:t>
            </a:r>
            <a:r>
              <a:rPr sz="2400" dirty="0">
                <a:latin typeface="Trebuchet MS"/>
                <a:cs typeface="Trebuchet MS"/>
              </a:rPr>
              <a:t>+	</a:t>
            </a:r>
            <a:r>
              <a:rPr sz="2400" spc="-5" dirty="0">
                <a:latin typeface="Trebuchet MS"/>
                <a:cs typeface="Trebuchet MS"/>
              </a:rPr>
              <a:t>2Na</a:t>
            </a:r>
            <a:r>
              <a:rPr sz="2400" spc="-7" baseline="-20833" dirty="0">
                <a:latin typeface="Trebuchet MS"/>
                <a:cs typeface="Trebuchet MS"/>
              </a:rPr>
              <a:t>2</a:t>
            </a:r>
            <a:r>
              <a:rPr sz="2400" spc="-5" dirty="0">
                <a:latin typeface="Trebuchet MS"/>
                <a:cs typeface="Trebuchet MS"/>
              </a:rPr>
              <a:t>O</a:t>
            </a:r>
            <a:r>
              <a:rPr sz="2400" spc="-7" baseline="-20833" dirty="0">
                <a:latin typeface="Trebuchet MS"/>
                <a:cs typeface="Trebuchet MS"/>
              </a:rPr>
              <a:t>(s)</a:t>
            </a:r>
            <a:endParaRPr sz="2400" baseline="-20833">
              <a:latin typeface="Trebuchet MS"/>
              <a:cs typeface="Trebuchet MS"/>
            </a:endParaRPr>
          </a:p>
        </p:txBody>
      </p:sp>
      <p:sp>
        <p:nvSpPr>
          <p:cNvPr id="18" name="object 18"/>
          <p:cNvSpPr txBox="1"/>
          <p:nvPr/>
        </p:nvSpPr>
        <p:spPr>
          <a:xfrm>
            <a:off x="1704085" y="3875913"/>
            <a:ext cx="984250" cy="391160"/>
          </a:xfrm>
          <a:prstGeom prst="rect">
            <a:avLst/>
          </a:prstGeom>
        </p:spPr>
        <p:txBody>
          <a:bodyPr vert="horz" wrap="square" lIns="0" tIns="12700" rIns="0" bIns="0" rtlCol="0">
            <a:spAutoFit/>
          </a:bodyPr>
          <a:lstStyle/>
          <a:p>
            <a:pPr marL="38100">
              <a:lnSpc>
                <a:spcPct val="100000"/>
              </a:lnSpc>
              <a:spcBef>
                <a:spcPts val="100"/>
              </a:spcBef>
              <a:tabLst>
                <a:tab pos="382270" algn="l"/>
              </a:tabLst>
            </a:pPr>
            <a:r>
              <a:rPr sz="3600" baseline="13888" dirty="0">
                <a:latin typeface="Trebuchet MS"/>
                <a:cs typeface="Trebuchet MS"/>
              </a:rPr>
              <a:t>+	</a:t>
            </a:r>
            <a:r>
              <a:rPr sz="3600" spc="-7" baseline="13888" dirty="0">
                <a:latin typeface="Trebuchet MS"/>
                <a:cs typeface="Trebuchet MS"/>
              </a:rPr>
              <a:t>O</a:t>
            </a:r>
            <a:r>
              <a:rPr sz="1600" spc="-5" dirty="0">
                <a:latin typeface="Trebuchet MS"/>
                <a:cs typeface="Trebuchet MS"/>
              </a:rPr>
              <a:t>2(g)</a:t>
            </a:r>
            <a:endParaRPr sz="1600">
              <a:latin typeface="Trebuchet MS"/>
              <a:cs typeface="Trebuchet MS"/>
            </a:endParaRPr>
          </a:p>
        </p:txBody>
      </p:sp>
      <p:sp>
        <p:nvSpPr>
          <p:cNvPr id="19" name="object 19"/>
          <p:cNvSpPr txBox="1"/>
          <p:nvPr/>
        </p:nvSpPr>
        <p:spPr>
          <a:xfrm>
            <a:off x="497840" y="3801236"/>
            <a:ext cx="4432300" cy="391160"/>
          </a:xfrm>
          <a:prstGeom prst="rect">
            <a:avLst/>
          </a:prstGeom>
        </p:spPr>
        <p:txBody>
          <a:bodyPr vert="horz" wrap="square" lIns="0" tIns="12700" rIns="0" bIns="0" rtlCol="0">
            <a:spAutoFit/>
          </a:bodyPr>
          <a:lstStyle/>
          <a:p>
            <a:pPr marL="325120" indent="-274320">
              <a:lnSpc>
                <a:spcPct val="100000"/>
              </a:lnSpc>
              <a:spcBef>
                <a:spcPts val="100"/>
              </a:spcBef>
              <a:buClr>
                <a:srgbClr val="B03E9A"/>
              </a:buClr>
              <a:buSzPct val="72916"/>
              <a:buFont typeface="Wingdings 2"/>
              <a:buChar char=""/>
              <a:tabLst>
                <a:tab pos="325120" algn="l"/>
                <a:tab pos="3440429" algn="l"/>
              </a:tabLst>
            </a:pPr>
            <a:r>
              <a:rPr sz="2400" spc="-5" dirty="0">
                <a:latin typeface="Trebuchet MS"/>
                <a:cs typeface="Trebuchet MS"/>
              </a:rPr>
              <a:t>2Ca</a:t>
            </a:r>
            <a:r>
              <a:rPr sz="2400" spc="-7" baseline="-20833" dirty="0">
                <a:latin typeface="Trebuchet MS"/>
                <a:cs typeface="Trebuchet MS"/>
              </a:rPr>
              <a:t>(s)	</a:t>
            </a:r>
            <a:r>
              <a:rPr sz="2400" spc="-5" dirty="0">
                <a:latin typeface="Trebuchet MS"/>
                <a:cs typeface="Trebuchet MS"/>
              </a:rPr>
              <a:t>2CaO</a:t>
            </a:r>
            <a:r>
              <a:rPr sz="2400" spc="-7" baseline="-20833" dirty="0">
                <a:latin typeface="Trebuchet MS"/>
                <a:cs typeface="Trebuchet MS"/>
              </a:rPr>
              <a:t>(s)</a:t>
            </a:r>
            <a:endParaRPr sz="2400" baseline="-20833">
              <a:latin typeface="Trebuchet MS"/>
              <a:cs typeface="Trebuchet MS"/>
            </a:endParaRPr>
          </a:p>
        </p:txBody>
      </p:sp>
      <p:sp>
        <p:nvSpPr>
          <p:cNvPr id="20" name="object 20"/>
          <p:cNvSpPr txBox="1"/>
          <p:nvPr/>
        </p:nvSpPr>
        <p:spPr>
          <a:xfrm>
            <a:off x="535940" y="4206620"/>
            <a:ext cx="6718934" cy="1379220"/>
          </a:xfrm>
          <a:prstGeom prst="rect">
            <a:avLst/>
          </a:prstGeom>
        </p:spPr>
        <p:txBody>
          <a:bodyPr vert="horz" wrap="square" lIns="0" tIns="53975" rIns="0" bIns="0" rtlCol="0">
            <a:spAutoFit/>
          </a:bodyPr>
          <a:lstStyle/>
          <a:p>
            <a:pPr marL="12700" marR="5080">
              <a:lnSpc>
                <a:spcPts val="2590"/>
              </a:lnSpc>
              <a:spcBef>
                <a:spcPts val="425"/>
              </a:spcBef>
            </a:pPr>
            <a:r>
              <a:rPr sz="2400" spc="-5" dirty="0">
                <a:latin typeface="Trebuchet MS"/>
                <a:cs typeface="Trebuchet MS"/>
              </a:rPr>
              <a:t>Metals in the </a:t>
            </a:r>
            <a:r>
              <a:rPr sz="2400" u="heavy" dirty="0">
                <a:solidFill>
                  <a:srgbClr val="FFDE66"/>
                </a:solidFill>
                <a:uFill>
                  <a:solidFill>
                    <a:srgbClr val="FFDE66"/>
                  </a:solidFill>
                </a:uFill>
                <a:latin typeface="Trebuchet MS"/>
                <a:cs typeface="Trebuchet MS"/>
                <a:hlinkClick r:id="rId5"/>
              </a:rPr>
              <a:t>reactivity series</a:t>
            </a:r>
            <a:r>
              <a:rPr sz="2400" dirty="0">
                <a:solidFill>
                  <a:srgbClr val="FFDE66"/>
                </a:solidFill>
                <a:latin typeface="Trebuchet MS"/>
                <a:cs typeface="Trebuchet MS"/>
                <a:hlinkClick r:id="rId5"/>
              </a:rPr>
              <a:t> </a:t>
            </a:r>
            <a:r>
              <a:rPr sz="2400" dirty="0">
                <a:latin typeface="Trebuchet MS"/>
                <a:cs typeface="Trebuchet MS"/>
              </a:rPr>
              <a:t>from </a:t>
            </a:r>
            <a:r>
              <a:rPr sz="2400" spc="-5" dirty="0">
                <a:latin typeface="Trebuchet MS"/>
                <a:cs typeface="Trebuchet MS"/>
              </a:rPr>
              <a:t>aluminium to  </a:t>
            </a:r>
            <a:r>
              <a:rPr sz="2400" spc="-10" dirty="0">
                <a:latin typeface="Trebuchet MS"/>
                <a:cs typeface="Trebuchet MS"/>
              </a:rPr>
              <a:t>copper</a:t>
            </a:r>
            <a:endParaRPr sz="2400">
              <a:latin typeface="Trebuchet MS"/>
              <a:cs typeface="Trebuchet MS"/>
            </a:endParaRPr>
          </a:p>
          <a:p>
            <a:pPr marL="12700" marR="349885">
              <a:lnSpc>
                <a:spcPts val="2590"/>
              </a:lnSpc>
              <a:spcBef>
                <a:spcPts val="10"/>
              </a:spcBef>
            </a:pPr>
            <a:r>
              <a:rPr sz="2400" dirty="0">
                <a:latin typeface="Trebuchet MS"/>
                <a:cs typeface="Trebuchet MS"/>
              </a:rPr>
              <a:t>react </a:t>
            </a:r>
            <a:r>
              <a:rPr sz="2400" spc="-5" dirty="0">
                <a:latin typeface="Trebuchet MS"/>
                <a:cs typeface="Trebuchet MS"/>
              </a:rPr>
              <a:t>with oxygen in the air to </a:t>
            </a:r>
            <a:r>
              <a:rPr sz="2400" dirty="0">
                <a:latin typeface="Trebuchet MS"/>
                <a:cs typeface="Trebuchet MS"/>
              </a:rPr>
              <a:t>form </a:t>
            </a:r>
            <a:r>
              <a:rPr sz="2400" spc="-5" dirty="0">
                <a:latin typeface="Trebuchet MS"/>
                <a:cs typeface="Trebuchet MS"/>
              </a:rPr>
              <a:t>the metal  oxide</a:t>
            </a:r>
            <a:endParaRPr sz="2400">
              <a:latin typeface="Trebuchet MS"/>
              <a:cs typeface="Trebuchet MS"/>
            </a:endParaRPr>
          </a:p>
        </p:txBody>
      </p:sp>
      <p:sp>
        <p:nvSpPr>
          <p:cNvPr id="21" name="object 21"/>
          <p:cNvSpPr txBox="1"/>
          <p:nvPr/>
        </p:nvSpPr>
        <p:spPr>
          <a:xfrm>
            <a:off x="1155496" y="5599887"/>
            <a:ext cx="794385"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Trebuchet MS"/>
                <a:cs typeface="Trebuchet MS"/>
              </a:rPr>
              <a:t>4Fe</a:t>
            </a:r>
            <a:r>
              <a:rPr sz="2400" spc="-7" baseline="-20833" dirty="0">
                <a:latin typeface="Trebuchet MS"/>
                <a:cs typeface="Trebuchet MS"/>
              </a:rPr>
              <a:t>(s)</a:t>
            </a:r>
            <a:endParaRPr sz="2400" baseline="-20833">
              <a:latin typeface="Trebuchet MS"/>
              <a:cs typeface="Trebuchet MS"/>
            </a:endParaRPr>
          </a:p>
        </p:txBody>
      </p:sp>
      <p:sp>
        <p:nvSpPr>
          <p:cNvPr id="22" name="object 22"/>
          <p:cNvSpPr txBox="1"/>
          <p:nvPr/>
        </p:nvSpPr>
        <p:spPr>
          <a:xfrm>
            <a:off x="2229357" y="5674563"/>
            <a:ext cx="4055110" cy="391160"/>
          </a:xfrm>
          <a:prstGeom prst="rect">
            <a:avLst/>
          </a:prstGeom>
        </p:spPr>
        <p:txBody>
          <a:bodyPr vert="horz" wrap="square" lIns="0" tIns="12700" rIns="0" bIns="0" rtlCol="0">
            <a:spAutoFit/>
          </a:bodyPr>
          <a:lstStyle/>
          <a:p>
            <a:pPr marL="50800">
              <a:lnSpc>
                <a:spcPct val="100000"/>
              </a:lnSpc>
              <a:spcBef>
                <a:spcPts val="100"/>
              </a:spcBef>
              <a:tabLst>
                <a:tab pos="396240" algn="l"/>
                <a:tab pos="2867660" algn="l"/>
              </a:tabLst>
            </a:pPr>
            <a:r>
              <a:rPr sz="3600" baseline="13888" dirty="0">
                <a:latin typeface="Trebuchet MS"/>
                <a:cs typeface="Trebuchet MS"/>
              </a:rPr>
              <a:t>+	</a:t>
            </a:r>
            <a:r>
              <a:rPr sz="3600" spc="-7" baseline="13888" dirty="0">
                <a:latin typeface="Trebuchet MS"/>
                <a:cs typeface="Trebuchet MS"/>
              </a:rPr>
              <a:t>3O</a:t>
            </a:r>
            <a:r>
              <a:rPr sz="1600" spc="-5" dirty="0">
                <a:latin typeface="Trebuchet MS"/>
                <a:cs typeface="Trebuchet MS"/>
              </a:rPr>
              <a:t>2(g)	</a:t>
            </a:r>
            <a:r>
              <a:rPr sz="3600" spc="-7" baseline="13888" dirty="0">
                <a:latin typeface="Trebuchet MS"/>
                <a:cs typeface="Trebuchet MS"/>
              </a:rPr>
              <a:t>2Fe</a:t>
            </a:r>
            <a:r>
              <a:rPr sz="1600" spc="-5" dirty="0">
                <a:latin typeface="Trebuchet MS"/>
                <a:cs typeface="Trebuchet MS"/>
              </a:rPr>
              <a:t>2</a:t>
            </a:r>
            <a:r>
              <a:rPr sz="3600" spc="-7" baseline="13888" dirty="0">
                <a:latin typeface="Trebuchet MS"/>
                <a:cs typeface="Trebuchet MS"/>
              </a:rPr>
              <a:t>O</a:t>
            </a:r>
            <a:r>
              <a:rPr sz="1600" spc="-5" dirty="0">
                <a:latin typeface="Trebuchet MS"/>
                <a:cs typeface="Trebuchet MS"/>
              </a:rPr>
              <a:t>3(s)</a:t>
            </a:r>
            <a:endParaRPr sz="1600">
              <a:latin typeface="Trebuchet MS"/>
              <a:cs typeface="Trebuchet MS"/>
            </a:endParaRPr>
          </a:p>
        </p:txBody>
      </p:sp>
      <p:sp>
        <p:nvSpPr>
          <p:cNvPr id="23" name="object 23"/>
          <p:cNvSpPr/>
          <p:nvPr/>
        </p:nvSpPr>
        <p:spPr>
          <a:xfrm>
            <a:off x="2820161" y="3953783"/>
            <a:ext cx="991235" cy="171450"/>
          </a:xfrm>
          <a:custGeom>
            <a:avLst/>
            <a:gdLst/>
            <a:ahLst/>
            <a:cxnLst/>
            <a:rect l="l" t="t" r="r" b="b"/>
            <a:pathLst>
              <a:path w="991235" h="171450">
                <a:moveTo>
                  <a:pt x="914926" y="85578"/>
                </a:moveTo>
                <a:lnTo>
                  <a:pt x="828928" y="135743"/>
                </a:lnTo>
                <a:lnTo>
                  <a:pt x="823321" y="140795"/>
                </a:lnTo>
                <a:lnTo>
                  <a:pt x="820165" y="147395"/>
                </a:lnTo>
                <a:lnTo>
                  <a:pt x="819677" y="154709"/>
                </a:lnTo>
                <a:lnTo>
                  <a:pt x="822071" y="161905"/>
                </a:lnTo>
                <a:lnTo>
                  <a:pt x="827123" y="167512"/>
                </a:lnTo>
                <a:lnTo>
                  <a:pt x="833723" y="170668"/>
                </a:lnTo>
                <a:lnTo>
                  <a:pt x="841037" y="171156"/>
                </a:lnTo>
                <a:lnTo>
                  <a:pt x="848233" y="168763"/>
                </a:lnTo>
                <a:lnTo>
                  <a:pt x="958094" y="104628"/>
                </a:lnTo>
                <a:lnTo>
                  <a:pt x="952880" y="104628"/>
                </a:lnTo>
                <a:lnTo>
                  <a:pt x="952880" y="102088"/>
                </a:lnTo>
                <a:lnTo>
                  <a:pt x="943228" y="102088"/>
                </a:lnTo>
                <a:lnTo>
                  <a:pt x="914926" y="85578"/>
                </a:lnTo>
                <a:close/>
              </a:path>
              <a:path w="991235" h="171450">
                <a:moveTo>
                  <a:pt x="882268" y="66528"/>
                </a:moveTo>
                <a:lnTo>
                  <a:pt x="0" y="66528"/>
                </a:lnTo>
                <a:lnTo>
                  <a:pt x="0" y="104628"/>
                </a:lnTo>
                <a:lnTo>
                  <a:pt x="882268" y="104628"/>
                </a:lnTo>
                <a:lnTo>
                  <a:pt x="914926" y="85578"/>
                </a:lnTo>
                <a:lnTo>
                  <a:pt x="882268" y="66528"/>
                </a:lnTo>
                <a:close/>
              </a:path>
              <a:path w="991235" h="171450">
                <a:moveTo>
                  <a:pt x="958094" y="66528"/>
                </a:moveTo>
                <a:lnTo>
                  <a:pt x="952880" y="66528"/>
                </a:lnTo>
                <a:lnTo>
                  <a:pt x="952880" y="104628"/>
                </a:lnTo>
                <a:lnTo>
                  <a:pt x="958094" y="104628"/>
                </a:lnTo>
                <a:lnTo>
                  <a:pt x="990726" y="85578"/>
                </a:lnTo>
                <a:lnTo>
                  <a:pt x="958094" y="66528"/>
                </a:lnTo>
                <a:close/>
              </a:path>
              <a:path w="991235" h="171450">
                <a:moveTo>
                  <a:pt x="943228" y="69068"/>
                </a:moveTo>
                <a:lnTo>
                  <a:pt x="914926" y="85578"/>
                </a:lnTo>
                <a:lnTo>
                  <a:pt x="943228" y="102088"/>
                </a:lnTo>
                <a:lnTo>
                  <a:pt x="943228" y="69068"/>
                </a:lnTo>
                <a:close/>
              </a:path>
              <a:path w="991235" h="171450">
                <a:moveTo>
                  <a:pt x="952880" y="69068"/>
                </a:moveTo>
                <a:lnTo>
                  <a:pt x="943228" y="69068"/>
                </a:lnTo>
                <a:lnTo>
                  <a:pt x="943228" y="102088"/>
                </a:lnTo>
                <a:lnTo>
                  <a:pt x="952880" y="102088"/>
                </a:lnTo>
                <a:lnTo>
                  <a:pt x="952880" y="69068"/>
                </a:lnTo>
                <a:close/>
              </a:path>
              <a:path w="991235" h="171450">
                <a:moveTo>
                  <a:pt x="841037" y="0"/>
                </a:moveTo>
                <a:lnTo>
                  <a:pt x="833723" y="488"/>
                </a:lnTo>
                <a:lnTo>
                  <a:pt x="827123" y="3643"/>
                </a:lnTo>
                <a:lnTo>
                  <a:pt x="822071" y="9251"/>
                </a:lnTo>
                <a:lnTo>
                  <a:pt x="819677" y="16446"/>
                </a:lnTo>
                <a:lnTo>
                  <a:pt x="820165" y="23760"/>
                </a:lnTo>
                <a:lnTo>
                  <a:pt x="823321" y="30360"/>
                </a:lnTo>
                <a:lnTo>
                  <a:pt x="828928" y="35413"/>
                </a:lnTo>
                <a:lnTo>
                  <a:pt x="914926" y="85578"/>
                </a:lnTo>
                <a:lnTo>
                  <a:pt x="943228" y="69068"/>
                </a:lnTo>
                <a:lnTo>
                  <a:pt x="952880" y="69068"/>
                </a:lnTo>
                <a:lnTo>
                  <a:pt x="952880" y="66528"/>
                </a:lnTo>
                <a:lnTo>
                  <a:pt x="958094" y="66528"/>
                </a:lnTo>
                <a:lnTo>
                  <a:pt x="848233" y="2393"/>
                </a:lnTo>
                <a:lnTo>
                  <a:pt x="841037" y="0"/>
                </a:lnTo>
                <a:close/>
              </a:path>
            </a:pathLst>
          </a:custGeom>
          <a:solidFill>
            <a:srgbClr val="B83C68"/>
          </a:solidFill>
        </p:spPr>
        <p:txBody>
          <a:bodyPr wrap="square" lIns="0" tIns="0" rIns="0" bIns="0" rtlCol="0"/>
          <a:lstStyle/>
          <a:p>
            <a:endParaRPr/>
          </a:p>
        </p:txBody>
      </p:sp>
      <p:sp>
        <p:nvSpPr>
          <p:cNvPr id="24" name="object 24"/>
          <p:cNvSpPr/>
          <p:nvPr/>
        </p:nvSpPr>
        <p:spPr>
          <a:xfrm>
            <a:off x="3505961" y="3496583"/>
            <a:ext cx="991235" cy="171450"/>
          </a:xfrm>
          <a:custGeom>
            <a:avLst/>
            <a:gdLst/>
            <a:ahLst/>
            <a:cxnLst/>
            <a:rect l="l" t="t" r="r" b="b"/>
            <a:pathLst>
              <a:path w="991235" h="171450">
                <a:moveTo>
                  <a:pt x="914926" y="85578"/>
                </a:moveTo>
                <a:lnTo>
                  <a:pt x="828928" y="135743"/>
                </a:lnTo>
                <a:lnTo>
                  <a:pt x="823321" y="140795"/>
                </a:lnTo>
                <a:lnTo>
                  <a:pt x="820165" y="147395"/>
                </a:lnTo>
                <a:lnTo>
                  <a:pt x="819677" y="154709"/>
                </a:lnTo>
                <a:lnTo>
                  <a:pt x="822071" y="161905"/>
                </a:lnTo>
                <a:lnTo>
                  <a:pt x="827123" y="167513"/>
                </a:lnTo>
                <a:lnTo>
                  <a:pt x="833723" y="170668"/>
                </a:lnTo>
                <a:lnTo>
                  <a:pt x="841037" y="171156"/>
                </a:lnTo>
                <a:lnTo>
                  <a:pt x="848233" y="168763"/>
                </a:lnTo>
                <a:lnTo>
                  <a:pt x="958094" y="104628"/>
                </a:lnTo>
                <a:lnTo>
                  <a:pt x="952880" y="104628"/>
                </a:lnTo>
                <a:lnTo>
                  <a:pt x="952880" y="102088"/>
                </a:lnTo>
                <a:lnTo>
                  <a:pt x="943228" y="102088"/>
                </a:lnTo>
                <a:lnTo>
                  <a:pt x="914926" y="85578"/>
                </a:lnTo>
                <a:close/>
              </a:path>
              <a:path w="991235" h="171450">
                <a:moveTo>
                  <a:pt x="882268" y="66528"/>
                </a:moveTo>
                <a:lnTo>
                  <a:pt x="0" y="66528"/>
                </a:lnTo>
                <a:lnTo>
                  <a:pt x="0" y="104628"/>
                </a:lnTo>
                <a:lnTo>
                  <a:pt x="882268" y="104628"/>
                </a:lnTo>
                <a:lnTo>
                  <a:pt x="914926" y="85578"/>
                </a:lnTo>
                <a:lnTo>
                  <a:pt x="882268" y="66528"/>
                </a:lnTo>
                <a:close/>
              </a:path>
              <a:path w="991235" h="171450">
                <a:moveTo>
                  <a:pt x="958094" y="66528"/>
                </a:moveTo>
                <a:lnTo>
                  <a:pt x="952880" y="66528"/>
                </a:lnTo>
                <a:lnTo>
                  <a:pt x="952880" y="104628"/>
                </a:lnTo>
                <a:lnTo>
                  <a:pt x="958094" y="104628"/>
                </a:lnTo>
                <a:lnTo>
                  <a:pt x="990726" y="85578"/>
                </a:lnTo>
                <a:lnTo>
                  <a:pt x="958094" y="66528"/>
                </a:lnTo>
                <a:close/>
              </a:path>
              <a:path w="991235" h="171450">
                <a:moveTo>
                  <a:pt x="943228" y="69068"/>
                </a:moveTo>
                <a:lnTo>
                  <a:pt x="914926" y="85578"/>
                </a:lnTo>
                <a:lnTo>
                  <a:pt x="943228" y="102088"/>
                </a:lnTo>
                <a:lnTo>
                  <a:pt x="943228" y="69068"/>
                </a:lnTo>
                <a:close/>
              </a:path>
              <a:path w="991235" h="171450">
                <a:moveTo>
                  <a:pt x="952880" y="69068"/>
                </a:moveTo>
                <a:lnTo>
                  <a:pt x="943228" y="69068"/>
                </a:lnTo>
                <a:lnTo>
                  <a:pt x="943228" y="102088"/>
                </a:lnTo>
                <a:lnTo>
                  <a:pt x="952880" y="102088"/>
                </a:lnTo>
                <a:lnTo>
                  <a:pt x="952880" y="69068"/>
                </a:lnTo>
                <a:close/>
              </a:path>
              <a:path w="991235" h="171450">
                <a:moveTo>
                  <a:pt x="841037" y="0"/>
                </a:moveTo>
                <a:lnTo>
                  <a:pt x="833723" y="488"/>
                </a:lnTo>
                <a:lnTo>
                  <a:pt x="827123" y="3643"/>
                </a:lnTo>
                <a:lnTo>
                  <a:pt x="822071" y="9251"/>
                </a:lnTo>
                <a:lnTo>
                  <a:pt x="819677" y="16446"/>
                </a:lnTo>
                <a:lnTo>
                  <a:pt x="820165" y="23760"/>
                </a:lnTo>
                <a:lnTo>
                  <a:pt x="823321" y="30360"/>
                </a:lnTo>
                <a:lnTo>
                  <a:pt x="828928" y="35413"/>
                </a:lnTo>
                <a:lnTo>
                  <a:pt x="914926" y="85578"/>
                </a:lnTo>
                <a:lnTo>
                  <a:pt x="943228" y="69068"/>
                </a:lnTo>
                <a:lnTo>
                  <a:pt x="952880" y="69068"/>
                </a:lnTo>
                <a:lnTo>
                  <a:pt x="952880" y="66528"/>
                </a:lnTo>
                <a:lnTo>
                  <a:pt x="958094" y="66528"/>
                </a:lnTo>
                <a:lnTo>
                  <a:pt x="848233" y="2393"/>
                </a:lnTo>
                <a:lnTo>
                  <a:pt x="841037" y="0"/>
                </a:lnTo>
                <a:close/>
              </a:path>
            </a:pathLst>
          </a:custGeom>
          <a:solidFill>
            <a:srgbClr val="B83C68"/>
          </a:solidFill>
        </p:spPr>
        <p:txBody>
          <a:bodyPr wrap="square" lIns="0" tIns="0" rIns="0" bIns="0" rtlCol="0"/>
          <a:lstStyle/>
          <a:p>
            <a:endParaRPr/>
          </a:p>
        </p:txBody>
      </p:sp>
      <p:sp>
        <p:nvSpPr>
          <p:cNvPr id="25" name="object 25"/>
          <p:cNvSpPr/>
          <p:nvPr/>
        </p:nvSpPr>
        <p:spPr>
          <a:xfrm>
            <a:off x="3658361" y="5706388"/>
            <a:ext cx="991235" cy="171450"/>
          </a:xfrm>
          <a:custGeom>
            <a:avLst/>
            <a:gdLst/>
            <a:ahLst/>
            <a:cxnLst/>
            <a:rect l="l" t="t" r="r" b="b"/>
            <a:pathLst>
              <a:path w="991235" h="171450">
                <a:moveTo>
                  <a:pt x="915013" y="85573"/>
                </a:moveTo>
                <a:lnTo>
                  <a:pt x="828928" y="135789"/>
                </a:lnTo>
                <a:lnTo>
                  <a:pt x="823321" y="140822"/>
                </a:lnTo>
                <a:lnTo>
                  <a:pt x="820165" y="147400"/>
                </a:lnTo>
                <a:lnTo>
                  <a:pt x="819677" y="154688"/>
                </a:lnTo>
                <a:lnTo>
                  <a:pt x="822071" y="161849"/>
                </a:lnTo>
                <a:lnTo>
                  <a:pt x="827123" y="167497"/>
                </a:lnTo>
                <a:lnTo>
                  <a:pt x="833723" y="170670"/>
                </a:lnTo>
                <a:lnTo>
                  <a:pt x="841037" y="171147"/>
                </a:lnTo>
                <a:lnTo>
                  <a:pt x="848233" y="168707"/>
                </a:lnTo>
                <a:lnTo>
                  <a:pt x="958074" y="104623"/>
                </a:lnTo>
                <a:lnTo>
                  <a:pt x="952880" y="104623"/>
                </a:lnTo>
                <a:lnTo>
                  <a:pt x="952880" y="102032"/>
                </a:lnTo>
                <a:lnTo>
                  <a:pt x="943228" y="102032"/>
                </a:lnTo>
                <a:lnTo>
                  <a:pt x="915013" y="85573"/>
                </a:lnTo>
                <a:close/>
              </a:path>
              <a:path w="991235" h="171450">
                <a:moveTo>
                  <a:pt x="882356" y="66523"/>
                </a:moveTo>
                <a:lnTo>
                  <a:pt x="0" y="66523"/>
                </a:lnTo>
                <a:lnTo>
                  <a:pt x="0" y="104623"/>
                </a:lnTo>
                <a:lnTo>
                  <a:pt x="882356" y="104623"/>
                </a:lnTo>
                <a:lnTo>
                  <a:pt x="915013" y="85573"/>
                </a:lnTo>
                <a:lnTo>
                  <a:pt x="882356" y="66523"/>
                </a:lnTo>
                <a:close/>
              </a:path>
              <a:path w="991235" h="171450">
                <a:moveTo>
                  <a:pt x="958074" y="66523"/>
                </a:moveTo>
                <a:lnTo>
                  <a:pt x="952880" y="66523"/>
                </a:lnTo>
                <a:lnTo>
                  <a:pt x="952880" y="104623"/>
                </a:lnTo>
                <a:lnTo>
                  <a:pt x="958074" y="104623"/>
                </a:lnTo>
                <a:lnTo>
                  <a:pt x="990726" y="85573"/>
                </a:lnTo>
                <a:lnTo>
                  <a:pt x="958074" y="66523"/>
                </a:lnTo>
                <a:close/>
              </a:path>
              <a:path w="991235" h="171450">
                <a:moveTo>
                  <a:pt x="943228" y="69114"/>
                </a:moveTo>
                <a:lnTo>
                  <a:pt x="915013" y="85573"/>
                </a:lnTo>
                <a:lnTo>
                  <a:pt x="943228" y="102032"/>
                </a:lnTo>
                <a:lnTo>
                  <a:pt x="943228" y="69114"/>
                </a:lnTo>
                <a:close/>
              </a:path>
              <a:path w="991235" h="171450">
                <a:moveTo>
                  <a:pt x="952880" y="69114"/>
                </a:moveTo>
                <a:lnTo>
                  <a:pt x="943228" y="69114"/>
                </a:lnTo>
                <a:lnTo>
                  <a:pt x="943228" y="102032"/>
                </a:lnTo>
                <a:lnTo>
                  <a:pt x="952880" y="102032"/>
                </a:lnTo>
                <a:lnTo>
                  <a:pt x="952880" y="69114"/>
                </a:lnTo>
                <a:close/>
              </a:path>
              <a:path w="991235" h="171450">
                <a:moveTo>
                  <a:pt x="841037" y="0"/>
                </a:moveTo>
                <a:lnTo>
                  <a:pt x="833723" y="477"/>
                </a:lnTo>
                <a:lnTo>
                  <a:pt x="827123" y="3650"/>
                </a:lnTo>
                <a:lnTo>
                  <a:pt x="822071" y="9297"/>
                </a:lnTo>
                <a:lnTo>
                  <a:pt x="819677" y="16459"/>
                </a:lnTo>
                <a:lnTo>
                  <a:pt x="820165" y="23747"/>
                </a:lnTo>
                <a:lnTo>
                  <a:pt x="823321" y="30325"/>
                </a:lnTo>
                <a:lnTo>
                  <a:pt x="828928" y="35357"/>
                </a:lnTo>
                <a:lnTo>
                  <a:pt x="915013" y="85573"/>
                </a:lnTo>
                <a:lnTo>
                  <a:pt x="943228" y="69114"/>
                </a:lnTo>
                <a:lnTo>
                  <a:pt x="952880" y="69114"/>
                </a:lnTo>
                <a:lnTo>
                  <a:pt x="952880" y="66523"/>
                </a:lnTo>
                <a:lnTo>
                  <a:pt x="958074" y="66523"/>
                </a:lnTo>
                <a:lnTo>
                  <a:pt x="848233" y="2439"/>
                </a:lnTo>
                <a:lnTo>
                  <a:pt x="841037" y="0"/>
                </a:lnTo>
                <a:close/>
              </a:path>
            </a:pathLst>
          </a:custGeom>
          <a:solidFill>
            <a:srgbClr val="B83C68"/>
          </a:solidFill>
        </p:spPr>
        <p:txBody>
          <a:bodyPr wrap="square" lIns="0" tIns="0" rIns="0" bIns="0" rtlCol="0"/>
          <a:lstStyle/>
          <a:p>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245737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3766"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601103" y="1057275"/>
            <a:ext cx="101803"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86304" y="1053719"/>
            <a:ext cx="176402"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479929" y="1006221"/>
            <a:ext cx="252095" cy="350520"/>
          </a:xfrm>
          <a:custGeom>
            <a:avLst/>
            <a:gdLst/>
            <a:ahLst/>
            <a:cxnLst/>
            <a:rect l="l" t="t" r="r" b="b"/>
            <a:pathLst>
              <a:path w="252094"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2007107"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67957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833958" y="1006221"/>
            <a:ext cx="220979" cy="346075"/>
          </a:xfrm>
          <a:custGeom>
            <a:avLst/>
            <a:gdLst/>
            <a:ahLst/>
            <a:cxnLst/>
            <a:rect l="l" t="t" r="r" b="b"/>
            <a:pathLst>
              <a:path w="220980"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38302"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074077" y="1001522"/>
            <a:ext cx="304165" cy="350520"/>
          </a:xfrm>
          <a:custGeom>
            <a:avLst/>
            <a:gdLst/>
            <a:ahLst/>
            <a:cxnLst/>
            <a:rect l="l" t="t" r="r" b="b"/>
            <a:pathLst>
              <a:path w="304165" h="350519">
                <a:moveTo>
                  <a:pt x="137756" y="0"/>
                </a:moveTo>
                <a:lnTo>
                  <a:pt x="164655" y="0"/>
                </a:lnTo>
                <a:lnTo>
                  <a:pt x="303618" y="350265"/>
                </a:lnTo>
                <a:lnTo>
                  <a:pt x="235927"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786507"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398142"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123567"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5" name="object 15"/>
          <p:cNvSpPr txBox="1"/>
          <p:nvPr/>
        </p:nvSpPr>
        <p:spPr>
          <a:xfrm>
            <a:off x="535940" y="1632331"/>
            <a:ext cx="6701790" cy="1214755"/>
          </a:xfrm>
          <a:prstGeom prst="rect">
            <a:avLst/>
          </a:prstGeom>
        </p:spPr>
        <p:txBody>
          <a:bodyPr vert="horz" wrap="square" lIns="0" tIns="13335" rIns="0" bIns="0" rtlCol="0">
            <a:spAutoFit/>
          </a:bodyPr>
          <a:lstStyle/>
          <a:p>
            <a:pPr marL="286385" marR="5080" indent="-274320">
              <a:lnSpc>
                <a:spcPct val="100000"/>
              </a:lnSpc>
              <a:spcBef>
                <a:spcPts val="105"/>
              </a:spcBef>
              <a:buClr>
                <a:srgbClr val="B03E9A"/>
              </a:buClr>
              <a:buSzPct val="73076"/>
              <a:buFont typeface="Wingdings 2"/>
              <a:buChar char=""/>
              <a:tabLst>
                <a:tab pos="287020" algn="l"/>
              </a:tabLst>
            </a:pPr>
            <a:r>
              <a:rPr sz="2600" dirty="0">
                <a:latin typeface="Trebuchet MS"/>
                <a:cs typeface="Trebuchet MS"/>
              </a:rPr>
              <a:t>When </a:t>
            </a:r>
            <a:r>
              <a:rPr sz="2600" spc="-5" dirty="0">
                <a:latin typeface="Trebuchet MS"/>
                <a:cs typeface="Trebuchet MS"/>
              </a:rPr>
              <a:t>carbon reacts with excess </a:t>
            </a:r>
            <a:r>
              <a:rPr sz="2600" dirty="0">
                <a:latin typeface="Trebuchet MS"/>
                <a:cs typeface="Trebuchet MS"/>
              </a:rPr>
              <a:t>of oxygen,  </a:t>
            </a:r>
            <a:r>
              <a:rPr sz="2600" spc="-5" dirty="0">
                <a:latin typeface="Trebuchet MS"/>
                <a:cs typeface="Trebuchet MS"/>
              </a:rPr>
              <a:t>carbon dioxide is </a:t>
            </a:r>
            <a:r>
              <a:rPr sz="2600" dirty="0">
                <a:latin typeface="Trebuchet MS"/>
                <a:cs typeface="Trebuchet MS"/>
              </a:rPr>
              <a:t>formed </a:t>
            </a:r>
            <a:r>
              <a:rPr sz="2600" spc="-5" dirty="0">
                <a:latin typeface="Trebuchet MS"/>
                <a:cs typeface="Trebuchet MS"/>
              </a:rPr>
              <a:t>along with  production </a:t>
            </a:r>
            <a:r>
              <a:rPr sz="2600" dirty="0">
                <a:latin typeface="Trebuchet MS"/>
                <a:cs typeface="Trebuchet MS"/>
              </a:rPr>
              <a:t>of</a:t>
            </a:r>
            <a:r>
              <a:rPr sz="2600" spc="5" dirty="0">
                <a:latin typeface="Trebuchet MS"/>
                <a:cs typeface="Trebuchet MS"/>
              </a:rPr>
              <a:t> </a:t>
            </a:r>
            <a:r>
              <a:rPr sz="2600" spc="-5" dirty="0">
                <a:latin typeface="Trebuchet MS"/>
                <a:cs typeface="Trebuchet MS"/>
              </a:rPr>
              <a:t>heat.</a:t>
            </a:r>
            <a:endParaRPr sz="2600">
              <a:latin typeface="Trebuchet MS"/>
              <a:cs typeface="Trebuchet MS"/>
            </a:endParaRPr>
          </a:p>
        </p:txBody>
      </p:sp>
      <p:sp>
        <p:nvSpPr>
          <p:cNvPr id="16" name="object 16"/>
          <p:cNvSpPr txBox="1"/>
          <p:nvPr/>
        </p:nvSpPr>
        <p:spPr>
          <a:xfrm>
            <a:off x="535940" y="3842384"/>
            <a:ext cx="7014209" cy="1611630"/>
          </a:xfrm>
          <a:prstGeom prst="rect">
            <a:avLst/>
          </a:prstGeom>
        </p:spPr>
        <p:txBody>
          <a:bodyPr vert="horz" wrap="square" lIns="0" tIns="12700" rIns="0" bIns="0" rtlCol="0">
            <a:spAutoFit/>
          </a:bodyPr>
          <a:lstStyle/>
          <a:p>
            <a:pPr marL="12700" marR="5080" indent="100330">
              <a:lnSpc>
                <a:spcPct val="100000"/>
              </a:lnSpc>
              <a:spcBef>
                <a:spcPts val="100"/>
              </a:spcBef>
            </a:pPr>
            <a:r>
              <a:rPr sz="2600" spc="-5" dirty="0">
                <a:latin typeface="Trebuchet MS"/>
                <a:cs typeface="Trebuchet MS"/>
              </a:rPr>
              <a:t>When carbon is burnt in </a:t>
            </a:r>
            <a:r>
              <a:rPr sz="2600" dirty="0">
                <a:latin typeface="Trebuchet MS"/>
                <a:cs typeface="Trebuchet MS"/>
              </a:rPr>
              <a:t>limited supply of </a:t>
            </a:r>
            <a:r>
              <a:rPr sz="2600" spc="-100" dirty="0">
                <a:latin typeface="Trebuchet MS"/>
                <a:cs typeface="Trebuchet MS"/>
              </a:rPr>
              <a:t>air,  </a:t>
            </a:r>
            <a:r>
              <a:rPr sz="2600" spc="-5" dirty="0">
                <a:latin typeface="Trebuchet MS"/>
                <a:cs typeface="Trebuchet MS"/>
              </a:rPr>
              <a:t>it </a:t>
            </a:r>
            <a:r>
              <a:rPr sz="2600" dirty="0">
                <a:latin typeface="Trebuchet MS"/>
                <a:cs typeface="Trebuchet MS"/>
              </a:rPr>
              <a:t>forms </a:t>
            </a:r>
            <a:r>
              <a:rPr sz="2600" spc="-5" dirty="0">
                <a:latin typeface="Trebuchet MS"/>
                <a:cs typeface="Trebuchet MS"/>
              </a:rPr>
              <a:t>carbon monoxide. Carbon monoxide is  </a:t>
            </a:r>
            <a:r>
              <a:rPr sz="2600" dirty="0">
                <a:latin typeface="Trebuchet MS"/>
                <a:cs typeface="Trebuchet MS"/>
              </a:rPr>
              <a:t>a </a:t>
            </a:r>
            <a:r>
              <a:rPr sz="2600" spc="-5" dirty="0">
                <a:latin typeface="Trebuchet MS"/>
                <a:cs typeface="Trebuchet MS"/>
              </a:rPr>
              <a:t>toxic </a:t>
            </a:r>
            <a:r>
              <a:rPr sz="2600" dirty="0">
                <a:latin typeface="Trebuchet MS"/>
                <a:cs typeface="Trebuchet MS"/>
              </a:rPr>
              <a:t>substance. </a:t>
            </a:r>
            <a:r>
              <a:rPr sz="2600" spc="-5" dirty="0">
                <a:latin typeface="Trebuchet MS"/>
                <a:cs typeface="Trebuchet MS"/>
              </a:rPr>
              <a:t>Inhaling </a:t>
            </a:r>
            <a:r>
              <a:rPr sz="2600" dirty="0">
                <a:latin typeface="Trebuchet MS"/>
                <a:cs typeface="Trebuchet MS"/>
              </a:rPr>
              <a:t>of </a:t>
            </a:r>
            <a:r>
              <a:rPr sz="2600" spc="-5" dirty="0">
                <a:latin typeface="Trebuchet MS"/>
                <a:cs typeface="Trebuchet MS"/>
              </a:rPr>
              <a:t>carbon </a:t>
            </a:r>
            <a:r>
              <a:rPr sz="2600" dirty="0">
                <a:latin typeface="Trebuchet MS"/>
                <a:cs typeface="Trebuchet MS"/>
              </a:rPr>
              <a:t>monoxide  </a:t>
            </a:r>
            <a:r>
              <a:rPr sz="2600" spc="-5" dirty="0">
                <a:latin typeface="Trebuchet MS"/>
                <a:cs typeface="Trebuchet MS"/>
              </a:rPr>
              <a:t>may prove</a:t>
            </a:r>
            <a:r>
              <a:rPr sz="2600" spc="5" dirty="0">
                <a:latin typeface="Trebuchet MS"/>
                <a:cs typeface="Trebuchet MS"/>
              </a:rPr>
              <a:t> </a:t>
            </a:r>
            <a:r>
              <a:rPr sz="2600" dirty="0">
                <a:latin typeface="Trebuchet MS"/>
                <a:cs typeface="Trebuchet MS"/>
              </a:rPr>
              <a:t>fatal.</a:t>
            </a:r>
            <a:endParaRPr sz="2600">
              <a:latin typeface="Trebuchet MS"/>
              <a:cs typeface="Trebuchet MS"/>
            </a:endParaRPr>
          </a:p>
        </p:txBody>
      </p:sp>
      <p:sp>
        <p:nvSpPr>
          <p:cNvPr id="17" name="object 17"/>
          <p:cNvSpPr/>
          <p:nvPr/>
        </p:nvSpPr>
        <p:spPr>
          <a:xfrm>
            <a:off x="1615439" y="2962655"/>
            <a:ext cx="4480560" cy="53340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1219200" y="5638800"/>
            <a:ext cx="5562600" cy="7620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245737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3766"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601103" y="1057275"/>
            <a:ext cx="101803"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86304" y="1053719"/>
            <a:ext cx="176402"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479929" y="1006221"/>
            <a:ext cx="252095" cy="350520"/>
          </a:xfrm>
          <a:custGeom>
            <a:avLst/>
            <a:gdLst/>
            <a:ahLst/>
            <a:cxnLst/>
            <a:rect l="l" t="t" r="r" b="b"/>
            <a:pathLst>
              <a:path w="252094"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2007107"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67957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833958" y="1006221"/>
            <a:ext cx="220979" cy="346075"/>
          </a:xfrm>
          <a:custGeom>
            <a:avLst/>
            <a:gdLst/>
            <a:ahLst/>
            <a:cxnLst/>
            <a:rect l="l" t="t" r="r" b="b"/>
            <a:pathLst>
              <a:path w="220980"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38302"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074077" y="1001522"/>
            <a:ext cx="304165" cy="350520"/>
          </a:xfrm>
          <a:custGeom>
            <a:avLst/>
            <a:gdLst/>
            <a:ahLst/>
            <a:cxnLst/>
            <a:rect l="l" t="t" r="r" b="b"/>
            <a:pathLst>
              <a:path w="304165" h="350519">
                <a:moveTo>
                  <a:pt x="137756" y="0"/>
                </a:moveTo>
                <a:lnTo>
                  <a:pt x="164655" y="0"/>
                </a:lnTo>
                <a:lnTo>
                  <a:pt x="303618" y="350265"/>
                </a:lnTo>
                <a:lnTo>
                  <a:pt x="235927"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786507"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398142"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123567"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5" name="object 15"/>
          <p:cNvSpPr txBox="1"/>
          <p:nvPr/>
        </p:nvSpPr>
        <p:spPr>
          <a:xfrm>
            <a:off x="535940" y="1632331"/>
            <a:ext cx="6494780" cy="1214755"/>
          </a:xfrm>
          <a:prstGeom prst="rect">
            <a:avLst/>
          </a:prstGeom>
        </p:spPr>
        <p:txBody>
          <a:bodyPr vert="horz" wrap="square" lIns="0" tIns="13335" rIns="0" bIns="0" rtlCol="0">
            <a:spAutoFit/>
          </a:bodyPr>
          <a:lstStyle/>
          <a:p>
            <a:pPr marL="286385" marR="5080" indent="-274320">
              <a:lnSpc>
                <a:spcPct val="100000"/>
              </a:lnSpc>
              <a:spcBef>
                <a:spcPts val="105"/>
              </a:spcBef>
              <a:buClr>
                <a:srgbClr val="B03E9A"/>
              </a:buClr>
              <a:buSzPct val="73076"/>
              <a:buFont typeface="Wingdings 2"/>
              <a:buChar char=""/>
              <a:tabLst>
                <a:tab pos="387350" algn="l"/>
                <a:tab pos="387985" algn="l"/>
              </a:tabLst>
            </a:pPr>
            <a:r>
              <a:rPr dirty="0"/>
              <a:t>	</a:t>
            </a:r>
            <a:r>
              <a:rPr sz="2600" dirty="0">
                <a:latin typeface="Trebuchet MS"/>
                <a:cs typeface="Trebuchet MS"/>
              </a:rPr>
              <a:t>Sulphur gives sulphur </a:t>
            </a:r>
            <a:r>
              <a:rPr sz="2600" spc="-5" dirty="0">
                <a:latin typeface="Trebuchet MS"/>
                <a:cs typeface="Trebuchet MS"/>
              </a:rPr>
              <a:t>dioxide </a:t>
            </a:r>
            <a:r>
              <a:rPr sz="2600" dirty="0">
                <a:latin typeface="Trebuchet MS"/>
                <a:cs typeface="Trebuchet MS"/>
              </a:rPr>
              <a:t>on</a:t>
            </a:r>
            <a:r>
              <a:rPr sz="2600" spc="-85" dirty="0">
                <a:latin typeface="Trebuchet MS"/>
                <a:cs typeface="Trebuchet MS"/>
              </a:rPr>
              <a:t> </a:t>
            </a:r>
            <a:r>
              <a:rPr sz="2600" spc="-5" dirty="0">
                <a:latin typeface="Trebuchet MS"/>
                <a:cs typeface="Trebuchet MS"/>
              </a:rPr>
              <a:t>reaction  with </a:t>
            </a:r>
            <a:r>
              <a:rPr sz="2600" dirty="0">
                <a:latin typeface="Trebuchet MS"/>
                <a:cs typeface="Trebuchet MS"/>
              </a:rPr>
              <a:t>oxygen. Sulphur </a:t>
            </a:r>
            <a:r>
              <a:rPr sz="2600" spc="-5" dirty="0">
                <a:latin typeface="Trebuchet MS"/>
                <a:cs typeface="Trebuchet MS"/>
              </a:rPr>
              <a:t>catches </a:t>
            </a:r>
            <a:r>
              <a:rPr sz="2600" dirty="0">
                <a:latin typeface="Trebuchet MS"/>
                <a:cs typeface="Trebuchet MS"/>
              </a:rPr>
              <a:t>fire </a:t>
            </a:r>
            <a:r>
              <a:rPr sz="2600" spc="-10" dirty="0">
                <a:latin typeface="Trebuchet MS"/>
                <a:cs typeface="Trebuchet MS"/>
              </a:rPr>
              <a:t>when  </a:t>
            </a:r>
            <a:r>
              <a:rPr sz="2600" spc="-5" dirty="0">
                <a:latin typeface="Trebuchet MS"/>
                <a:cs typeface="Trebuchet MS"/>
              </a:rPr>
              <a:t>exposed to</a:t>
            </a:r>
            <a:r>
              <a:rPr sz="2600" spc="-30" dirty="0">
                <a:latin typeface="Trebuchet MS"/>
                <a:cs typeface="Trebuchet MS"/>
              </a:rPr>
              <a:t> </a:t>
            </a:r>
            <a:r>
              <a:rPr sz="2600" spc="-90" dirty="0">
                <a:latin typeface="Trebuchet MS"/>
                <a:cs typeface="Trebuchet MS"/>
              </a:rPr>
              <a:t>air.</a:t>
            </a:r>
            <a:endParaRPr sz="2600">
              <a:latin typeface="Trebuchet MS"/>
              <a:cs typeface="Trebuchet MS"/>
            </a:endParaRPr>
          </a:p>
        </p:txBody>
      </p:sp>
      <p:sp>
        <p:nvSpPr>
          <p:cNvPr id="16" name="object 16"/>
          <p:cNvSpPr txBox="1"/>
          <p:nvPr/>
        </p:nvSpPr>
        <p:spPr>
          <a:xfrm>
            <a:off x="535940" y="4314825"/>
            <a:ext cx="6312535" cy="819150"/>
          </a:xfrm>
          <a:prstGeom prst="rect">
            <a:avLst/>
          </a:prstGeom>
        </p:spPr>
        <p:txBody>
          <a:bodyPr vert="horz" wrap="square" lIns="0" tIns="12700" rIns="0" bIns="0" rtlCol="0">
            <a:spAutoFit/>
          </a:bodyPr>
          <a:lstStyle/>
          <a:p>
            <a:pPr marL="286385" marR="5080" indent="-274320">
              <a:lnSpc>
                <a:spcPct val="100000"/>
              </a:lnSpc>
              <a:spcBef>
                <a:spcPts val="100"/>
              </a:spcBef>
              <a:buClr>
                <a:srgbClr val="B03E9A"/>
              </a:buClr>
              <a:buSzPct val="73076"/>
              <a:buFont typeface="Wingdings 2"/>
              <a:buChar char=""/>
              <a:tabLst>
                <a:tab pos="287020" algn="l"/>
              </a:tabLst>
            </a:pPr>
            <a:r>
              <a:rPr sz="2600" dirty="0">
                <a:latin typeface="Trebuchet MS"/>
                <a:cs typeface="Trebuchet MS"/>
              </a:rPr>
              <a:t>(3) When </a:t>
            </a:r>
            <a:r>
              <a:rPr sz="2600" spc="-5" dirty="0">
                <a:latin typeface="Trebuchet MS"/>
                <a:cs typeface="Trebuchet MS"/>
              </a:rPr>
              <a:t>hydrogen reacts with </a:t>
            </a:r>
            <a:r>
              <a:rPr sz="2600" dirty="0">
                <a:latin typeface="Trebuchet MS"/>
                <a:cs typeface="Trebuchet MS"/>
              </a:rPr>
              <a:t>oxygen </a:t>
            </a:r>
            <a:r>
              <a:rPr sz="2600" spc="-5" dirty="0">
                <a:latin typeface="Trebuchet MS"/>
                <a:cs typeface="Trebuchet MS"/>
              </a:rPr>
              <a:t>it  </a:t>
            </a:r>
            <a:r>
              <a:rPr sz="2600" dirty="0">
                <a:latin typeface="Trebuchet MS"/>
                <a:cs typeface="Trebuchet MS"/>
              </a:rPr>
              <a:t>gives</a:t>
            </a:r>
            <a:r>
              <a:rPr sz="2600" spc="-25" dirty="0">
                <a:latin typeface="Trebuchet MS"/>
                <a:cs typeface="Trebuchet MS"/>
              </a:rPr>
              <a:t> </a:t>
            </a:r>
            <a:r>
              <a:rPr sz="2600" spc="-65" dirty="0">
                <a:latin typeface="Trebuchet MS"/>
                <a:cs typeface="Trebuchet MS"/>
              </a:rPr>
              <a:t>water.</a:t>
            </a:r>
            <a:endParaRPr sz="2600">
              <a:latin typeface="Trebuchet MS"/>
              <a:cs typeface="Trebuchet MS"/>
            </a:endParaRPr>
          </a:p>
        </p:txBody>
      </p:sp>
      <p:sp>
        <p:nvSpPr>
          <p:cNvPr id="17" name="object 17"/>
          <p:cNvSpPr/>
          <p:nvPr/>
        </p:nvSpPr>
        <p:spPr>
          <a:xfrm>
            <a:off x="1555130" y="3124200"/>
            <a:ext cx="4722525" cy="83820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1447800" y="5334000"/>
            <a:ext cx="4566652" cy="9144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7840" y="1632330"/>
            <a:ext cx="7124065" cy="3150870"/>
          </a:xfrm>
          <a:prstGeom prst="rect">
            <a:avLst/>
          </a:prstGeom>
        </p:spPr>
        <p:txBody>
          <a:bodyPr vert="horz" wrap="square" lIns="0" tIns="12065" rIns="0" bIns="0" rtlCol="0">
            <a:spAutoFit/>
          </a:bodyPr>
          <a:lstStyle/>
          <a:p>
            <a:pPr marL="324485" marR="43180" indent="-274320">
              <a:lnSpc>
                <a:spcPct val="100000"/>
              </a:lnSpc>
              <a:spcBef>
                <a:spcPts val="95"/>
              </a:spcBef>
              <a:buClr>
                <a:srgbClr val="B03E9A"/>
              </a:buClr>
              <a:buSzPct val="73076"/>
              <a:buFont typeface="Wingdings 2"/>
              <a:buChar char=""/>
              <a:tabLst>
                <a:tab pos="325120" algn="l"/>
                <a:tab pos="1729105" algn="l"/>
                <a:tab pos="4720590" algn="l"/>
              </a:tabLst>
            </a:pPr>
            <a:r>
              <a:rPr sz="2600" spc="-10" dirty="0">
                <a:latin typeface="Trebuchet MS"/>
                <a:cs typeface="Trebuchet MS"/>
              </a:rPr>
              <a:t>With </a:t>
            </a:r>
            <a:r>
              <a:rPr sz="2600" spc="-5" dirty="0">
                <a:latin typeface="Trebuchet MS"/>
                <a:cs typeface="Trebuchet MS"/>
              </a:rPr>
              <a:t>ammonia </a:t>
            </a:r>
            <a:r>
              <a:rPr sz="2600" dirty="0">
                <a:latin typeface="Trebuchet MS"/>
                <a:cs typeface="Trebuchet MS"/>
              </a:rPr>
              <a:t>:</a:t>
            </a:r>
            <a:r>
              <a:rPr sz="2800" dirty="0">
                <a:latin typeface="Trebuchet MS"/>
                <a:cs typeface="Trebuchet MS"/>
              </a:rPr>
              <a:t>react </a:t>
            </a:r>
            <a:r>
              <a:rPr sz="2800" spc="-10" dirty="0">
                <a:latin typeface="Trebuchet MS"/>
                <a:cs typeface="Trebuchet MS"/>
              </a:rPr>
              <a:t>with </a:t>
            </a:r>
            <a:r>
              <a:rPr sz="2800" spc="-5" dirty="0">
                <a:latin typeface="Trebuchet MS"/>
                <a:cs typeface="Trebuchet MS"/>
              </a:rPr>
              <a:t>oxygen in </a:t>
            </a:r>
            <a:r>
              <a:rPr sz="2800" spc="-10" dirty="0">
                <a:latin typeface="Trebuchet MS"/>
                <a:cs typeface="Trebuchet MS"/>
              </a:rPr>
              <a:t>excess  </a:t>
            </a:r>
            <a:r>
              <a:rPr sz="2800" spc="-105" dirty="0">
                <a:latin typeface="Trebuchet MS"/>
                <a:cs typeface="Trebuchet MS"/>
              </a:rPr>
              <a:t>air,</a:t>
            </a:r>
            <a:r>
              <a:rPr sz="2800" dirty="0">
                <a:latin typeface="Trebuchet MS"/>
                <a:cs typeface="Trebuchet MS"/>
              </a:rPr>
              <a:t> </a:t>
            </a:r>
            <a:r>
              <a:rPr sz="2800" spc="-10" dirty="0">
                <a:latin typeface="Trebuchet MS"/>
                <a:cs typeface="Trebuchet MS"/>
              </a:rPr>
              <a:t>and	platinum</a:t>
            </a:r>
            <a:r>
              <a:rPr sz="2800" spc="35" dirty="0">
                <a:latin typeface="Trebuchet MS"/>
                <a:cs typeface="Trebuchet MS"/>
              </a:rPr>
              <a:t> </a:t>
            </a:r>
            <a:r>
              <a:rPr sz="2800" spc="-10" dirty="0">
                <a:latin typeface="Trebuchet MS"/>
                <a:cs typeface="Trebuchet MS"/>
              </a:rPr>
              <a:t>catalyst	</a:t>
            </a:r>
            <a:r>
              <a:rPr sz="2800" spc="-5" dirty="0">
                <a:latin typeface="Trebuchet MS"/>
                <a:cs typeface="Trebuchet MS"/>
              </a:rPr>
              <a:t>to </a:t>
            </a:r>
            <a:r>
              <a:rPr sz="2800" spc="-10" dirty="0">
                <a:latin typeface="Trebuchet MS"/>
                <a:cs typeface="Trebuchet MS"/>
              </a:rPr>
              <a:t>form  </a:t>
            </a:r>
            <a:r>
              <a:rPr sz="2800" spc="-5" dirty="0">
                <a:latin typeface="Trebuchet MS"/>
                <a:cs typeface="Trebuchet MS"/>
              </a:rPr>
              <a:t>nitrogen</a:t>
            </a:r>
            <a:r>
              <a:rPr sz="2800" dirty="0">
                <a:latin typeface="Trebuchet MS"/>
                <a:cs typeface="Trebuchet MS"/>
              </a:rPr>
              <a:t> </a:t>
            </a:r>
            <a:r>
              <a:rPr sz="2800" spc="-10" dirty="0">
                <a:latin typeface="Trebuchet MS"/>
                <a:cs typeface="Trebuchet MS"/>
              </a:rPr>
              <a:t>monoxide</a:t>
            </a:r>
            <a:endParaRPr sz="2800">
              <a:latin typeface="Trebuchet MS"/>
              <a:cs typeface="Trebuchet MS"/>
            </a:endParaRPr>
          </a:p>
          <a:p>
            <a:pPr marL="689610">
              <a:lnSpc>
                <a:spcPct val="100000"/>
              </a:lnSpc>
              <a:spcBef>
                <a:spcPts val="610"/>
              </a:spcBef>
            </a:pPr>
            <a:r>
              <a:rPr sz="2800" spc="-5" dirty="0">
                <a:latin typeface="Trebuchet MS"/>
                <a:cs typeface="Trebuchet MS"/>
              </a:rPr>
              <a:t>4NH</a:t>
            </a:r>
            <a:r>
              <a:rPr sz="2775" spc="-7" baseline="-21021" dirty="0">
                <a:latin typeface="Trebuchet MS"/>
                <a:cs typeface="Trebuchet MS"/>
              </a:rPr>
              <a:t>3</a:t>
            </a:r>
            <a:r>
              <a:rPr sz="2800" spc="-5" dirty="0">
                <a:latin typeface="Trebuchet MS"/>
                <a:cs typeface="Trebuchet MS"/>
              </a:rPr>
              <a:t>(g) + 5O</a:t>
            </a:r>
            <a:r>
              <a:rPr sz="2775" spc="-7" baseline="-21021" dirty="0">
                <a:latin typeface="Trebuchet MS"/>
                <a:cs typeface="Trebuchet MS"/>
              </a:rPr>
              <a:t>2</a:t>
            </a:r>
            <a:r>
              <a:rPr sz="2800" spc="-5" dirty="0">
                <a:latin typeface="Trebuchet MS"/>
                <a:cs typeface="Trebuchet MS"/>
              </a:rPr>
              <a:t>(g) </a:t>
            </a:r>
            <a:r>
              <a:rPr sz="2800" spc="-5" dirty="0">
                <a:latin typeface="Arial"/>
                <a:cs typeface="Arial"/>
              </a:rPr>
              <a:t>→ </a:t>
            </a:r>
            <a:r>
              <a:rPr sz="2800" spc="-5" dirty="0">
                <a:latin typeface="Trebuchet MS"/>
                <a:cs typeface="Trebuchet MS"/>
              </a:rPr>
              <a:t>4NO(g) +</a:t>
            </a:r>
            <a:r>
              <a:rPr sz="2800" spc="-30" dirty="0">
                <a:latin typeface="Trebuchet MS"/>
                <a:cs typeface="Trebuchet MS"/>
              </a:rPr>
              <a:t> </a:t>
            </a:r>
            <a:r>
              <a:rPr sz="2800" dirty="0">
                <a:latin typeface="Trebuchet MS"/>
                <a:cs typeface="Trebuchet MS"/>
              </a:rPr>
              <a:t>6H</a:t>
            </a:r>
            <a:r>
              <a:rPr sz="2775" baseline="-21021" dirty="0">
                <a:latin typeface="Trebuchet MS"/>
                <a:cs typeface="Trebuchet MS"/>
              </a:rPr>
              <a:t>2</a:t>
            </a:r>
            <a:r>
              <a:rPr sz="2800" dirty="0">
                <a:latin typeface="Trebuchet MS"/>
                <a:cs typeface="Trebuchet MS"/>
              </a:rPr>
              <a:t>O(l)</a:t>
            </a:r>
            <a:endParaRPr sz="2800">
              <a:latin typeface="Trebuchet MS"/>
              <a:cs typeface="Trebuchet MS"/>
            </a:endParaRPr>
          </a:p>
          <a:p>
            <a:pPr>
              <a:lnSpc>
                <a:spcPct val="100000"/>
              </a:lnSpc>
              <a:spcBef>
                <a:spcPts val="5"/>
              </a:spcBef>
            </a:pPr>
            <a:endParaRPr sz="3750">
              <a:latin typeface="Times New Roman"/>
              <a:cs typeface="Times New Roman"/>
            </a:endParaRPr>
          </a:p>
          <a:p>
            <a:pPr marL="50800" marR="615950">
              <a:lnSpc>
                <a:spcPct val="100000"/>
              </a:lnSpc>
            </a:pPr>
            <a:r>
              <a:rPr sz="2600" dirty="0">
                <a:latin typeface="Trebuchet MS"/>
                <a:cs typeface="Trebuchet MS"/>
              </a:rPr>
              <a:t>Sulphur </a:t>
            </a:r>
            <a:r>
              <a:rPr sz="2600" spc="-5" dirty="0">
                <a:latin typeface="Trebuchet MS"/>
                <a:cs typeface="Trebuchet MS"/>
              </a:rPr>
              <a:t>dioxide </a:t>
            </a:r>
            <a:r>
              <a:rPr sz="2600" dirty="0">
                <a:latin typeface="Trebuchet MS"/>
                <a:cs typeface="Trebuchet MS"/>
              </a:rPr>
              <a:t>gives sulphur </a:t>
            </a:r>
            <a:r>
              <a:rPr sz="2600" spc="-5" dirty="0">
                <a:latin typeface="Trebuchet MS"/>
                <a:cs typeface="Trebuchet MS"/>
              </a:rPr>
              <a:t>trioxide when  reacts with</a:t>
            </a:r>
            <a:r>
              <a:rPr sz="2600" spc="-25" dirty="0">
                <a:latin typeface="Trebuchet MS"/>
                <a:cs typeface="Trebuchet MS"/>
              </a:rPr>
              <a:t> </a:t>
            </a:r>
            <a:r>
              <a:rPr sz="2600" dirty="0">
                <a:latin typeface="Trebuchet MS"/>
                <a:cs typeface="Trebuchet MS"/>
              </a:rPr>
              <a:t>oxygen.</a:t>
            </a:r>
            <a:endParaRPr sz="2600">
              <a:latin typeface="Trebuchet MS"/>
              <a:cs typeface="Trebuchet MS"/>
            </a:endParaRPr>
          </a:p>
        </p:txBody>
      </p:sp>
      <p:sp>
        <p:nvSpPr>
          <p:cNvPr id="3" name="object 3"/>
          <p:cNvSpPr/>
          <p:nvPr/>
        </p:nvSpPr>
        <p:spPr>
          <a:xfrm>
            <a:off x="914400" y="5029200"/>
            <a:ext cx="5472985" cy="990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245737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3766"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601103" y="1057275"/>
            <a:ext cx="101803"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86304" y="1053719"/>
            <a:ext cx="176402"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479929" y="1006221"/>
            <a:ext cx="252095" cy="350520"/>
          </a:xfrm>
          <a:custGeom>
            <a:avLst/>
            <a:gdLst/>
            <a:ahLst/>
            <a:cxnLst/>
            <a:rect l="l" t="t" r="r" b="b"/>
            <a:pathLst>
              <a:path w="252094"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2007107"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67957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833958" y="1006221"/>
            <a:ext cx="220979" cy="346075"/>
          </a:xfrm>
          <a:custGeom>
            <a:avLst/>
            <a:gdLst/>
            <a:ahLst/>
            <a:cxnLst/>
            <a:rect l="l" t="t" r="r" b="b"/>
            <a:pathLst>
              <a:path w="220980"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38302"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074077" y="1001522"/>
            <a:ext cx="304165" cy="350520"/>
          </a:xfrm>
          <a:custGeom>
            <a:avLst/>
            <a:gdLst/>
            <a:ahLst/>
            <a:cxnLst/>
            <a:rect l="l" t="t" r="r" b="b"/>
            <a:pathLst>
              <a:path w="304165" h="350519">
                <a:moveTo>
                  <a:pt x="137756" y="0"/>
                </a:moveTo>
                <a:lnTo>
                  <a:pt x="164655" y="0"/>
                </a:lnTo>
                <a:lnTo>
                  <a:pt x="303618" y="350265"/>
                </a:lnTo>
                <a:lnTo>
                  <a:pt x="235927"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786507"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398142"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123567"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5" name="object 15"/>
          <p:cNvSpPr txBox="1"/>
          <p:nvPr/>
        </p:nvSpPr>
        <p:spPr>
          <a:xfrm>
            <a:off x="535940" y="1632331"/>
            <a:ext cx="6631305" cy="1687830"/>
          </a:xfrm>
          <a:prstGeom prst="rect">
            <a:avLst/>
          </a:prstGeom>
        </p:spPr>
        <p:txBody>
          <a:bodyPr vert="horz" wrap="square" lIns="0" tIns="13335" rIns="0" bIns="0" rtlCol="0">
            <a:spAutoFit/>
          </a:bodyPr>
          <a:lstStyle/>
          <a:p>
            <a:pPr marL="286385" marR="5080" indent="-274320">
              <a:lnSpc>
                <a:spcPct val="100000"/>
              </a:lnSpc>
              <a:spcBef>
                <a:spcPts val="105"/>
              </a:spcBef>
              <a:buClr>
                <a:srgbClr val="B03E9A"/>
              </a:buClr>
              <a:buSzPct val="73076"/>
              <a:buFont typeface="Wingdings 2"/>
              <a:buChar char=""/>
              <a:tabLst>
                <a:tab pos="287020" algn="l"/>
              </a:tabLst>
            </a:pPr>
            <a:r>
              <a:rPr sz="2600" spc="-25" dirty="0">
                <a:latin typeface="Trebuchet MS"/>
                <a:cs typeface="Trebuchet MS"/>
              </a:rPr>
              <a:t>Reacts </a:t>
            </a:r>
            <a:r>
              <a:rPr sz="2600" spc="-5" dirty="0">
                <a:latin typeface="Trebuchet MS"/>
                <a:cs typeface="Trebuchet MS"/>
              </a:rPr>
              <a:t>with metal </a:t>
            </a:r>
            <a:r>
              <a:rPr sz="2600" dirty="0">
                <a:latin typeface="Trebuchet MS"/>
                <a:cs typeface="Trebuchet MS"/>
              </a:rPr>
              <a:t>sulphides </a:t>
            </a:r>
            <a:r>
              <a:rPr sz="2600" spc="-5" dirty="0">
                <a:latin typeface="Trebuchet MS"/>
                <a:cs typeface="Trebuchet MS"/>
              </a:rPr>
              <a:t>forming metal  </a:t>
            </a:r>
            <a:r>
              <a:rPr sz="2600" dirty="0">
                <a:latin typeface="Trebuchet MS"/>
                <a:cs typeface="Trebuchet MS"/>
              </a:rPr>
              <a:t>oxides </a:t>
            </a:r>
            <a:r>
              <a:rPr sz="2600" spc="-5" dirty="0">
                <a:latin typeface="Trebuchet MS"/>
                <a:cs typeface="Trebuchet MS"/>
              </a:rPr>
              <a:t>and </a:t>
            </a:r>
            <a:r>
              <a:rPr sz="2600" dirty="0">
                <a:latin typeface="Trebuchet MS"/>
                <a:cs typeface="Trebuchet MS"/>
              </a:rPr>
              <a:t>sulphur</a:t>
            </a:r>
            <a:r>
              <a:rPr sz="2600" spc="-45" dirty="0">
                <a:latin typeface="Trebuchet MS"/>
                <a:cs typeface="Trebuchet MS"/>
              </a:rPr>
              <a:t> </a:t>
            </a:r>
            <a:r>
              <a:rPr sz="2600" spc="-5" dirty="0">
                <a:latin typeface="Trebuchet MS"/>
                <a:cs typeface="Trebuchet MS"/>
              </a:rPr>
              <a:t>dioxide.</a:t>
            </a:r>
            <a:endParaRPr sz="2600">
              <a:latin typeface="Trebuchet MS"/>
              <a:cs typeface="Trebuchet MS"/>
            </a:endParaRPr>
          </a:p>
          <a:p>
            <a:pPr marL="286385" marR="201930" indent="-274320">
              <a:lnSpc>
                <a:spcPct val="100000"/>
              </a:lnSpc>
              <a:spcBef>
                <a:spcPts val="595"/>
              </a:spcBef>
              <a:buClr>
                <a:srgbClr val="B03E9A"/>
              </a:buClr>
              <a:buSzPct val="73076"/>
              <a:buFont typeface="Wingdings 2"/>
              <a:buChar char=""/>
              <a:tabLst>
                <a:tab pos="287020" algn="l"/>
              </a:tabLst>
            </a:pPr>
            <a:r>
              <a:rPr sz="2600" spc="-25" dirty="0">
                <a:latin typeface="Trebuchet MS"/>
                <a:cs typeface="Trebuchet MS"/>
              </a:rPr>
              <a:t>Reacts </a:t>
            </a:r>
            <a:r>
              <a:rPr sz="2600" spc="-5" dirty="0">
                <a:latin typeface="Trebuchet MS"/>
                <a:cs typeface="Trebuchet MS"/>
              </a:rPr>
              <a:t>with hydrocarbons </a:t>
            </a:r>
            <a:r>
              <a:rPr sz="2600" dirty="0">
                <a:latin typeface="Trebuchet MS"/>
                <a:cs typeface="Trebuchet MS"/>
              </a:rPr>
              <a:t>forming </a:t>
            </a:r>
            <a:r>
              <a:rPr sz="2600" spc="-5" dirty="0">
                <a:latin typeface="Trebuchet MS"/>
                <a:cs typeface="Trebuchet MS"/>
              </a:rPr>
              <a:t>carbon  dioxide </a:t>
            </a:r>
            <a:r>
              <a:rPr sz="2600" dirty="0">
                <a:latin typeface="Trebuchet MS"/>
                <a:cs typeface="Trebuchet MS"/>
              </a:rPr>
              <a:t>and</a:t>
            </a:r>
            <a:r>
              <a:rPr sz="2600" spc="-30" dirty="0">
                <a:latin typeface="Trebuchet MS"/>
                <a:cs typeface="Trebuchet MS"/>
              </a:rPr>
              <a:t> </a:t>
            </a:r>
            <a:r>
              <a:rPr sz="2600" spc="-65" dirty="0">
                <a:latin typeface="Trebuchet MS"/>
                <a:cs typeface="Trebuchet MS"/>
              </a:rPr>
              <a:t>water.</a:t>
            </a:r>
            <a:endParaRPr sz="2600">
              <a:latin typeface="Trebuchet MS"/>
              <a:cs typeface="Trebuchet M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4504" y="272922"/>
            <a:ext cx="930948" cy="3190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48092" y="278256"/>
            <a:ext cx="197485" cy="308610"/>
          </a:xfrm>
          <a:custGeom>
            <a:avLst/>
            <a:gdLst/>
            <a:ahLst/>
            <a:cxnLst/>
            <a:rect l="l" t="t" r="r" b="b"/>
            <a:pathLst>
              <a:path w="197484" h="308609">
                <a:moveTo>
                  <a:pt x="0" y="0"/>
                </a:moveTo>
                <a:lnTo>
                  <a:pt x="196900" y="0"/>
                </a:lnTo>
                <a:lnTo>
                  <a:pt x="196900" y="48641"/>
                </a:lnTo>
                <a:lnTo>
                  <a:pt x="54762" y="48641"/>
                </a:lnTo>
                <a:lnTo>
                  <a:pt x="54762" y="120904"/>
                </a:lnTo>
                <a:lnTo>
                  <a:pt x="156679" y="120904"/>
                </a:lnTo>
                <a:lnTo>
                  <a:pt x="156679" y="167386"/>
                </a:lnTo>
                <a:lnTo>
                  <a:pt x="54762" y="167386"/>
                </a:lnTo>
                <a:lnTo>
                  <a:pt x="54762" y="259842"/>
                </a:lnTo>
                <a:lnTo>
                  <a:pt x="194589" y="259842"/>
                </a:lnTo>
                <a:lnTo>
                  <a:pt x="194589" y="308483"/>
                </a:lnTo>
                <a:lnTo>
                  <a:pt x="0" y="308483"/>
                </a:lnTo>
                <a:lnTo>
                  <a:pt x="0" y="0"/>
                </a:lnTo>
                <a:close/>
              </a:path>
            </a:pathLst>
          </a:custGeom>
          <a:ln w="3175">
            <a:solidFill>
              <a:srgbClr val="58134A"/>
            </a:solidFill>
          </a:ln>
        </p:spPr>
        <p:txBody>
          <a:bodyPr wrap="square" lIns="0" tIns="0" rIns="0" bIns="0" rtlCol="0"/>
          <a:lstStyle/>
          <a:p>
            <a:endParaRPr/>
          </a:p>
        </p:txBody>
      </p:sp>
      <p:sp>
        <p:nvSpPr>
          <p:cNvPr id="4" name="object 4"/>
          <p:cNvSpPr/>
          <p:nvPr/>
        </p:nvSpPr>
        <p:spPr>
          <a:xfrm>
            <a:off x="534504" y="278256"/>
            <a:ext cx="229235" cy="313690"/>
          </a:xfrm>
          <a:custGeom>
            <a:avLst/>
            <a:gdLst/>
            <a:ahLst/>
            <a:cxnLst/>
            <a:rect l="l" t="t" r="r" b="b"/>
            <a:pathLst>
              <a:path w="229234" h="313690">
                <a:moveTo>
                  <a:pt x="0" y="0"/>
                </a:moveTo>
                <a:lnTo>
                  <a:pt x="54762" y="0"/>
                </a:lnTo>
                <a:lnTo>
                  <a:pt x="54762" y="209042"/>
                </a:lnTo>
                <a:lnTo>
                  <a:pt x="55710" y="220926"/>
                </a:lnTo>
                <a:lnTo>
                  <a:pt x="78212" y="256369"/>
                </a:lnTo>
                <a:lnTo>
                  <a:pt x="111620" y="265049"/>
                </a:lnTo>
                <a:lnTo>
                  <a:pt x="125640" y="264096"/>
                </a:lnTo>
                <a:lnTo>
                  <a:pt x="165075" y="241476"/>
                </a:lnTo>
                <a:lnTo>
                  <a:pt x="174370" y="208026"/>
                </a:lnTo>
                <a:lnTo>
                  <a:pt x="174370" y="0"/>
                </a:lnTo>
                <a:lnTo>
                  <a:pt x="229133" y="0"/>
                </a:lnTo>
                <a:lnTo>
                  <a:pt x="229133" y="212217"/>
                </a:lnTo>
                <a:lnTo>
                  <a:pt x="227138" y="234741"/>
                </a:lnTo>
                <a:lnTo>
                  <a:pt x="211179" y="272028"/>
                </a:lnTo>
                <a:lnTo>
                  <a:pt x="179935" y="298580"/>
                </a:lnTo>
                <a:lnTo>
                  <a:pt x="137344" y="312019"/>
                </a:lnTo>
                <a:lnTo>
                  <a:pt x="112039" y="313690"/>
                </a:lnTo>
                <a:lnTo>
                  <a:pt x="86721" y="312046"/>
                </a:lnTo>
                <a:lnTo>
                  <a:pt x="45288" y="298902"/>
                </a:lnTo>
                <a:lnTo>
                  <a:pt x="16410" y="272829"/>
                </a:lnTo>
                <a:lnTo>
                  <a:pt x="1823" y="235162"/>
                </a:lnTo>
                <a:lnTo>
                  <a:pt x="0" y="212090"/>
                </a:lnTo>
                <a:lnTo>
                  <a:pt x="0"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278763" y="272922"/>
            <a:ext cx="186690" cy="319405"/>
          </a:xfrm>
          <a:custGeom>
            <a:avLst/>
            <a:gdLst/>
            <a:ahLst/>
            <a:cxnLst/>
            <a:rect l="l" t="t" r="r" b="b"/>
            <a:pathLst>
              <a:path w="186690" h="319405">
                <a:moveTo>
                  <a:pt x="94106" y="0"/>
                </a:moveTo>
                <a:lnTo>
                  <a:pt x="119086" y="1260"/>
                </a:lnTo>
                <a:lnTo>
                  <a:pt x="140493" y="5032"/>
                </a:lnTo>
                <a:lnTo>
                  <a:pt x="158329" y="11304"/>
                </a:lnTo>
                <a:lnTo>
                  <a:pt x="172593" y="20066"/>
                </a:lnTo>
                <a:lnTo>
                  <a:pt x="155956" y="67182"/>
                </a:lnTo>
                <a:lnTo>
                  <a:pt x="141360" y="58181"/>
                </a:lnTo>
                <a:lnTo>
                  <a:pt x="126349" y="51752"/>
                </a:lnTo>
                <a:lnTo>
                  <a:pt x="110932" y="47894"/>
                </a:lnTo>
                <a:lnTo>
                  <a:pt x="95123" y="46608"/>
                </a:lnTo>
                <a:lnTo>
                  <a:pt x="86217" y="47230"/>
                </a:lnTo>
                <a:lnTo>
                  <a:pt x="56016" y="74929"/>
                </a:lnTo>
                <a:lnTo>
                  <a:pt x="55371" y="82550"/>
                </a:lnTo>
                <a:lnTo>
                  <a:pt x="59039" y="95986"/>
                </a:lnTo>
                <a:lnTo>
                  <a:pt x="70040" y="109648"/>
                </a:lnTo>
                <a:lnTo>
                  <a:pt x="88376" y="123572"/>
                </a:lnTo>
                <a:lnTo>
                  <a:pt x="114046" y="137794"/>
                </a:lnTo>
                <a:lnTo>
                  <a:pt x="128478" y="145194"/>
                </a:lnTo>
                <a:lnTo>
                  <a:pt x="140731" y="152320"/>
                </a:lnTo>
                <a:lnTo>
                  <a:pt x="170830" y="179419"/>
                </a:lnTo>
                <a:lnTo>
                  <a:pt x="186257" y="222954"/>
                </a:lnTo>
                <a:lnTo>
                  <a:pt x="186690" y="233172"/>
                </a:lnTo>
                <a:lnTo>
                  <a:pt x="184854" y="251102"/>
                </a:lnTo>
                <a:lnTo>
                  <a:pt x="157225" y="294893"/>
                </a:lnTo>
                <a:lnTo>
                  <a:pt x="122539" y="313007"/>
                </a:lnTo>
                <a:lnTo>
                  <a:pt x="77850" y="319024"/>
                </a:lnTo>
                <a:lnTo>
                  <a:pt x="56828" y="317640"/>
                </a:lnTo>
                <a:lnTo>
                  <a:pt x="36830" y="313483"/>
                </a:lnTo>
                <a:lnTo>
                  <a:pt x="17879" y="306540"/>
                </a:lnTo>
                <a:lnTo>
                  <a:pt x="0" y="296799"/>
                </a:lnTo>
                <a:lnTo>
                  <a:pt x="20193" y="247650"/>
                </a:lnTo>
                <a:lnTo>
                  <a:pt x="36333" y="257631"/>
                </a:lnTo>
                <a:lnTo>
                  <a:pt x="52355" y="264731"/>
                </a:lnTo>
                <a:lnTo>
                  <a:pt x="68234" y="268974"/>
                </a:lnTo>
                <a:lnTo>
                  <a:pt x="83947" y="270382"/>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4" y="83057"/>
                </a:lnTo>
                <a:lnTo>
                  <a:pt x="2258" y="65912"/>
                </a:lnTo>
                <a:lnTo>
                  <a:pt x="26796"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6" name="object 6"/>
          <p:cNvSpPr/>
          <p:nvPr/>
        </p:nvSpPr>
        <p:spPr>
          <a:xfrm>
            <a:off x="812380" y="272922"/>
            <a:ext cx="187325" cy="319405"/>
          </a:xfrm>
          <a:custGeom>
            <a:avLst/>
            <a:gdLst/>
            <a:ahLst/>
            <a:cxnLst/>
            <a:rect l="l" t="t" r="r" b="b"/>
            <a:pathLst>
              <a:path w="187325" h="319405">
                <a:moveTo>
                  <a:pt x="94132" y="0"/>
                </a:moveTo>
                <a:lnTo>
                  <a:pt x="119100" y="1260"/>
                </a:lnTo>
                <a:lnTo>
                  <a:pt x="140512" y="5032"/>
                </a:lnTo>
                <a:lnTo>
                  <a:pt x="158372" y="11304"/>
                </a:lnTo>
                <a:lnTo>
                  <a:pt x="172681" y="20066"/>
                </a:lnTo>
                <a:lnTo>
                  <a:pt x="156044" y="67182"/>
                </a:lnTo>
                <a:lnTo>
                  <a:pt x="141419" y="58181"/>
                </a:lnTo>
                <a:lnTo>
                  <a:pt x="126401" y="51752"/>
                </a:lnTo>
                <a:lnTo>
                  <a:pt x="110991" y="47894"/>
                </a:lnTo>
                <a:lnTo>
                  <a:pt x="95186" y="46608"/>
                </a:lnTo>
                <a:lnTo>
                  <a:pt x="86242" y="47230"/>
                </a:lnTo>
                <a:lnTo>
                  <a:pt x="56034" y="74929"/>
                </a:lnTo>
                <a:lnTo>
                  <a:pt x="55384" y="82550"/>
                </a:lnTo>
                <a:lnTo>
                  <a:pt x="59056" y="95986"/>
                </a:lnTo>
                <a:lnTo>
                  <a:pt x="70072" y="109648"/>
                </a:lnTo>
                <a:lnTo>
                  <a:pt x="88431" y="123572"/>
                </a:lnTo>
                <a:lnTo>
                  <a:pt x="114134" y="137794"/>
                </a:lnTo>
                <a:lnTo>
                  <a:pt x="128534" y="145194"/>
                </a:lnTo>
                <a:lnTo>
                  <a:pt x="140774" y="152320"/>
                </a:lnTo>
                <a:lnTo>
                  <a:pt x="170835" y="179419"/>
                </a:lnTo>
                <a:lnTo>
                  <a:pt x="186343" y="222954"/>
                </a:lnTo>
                <a:lnTo>
                  <a:pt x="186791" y="233172"/>
                </a:lnTo>
                <a:lnTo>
                  <a:pt x="184941" y="251102"/>
                </a:lnTo>
                <a:lnTo>
                  <a:pt x="157200" y="294893"/>
                </a:lnTo>
                <a:lnTo>
                  <a:pt x="122586" y="313007"/>
                </a:lnTo>
                <a:lnTo>
                  <a:pt x="77914" y="319024"/>
                </a:lnTo>
                <a:lnTo>
                  <a:pt x="56857" y="317640"/>
                </a:lnTo>
                <a:lnTo>
                  <a:pt x="36852" y="313483"/>
                </a:lnTo>
                <a:lnTo>
                  <a:pt x="17899" y="306540"/>
                </a:lnTo>
                <a:lnTo>
                  <a:pt x="0" y="296799"/>
                </a:lnTo>
                <a:lnTo>
                  <a:pt x="20205" y="247650"/>
                </a:lnTo>
                <a:lnTo>
                  <a:pt x="36360" y="257631"/>
                </a:lnTo>
                <a:lnTo>
                  <a:pt x="52381" y="264731"/>
                </a:lnTo>
                <a:lnTo>
                  <a:pt x="68268" y="268974"/>
                </a:lnTo>
                <a:lnTo>
                  <a:pt x="84023" y="270382"/>
                </a:lnTo>
                <a:lnTo>
                  <a:pt x="105118" y="268285"/>
                </a:lnTo>
                <a:lnTo>
                  <a:pt x="120188" y="261985"/>
                </a:lnTo>
                <a:lnTo>
                  <a:pt x="129230" y="251469"/>
                </a:lnTo>
                <a:lnTo>
                  <a:pt x="132245" y="236727"/>
                </a:lnTo>
                <a:lnTo>
                  <a:pt x="131535" y="228917"/>
                </a:lnTo>
                <a:lnTo>
                  <a:pt x="103476" y="191468"/>
                </a:lnTo>
                <a:lnTo>
                  <a:pt x="57720" y="166022"/>
                </a:lnTo>
                <a:lnTo>
                  <a:pt x="44322" y="158321"/>
                </a:lnTo>
                <a:lnTo>
                  <a:pt x="15314" y="132683"/>
                </a:lnTo>
                <a:lnTo>
                  <a:pt x="1036" y="92390"/>
                </a:lnTo>
                <a:lnTo>
                  <a:pt x="622" y="83057"/>
                </a:lnTo>
                <a:lnTo>
                  <a:pt x="2260" y="65912"/>
                </a:lnTo>
                <a:lnTo>
                  <a:pt x="26847" y="23622"/>
                </a:lnTo>
                <a:lnTo>
                  <a:pt x="74525" y="1476"/>
                </a:lnTo>
                <a:lnTo>
                  <a:pt x="94132" y="0"/>
                </a:lnTo>
                <a:close/>
              </a:path>
            </a:pathLst>
          </a:custGeom>
          <a:ln w="3175">
            <a:solidFill>
              <a:srgbClr val="58134A"/>
            </a:solidFill>
          </a:ln>
        </p:spPr>
        <p:txBody>
          <a:bodyPr wrap="square" lIns="0" tIns="0" rIns="0" bIns="0" rtlCol="0"/>
          <a:lstStyle/>
          <a:p>
            <a:endParaRPr/>
          </a:p>
        </p:txBody>
      </p:sp>
      <p:sp>
        <p:nvSpPr>
          <p:cNvPr id="7" name="object 7"/>
          <p:cNvSpPr txBox="1"/>
          <p:nvPr/>
        </p:nvSpPr>
        <p:spPr>
          <a:xfrm>
            <a:off x="535940" y="879094"/>
            <a:ext cx="7044055" cy="5026025"/>
          </a:xfrm>
          <a:prstGeom prst="rect">
            <a:avLst/>
          </a:prstGeom>
        </p:spPr>
        <p:txBody>
          <a:bodyPr vert="horz" wrap="square" lIns="0" tIns="74295" rIns="0" bIns="0" rtlCol="0">
            <a:spAutoFit/>
          </a:bodyPr>
          <a:lstStyle/>
          <a:p>
            <a:pPr marL="286385" marR="5080" indent="-274320">
              <a:lnSpc>
                <a:spcPct val="80000"/>
              </a:lnSpc>
              <a:spcBef>
                <a:spcPts val="585"/>
              </a:spcBef>
              <a:buClr>
                <a:srgbClr val="B03E9A"/>
              </a:buClr>
              <a:buSzPct val="72500"/>
              <a:buFont typeface="Wingdings 2"/>
              <a:buChar char=""/>
              <a:tabLst>
                <a:tab pos="287020" algn="l"/>
              </a:tabLst>
            </a:pPr>
            <a:r>
              <a:rPr sz="2000" dirty="0">
                <a:latin typeface="Trebuchet MS"/>
                <a:cs typeface="Trebuchet MS"/>
              </a:rPr>
              <a:t>Oxygen </a:t>
            </a:r>
            <a:r>
              <a:rPr sz="2000" spc="-5" dirty="0">
                <a:latin typeface="Trebuchet MS"/>
                <a:cs typeface="Trebuchet MS"/>
              </a:rPr>
              <a:t>is essential </a:t>
            </a:r>
            <a:r>
              <a:rPr sz="2000" dirty="0">
                <a:latin typeface="Trebuchet MS"/>
                <a:cs typeface="Trebuchet MS"/>
              </a:rPr>
              <a:t>for life </a:t>
            </a:r>
            <a:r>
              <a:rPr sz="2000" spc="-5" dirty="0">
                <a:latin typeface="Trebuchet MS"/>
                <a:cs typeface="Trebuchet MS"/>
              </a:rPr>
              <a:t>and it takes part in processes </a:t>
            </a:r>
            <a:r>
              <a:rPr sz="2000" dirty="0">
                <a:latin typeface="Trebuchet MS"/>
                <a:cs typeface="Trebuchet MS"/>
              </a:rPr>
              <a:t>of  </a:t>
            </a:r>
            <a:r>
              <a:rPr sz="2000" spc="-5" dirty="0">
                <a:latin typeface="Trebuchet MS"/>
                <a:cs typeface="Trebuchet MS"/>
              </a:rPr>
              <a:t>combustion, its </a:t>
            </a:r>
            <a:r>
              <a:rPr sz="2000" dirty="0">
                <a:latin typeface="Trebuchet MS"/>
                <a:cs typeface="Trebuchet MS"/>
              </a:rPr>
              <a:t>biological functions </a:t>
            </a:r>
            <a:r>
              <a:rPr sz="2000" spc="-5" dirty="0">
                <a:latin typeface="Trebuchet MS"/>
                <a:cs typeface="Trebuchet MS"/>
              </a:rPr>
              <a:t>in </a:t>
            </a:r>
            <a:r>
              <a:rPr sz="2000" dirty="0">
                <a:latin typeface="Trebuchet MS"/>
                <a:cs typeface="Trebuchet MS"/>
              </a:rPr>
              <a:t>respiration make </a:t>
            </a:r>
            <a:r>
              <a:rPr sz="2000" spc="-5" dirty="0">
                <a:latin typeface="Trebuchet MS"/>
                <a:cs typeface="Trebuchet MS"/>
              </a:rPr>
              <a:t>it  important. </a:t>
            </a:r>
            <a:r>
              <a:rPr sz="2000" dirty="0">
                <a:latin typeface="Trebuchet MS"/>
                <a:cs typeface="Trebuchet MS"/>
              </a:rPr>
              <a:t>Oxygen </a:t>
            </a:r>
            <a:r>
              <a:rPr sz="2000" spc="-5" dirty="0">
                <a:latin typeface="Trebuchet MS"/>
                <a:cs typeface="Trebuchet MS"/>
              </a:rPr>
              <a:t>is </a:t>
            </a:r>
            <a:r>
              <a:rPr sz="2000" dirty="0">
                <a:latin typeface="Trebuchet MS"/>
                <a:cs typeface="Trebuchet MS"/>
              </a:rPr>
              <a:t>sparingly soluble </a:t>
            </a:r>
            <a:r>
              <a:rPr sz="2000" spc="-5" dirty="0">
                <a:latin typeface="Trebuchet MS"/>
                <a:cs typeface="Trebuchet MS"/>
              </a:rPr>
              <a:t>in </a:t>
            </a:r>
            <a:r>
              <a:rPr sz="2000" spc="-50" dirty="0">
                <a:latin typeface="Trebuchet MS"/>
                <a:cs typeface="Trebuchet MS"/>
              </a:rPr>
              <a:t>water, </a:t>
            </a:r>
            <a:r>
              <a:rPr sz="2000" spc="-5" dirty="0">
                <a:latin typeface="Trebuchet MS"/>
                <a:cs typeface="Trebuchet MS"/>
              </a:rPr>
              <a:t>but the  </a:t>
            </a:r>
            <a:r>
              <a:rPr sz="2000" dirty="0">
                <a:latin typeface="Trebuchet MS"/>
                <a:cs typeface="Trebuchet MS"/>
              </a:rPr>
              <a:t>small </a:t>
            </a:r>
            <a:r>
              <a:rPr sz="2000" spc="-5" dirty="0">
                <a:latin typeface="Trebuchet MS"/>
                <a:cs typeface="Trebuchet MS"/>
              </a:rPr>
              <a:t>quantity </a:t>
            </a:r>
            <a:r>
              <a:rPr sz="2000" dirty="0">
                <a:latin typeface="Trebuchet MS"/>
                <a:cs typeface="Trebuchet MS"/>
              </a:rPr>
              <a:t>of dissolved oxygen </a:t>
            </a:r>
            <a:r>
              <a:rPr sz="2000" spc="-5" dirty="0">
                <a:latin typeface="Trebuchet MS"/>
                <a:cs typeface="Trebuchet MS"/>
              </a:rPr>
              <a:t>in is essential to the</a:t>
            </a:r>
            <a:r>
              <a:rPr sz="2000" spc="-195" dirty="0">
                <a:latin typeface="Trebuchet MS"/>
                <a:cs typeface="Trebuchet MS"/>
              </a:rPr>
              <a:t> </a:t>
            </a:r>
            <a:r>
              <a:rPr sz="2000" dirty="0">
                <a:latin typeface="Trebuchet MS"/>
                <a:cs typeface="Trebuchet MS"/>
              </a:rPr>
              <a:t>life  of</a:t>
            </a:r>
            <a:r>
              <a:rPr sz="2000" spc="-15" dirty="0">
                <a:latin typeface="Trebuchet MS"/>
                <a:cs typeface="Trebuchet MS"/>
              </a:rPr>
              <a:t> </a:t>
            </a:r>
            <a:r>
              <a:rPr sz="2000" dirty="0">
                <a:latin typeface="Trebuchet MS"/>
                <a:cs typeface="Trebuchet MS"/>
              </a:rPr>
              <a:t>fish.</a:t>
            </a:r>
            <a:endParaRPr sz="2000">
              <a:latin typeface="Trebuchet MS"/>
              <a:cs typeface="Trebuchet MS"/>
            </a:endParaRPr>
          </a:p>
          <a:p>
            <a:pPr marL="286385" marR="124460" indent="-274320" algn="just">
              <a:lnSpc>
                <a:spcPct val="80000"/>
              </a:lnSpc>
              <a:spcBef>
                <a:spcPts val="600"/>
              </a:spcBef>
              <a:buClr>
                <a:srgbClr val="B03E9A"/>
              </a:buClr>
              <a:buSzPct val="72500"/>
              <a:buFont typeface="Wingdings 2"/>
              <a:buChar char=""/>
              <a:tabLst>
                <a:tab pos="287020" algn="l"/>
              </a:tabLst>
            </a:pPr>
            <a:r>
              <a:rPr sz="2000" dirty="0">
                <a:latin typeface="Trebuchet MS"/>
                <a:cs typeface="Trebuchet MS"/>
              </a:rPr>
              <a:t>Oxygen gas </a:t>
            </a:r>
            <a:r>
              <a:rPr sz="2000" spc="-5" dirty="0">
                <a:latin typeface="Trebuchet MS"/>
                <a:cs typeface="Trebuchet MS"/>
              </a:rPr>
              <a:t>is used with hydrogen </a:t>
            </a:r>
            <a:r>
              <a:rPr sz="2000" dirty="0">
                <a:latin typeface="Trebuchet MS"/>
                <a:cs typeface="Trebuchet MS"/>
              </a:rPr>
              <a:t>or coal gas </a:t>
            </a:r>
            <a:r>
              <a:rPr sz="2000" spc="-5" dirty="0">
                <a:latin typeface="Trebuchet MS"/>
                <a:cs typeface="Trebuchet MS"/>
              </a:rPr>
              <a:t>in blowpipes  and with acetylene in the </a:t>
            </a:r>
            <a:r>
              <a:rPr sz="2000" dirty="0">
                <a:latin typeface="Trebuchet MS"/>
                <a:cs typeface="Trebuchet MS"/>
              </a:rPr>
              <a:t>oxy-acetylene </a:t>
            </a:r>
            <a:r>
              <a:rPr sz="2000" spc="-5" dirty="0">
                <a:latin typeface="Trebuchet MS"/>
                <a:cs typeface="Trebuchet MS"/>
              </a:rPr>
              <a:t>torch </a:t>
            </a:r>
            <a:r>
              <a:rPr sz="2000" dirty="0">
                <a:latin typeface="Trebuchet MS"/>
                <a:cs typeface="Trebuchet MS"/>
              </a:rPr>
              <a:t>for</a:t>
            </a:r>
            <a:r>
              <a:rPr sz="2000" spc="-175" dirty="0">
                <a:latin typeface="Trebuchet MS"/>
                <a:cs typeface="Trebuchet MS"/>
              </a:rPr>
              <a:t> </a:t>
            </a:r>
            <a:r>
              <a:rPr sz="2000" spc="-5" dirty="0">
                <a:latin typeface="Trebuchet MS"/>
                <a:cs typeface="Trebuchet MS"/>
              </a:rPr>
              <a:t>welding  and cutting</a:t>
            </a:r>
            <a:r>
              <a:rPr sz="2000" spc="-55" dirty="0">
                <a:latin typeface="Trebuchet MS"/>
                <a:cs typeface="Trebuchet MS"/>
              </a:rPr>
              <a:t> </a:t>
            </a:r>
            <a:r>
              <a:rPr sz="2000" spc="-5" dirty="0">
                <a:latin typeface="Trebuchet MS"/>
                <a:cs typeface="Trebuchet MS"/>
              </a:rPr>
              <a:t>metals.</a:t>
            </a:r>
            <a:endParaRPr sz="2000">
              <a:latin typeface="Trebuchet MS"/>
              <a:cs typeface="Trebuchet MS"/>
            </a:endParaRPr>
          </a:p>
          <a:p>
            <a:pPr marL="286385" marR="1215390" indent="-274320">
              <a:lnSpc>
                <a:spcPct val="80000"/>
              </a:lnSpc>
              <a:spcBef>
                <a:spcPts val="600"/>
              </a:spcBef>
              <a:buClr>
                <a:srgbClr val="B03E9A"/>
              </a:buClr>
              <a:buSzPct val="72500"/>
              <a:buFont typeface="Wingdings 2"/>
              <a:buChar char=""/>
              <a:tabLst>
                <a:tab pos="287020" algn="l"/>
              </a:tabLst>
            </a:pPr>
            <a:r>
              <a:rPr sz="2000" dirty="0">
                <a:latin typeface="Trebuchet MS"/>
                <a:cs typeface="Trebuchet MS"/>
              </a:rPr>
              <a:t>Oxygen gas </a:t>
            </a:r>
            <a:r>
              <a:rPr sz="2000" spc="-5" dirty="0">
                <a:latin typeface="Trebuchet MS"/>
                <a:cs typeface="Trebuchet MS"/>
              </a:rPr>
              <a:t>is also used in </a:t>
            </a:r>
            <a:r>
              <a:rPr sz="2000" dirty="0">
                <a:latin typeface="Trebuchet MS"/>
                <a:cs typeface="Trebuchet MS"/>
              </a:rPr>
              <a:t>a </a:t>
            </a:r>
            <a:r>
              <a:rPr sz="2000" spc="-5" dirty="0">
                <a:latin typeface="Trebuchet MS"/>
                <a:cs typeface="Trebuchet MS"/>
              </a:rPr>
              <a:t>number </a:t>
            </a:r>
            <a:r>
              <a:rPr sz="2000" dirty="0">
                <a:latin typeface="Trebuchet MS"/>
                <a:cs typeface="Trebuchet MS"/>
              </a:rPr>
              <a:t>of </a:t>
            </a:r>
            <a:r>
              <a:rPr sz="2000" spc="-5" dirty="0">
                <a:latin typeface="Trebuchet MS"/>
                <a:cs typeface="Trebuchet MS"/>
              </a:rPr>
              <a:t>industrial  processes.</a:t>
            </a:r>
            <a:endParaRPr sz="2000">
              <a:latin typeface="Trebuchet MS"/>
              <a:cs typeface="Trebuchet MS"/>
            </a:endParaRPr>
          </a:p>
          <a:p>
            <a:pPr marL="286385" marR="290195" indent="-274320">
              <a:lnSpc>
                <a:spcPct val="80000"/>
              </a:lnSpc>
              <a:spcBef>
                <a:spcPts val="600"/>
              </a:spcBef>
              <a:buClr>
                <a:srgbClr val="B03E9A"/>
              </a:buClr>
              <a:buSzPct val="72500"/>
              <a:buFont typeface="Wingdings 2"/>
              <a:buChar char=""/>
              <a:tabLst>
                <a:tab pos="287020" algn="l"/>
              </a:tabLst>
            </a:pPr>
            <a:r>
              <a:rPr sz="2000" spc="-25" dirty="0">
                <a:latin typeface="Trebuchet MS"/>
                <a:cs typeface="Trebuchet MS"/>
              </a:rPr>
              <a:t>Medicinally, </a:t>
            </a:r>
            <a:r>
              <a:rPr sz="2000" dirty="0">
                <a:latin typeface="Trebuchet MS"/>
                <a:cs typeface="Trebuchet MS"/>
              </a:rPr>
              <a:t>oxygen gas </a:t>
            </a:r>
            <a:r>
              <a:rPr sz="2000" spc="-5" dirty="0">
                <a:latin typeface="Trebuchet MS"/>
                <a:cs typeface="Trebuchet MS"/>
              </a:rPr>
              <a:t>is </a:t>
            </a:r>
            <a:r>
              <a:rPr sz="2000" dirty="0">
                <a:latin typeface="Trebuchet MS"/>
                <a:cs typeface="Trebuchet MS"/>
              </a:rPr>
              <a:t>used in </a:t>
            </a:r>
            <a:r>
              <a:rPr sz="2000" spc="-5" dirty="0">
                <a:latin typeface="Trebuchet MS"/>
                <a:cs typeface="Trebuchet MS"/>
              </a:rPr>
              <a:t>the treatment </a:t>
            </a:r>
            <a:r>
              <a:rPr sz="2000" dirty="0">
                <a:latin typeface="Trebuchet MS"/>
                <a:cs typeface="Trebuchet MS"/>
              </a:rPr>
              <a:t>of  </a:t>
            </a:r>
            <a:r>
              <a:rPr sz="2000" spc="-5" dirty="0">
                <a:latin typeface="Trebuchet MS"/>
                <a:cs typeface="Trebuchet MS"/>
              </a:rPr>
              <a:t>pneumonia and </a:t>
            </a:r>
            <a:r>
              <a:rPr sz="2000" dirty="0">
                <a:latin typeface="Trebuchet MS"/>
                <a:cs typeface="Trebuchet MS"/>
              </a:rPr>
              <a:t>gas </a:t>
            </a:r>
            <a:r>
              <a:rPr sz="2000" spc="-5" dirty="0">
                <a:latin typeface="Trebuchet MS"/>
                <a:cs typeface="Trebuchet MS"/>
              </a:rPr>
              <a:t>poisoning, and it is used as an  anesthetic when </a:t>
            </a:r>
            <a:r>
              <a:rPr sz="2000" dirty="0">
                <a:latin typeface="Trebuchet MS"/>
                <a:cs typeface="Trebuchet MS"/>
              </a:rPr>
              <a:t>mixed </a:t>
            </a:r>
            <a:r>
              <a:rPr sz="2000" spc="-5" dirty="0">
                <a:latin typeface="Trebuchet MS"/>
                <a:cs typeface="Trebuchet MS"/>
              </a:rPr>
              <a:t>with nitrous </a:t>
            </a:r>
            <a:r>
              <a:rPr sz="2000" dirty="0">
                <a:latin typeface="Trebuchet MS"/>
                <a:cs typeface="Trebuchet MS"/>
              </a:rPr>
              <a:t>oxide, </a:t>
            </a:r>
            <a:r>
              <a:rPr sz="2000" spc="-5" dirty="0">
                <a:latin typeface="Trebuchet MS"/>
                <a:cs typeface="Trebuchet MS"/>
              </a:rPr>
              <a:t>ether </a:t>
            </a:r>
            <a:r>
              <a:rPr sz="2000" spc="-40" dirty="0">
                <a:latin typeface="Trebuchet MS"/>
                <a:cs typeface="Trebuchet MS"/>
              </a:rPr>
              <a:t>vapour,  </a:t>
            </a:r>
            <a:r>
              <a:rPr sz="2000" spc="-5" dirty="0">
                <a:latin typeface="Trebuchet MS"/>
                <a:cs typeface="Trebuchet MS"/>
              </a:rPr>
              <a:t>etc..</a:t>
            </a:r>
            <a:endParaRPr sz="2000">
              <a:latin typeface="Trebuchet MS"/>
              <a:cs typeface="Trebuchet MS"/>
            </a:endParaRPr>
          </a:p>
          <a:p>
            <a:pPr marL="286385" marR="36830">
              <a:lnSpc>
                <a:spcPct val="80000"/>
              </a:lnSpc>
            </a:pPr>
            <a:r>
              <a:rPr sz="2000" spc="-5" dirty="0">
                <a:latin typeface="Trebuchet MS"/>
                <a:cs typeface="Trebuchet MS"/>
              </a:rPr>
              <a:t>Carbon Dioxide is </a:t>
            </a:r>
            <a:r>
              <a:rPr sz="2000" dirty="0">
                <a:latin typeface="Trebuchet MS"/>
                <a:cs typeface="Trebuchet MS"/>
              </a:rPr>
              <a:t>often mixed </a:t>
            </a:r>
            <a:r>
              <a:rPr sz="2000" spc="-5" dirty="0">
                <a:latin typeface="Trebuchet MS"/>
                <a:cs typeface="Trebuchet MS"/>
              </a:rPr>
              <a:t>with the </a:t>
            </a:r>
            <a:r>
              <a:rPr sz="2000" dirty="0">
                <a:latin typeface="Trebuchet MS"/>
                <a:cs typeface="Trebuchet MS"/>
              </a:rPr>
              <a:t>oxygen </a:t>
            </a:r>
            <a:r>
              <a:rPr sz="2000" spc="-5" dirty="0">
                <a:latin typeface="Trebuchet MS"/>
                <a:cs typeface="Trebuchet MS"/>
              </a:rPr>
              <a:t>as this  stimulates breathing, and this </a:t>
            </a:r>
            <a:r>
              <a:rPr sz="2000" dirty="0">
                <a:latin typeface="Trebuchet MS"/>
                <a:cs typeface="Trebuchet MS"/>
              </a:rPr>
              <a:t>mixture </a:t>
            </a:r>
            <a:r>
              <a:rPr sz="2000" spc="-5" dirty="0">
                <a:latin typeface="Trebuchet MS"/>
                <a:cs typeface="Trebuchet MS"/>
              </a:rPr>
              <a:t>is also used in </a:t>
            </a:r>
            <a:r>
              <a:rPr sz="2000" dirty="0">
                <a:latin typeface="Trebuchet MS"/>
                <a:cs typeface="Trebuchet MS"/>
              </a:rPr>
              <a:t>cases  of poisoning and </a:t>
            </a:r>
            <a:r>
              <a:rPr sz="2000" spc="-5" dirty="0">
                <a:latin typeface="Trebuchet MS"/>
                <a:cs typeface="Trebuchet MS"/>
              </a:rPr>
              <a:t>collapse </a:t>
            </a:r>
            <a:r>
              <a:rPr sz="2000" dirty="0">
                <a:latin typeface="Trebuchet MS"/>
                <a:cs typeface="Trebuchet MS"/>
              </a:rPr>
              <a:t>for restoring</a:t>
            </a:r>
            <a:r>
              <a:rPr sz="2000" spc="-170" dirty="0">
                <a:latin typeface="Trebuchet MS"/>
                <a:cs typeface="Trebuchet MS"/>
              </a:rPr>
              <a:t> </a:t>
            </a:r>
            <a:r>
              <a:rPr sz="2000" dirty="0">
                <a:latin typeface="Trebuchet MS"/>
                <a:cs typeface="Trebuchet MS"/>
              </a:rPr>
              <a:t>respiration.</a:t>
            </a:r>
            <a:endParaRPr sz="2000">
              <a:latin typeface="Trebuchet MS"/>
              <a:cs typeface="Trebuchet MS"/>
            </a:endParaRPr>
          </a:p>
          <a:p>
            <a:pPr marL="286385" marR="517525" indent="-274320">
              <a:lnSpc>
                <a:spcPct val="80000"/>
              </a:lnSpc>
              <a:spcBef>
                <a:spcPts val="605"/>
              </a:spcBef>
              <a:buClr>
                <a:srgbClr val="B03E9A"/>
              </a:buClr>
              <a:buSzPct val="72500"/>
              <a:buFont typeface="Wingdings 2"/>
              <a:buChar char=""/>
              <a:tabLst>
                <a:tab pos="287020" algn="l"/>
              </a:tabLst>
            </a:pPr>
            <a:r>
              <a:rPr sz="2000" spc="-5" dirty="0">
                <a:latin typeface="Trebuchet MS"/>
                <a:cs typeface="Trebuchet MS"/>
              </a:rPr>
              <a:t>Liquid </a:t>
            </a:r>
            <a:r>
              <a:rPr sz="2000" dirty="0">
                <a:latin typeface="Trebuchet MS"/>
                <a:cs typeface="Trebuchet MS"/>
              </a:rPr>
              <a:t>oxygen mixed </a:t>
            </a:r>
            <a:r>
              <a:rPr sz="2000" spc="-5" dirty="0">
                <a:latin typeface="Trebuchet MS"/>
                <a:cs typeface="Trebuchet MS"/>
              </a:rPr>
              <a:t>with powdered charcoal has been  used as an</a:t>
            </a:r>
            <a:r>
              <a:rPr sz="2000" spc="-40" dirty="0">
                <a:latin typeface="Trebuchet MS"/>
                <a:cs typeface="Trebuchet MS"/>
              </a:rPr>
              <a:t> </a:t>
            </a:r>
            <a:r>
              <a:rPr sz="2000" spc="-5" dirty="0">
                <a:latin typeface="Trebuchet MS"/>
                <a:cs typeface="Trebuchet MS"/>
              </a:rPr>
              <a:t>explosive.</a:t>
            </a:r>
            <a:endParaRPr sz="2000">
              <a:latin typeface="Trebuchet MS"/>
              <a:cs typeface="Trebuchet M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1511096"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95717" y="1053719"/>
            <a:ext cx="176390" cy="25031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4593" y="1053719"/>
            <a:ext cx="176339" cy="25031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812417" y="1006221"/>
            <a:ext cx="220979" cy="346075"/>
          </a:xfrm>
          <a:custGeom>
            <a:avLst/>
            <a:gdLst/>
            <a:ahLst/>
            <a:cxnLst/>
            <a:rect l="l" t="t" r="r" b="b"/>
            <a:pathLst>
              <a:path w="220980"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1489328" y="1006221"/>
            <a:ext cx="252095" cy="350520"/>
          </a:xfrm>
          <a:custGeom>
            <a:avLst/>
            <a:gdLst/>
            <a:ahLst/>
            <a:cxnLst/>
            <a:rect l="l" t="t" r="r" b="b"/>
            <a:pathLst>
              <a:path w="252094" h="350519">
                <a:moveTo>
                  <a:pt x="0" y="0"/>
                </a:moveTo>
                <a:lnTo>
                  <a:pt x="29464" y="0"/>
                </a:lnTo>
                <a:lnTo>
                  <a:pt x="192659" y="208533"/>
                </a:lnTo>
                <a:lnTo>
                  <a:pt x="192659" y="0"/>
                </a:lnTo>
                <a:lnTo>
                  <a:pt x="251587" y="0"/>
                </a:lnTo>
                <a:lnTo>
                  <a:pt x="251587" y="350265"/>
                </a:lnTo>
                <a:lnTo>
                  <a:pt x="226695"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861644" y="1006221"/>
            <a:ext cx="233045" cy="346075"/>
          </a:xfrm>
          <a:custGeom>
            <a:avLst/>
            <a:gdLst/>
            <a:ahLst/>
            <a:cxnLst/>
            <a:rect l="l" t="t" r="r" b="b"/>
            <a:pathLst>
              <a:path w="233044" h="346075">
                <a:moveTo>
                  <a:pt x="2362" y="0"/>
                </a:moveTo>
                <a:lnTo>
                  <a:pt x="227634" y="0"/>
                </a:lnTo>
                <a:lnTo>
                  <a:pt x="227634" y="19812"/>
                </a:lnTo>
                <a:lnTo>
                  <a:pt x="83032" y="291083"/>
                </a:lnTo>
                <a:lnTo>
                  <a:pt x="232829" y="291083"/>
                </a:lnTo>
                <a:lnTo>
                  <a:pt x="232829" y="345566"/>
                </a:lnTo>
                <a:lnTo>
                  <a:pt x="0" y="345566"/>
                </a:lnTo>
                <a:lnTo>
                  <a:pt x="0" y="325754"/>
                </a:lnTo>
                <a:lnTo>
                  <a:pt x="144132" y="54482"/>
                </a:lnTo>
                <a:lnTo>
                  <a:pt x="2362" y="54482"/>
                </a:lnTo>
                <a:lnTo>
                  <a:pt x="2362"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132916" y="1000125"/>
            <a:ext cx="302260" cy="357505"/>
          </a:xfrm>
          <a:custGeom>
            <a:avLst/>
            <a:gdLst/>
            <a:ahLst/>
            <a:cxnLst/>
            <a:rect l="l" t="t" r="r" b="b"/>
            <a:pathLst>
              <a:path w="302259" h="357505">
                <a:moveTo>
                  <a:pt x="148640" y="0"/>
                </a:moveTo>
                <a:lnTo>
                  <a:pt x="214363" y="11541"/>
                </a:lnTo>
                <a:lnTo>
                  <a:pt x="262559" y="46227"/>
                </a:lnTo>
                <a:lnTo>
                  <a:pt x="292103" y="101726"/>
                </a:lnTo>
                <a:lnTo>
                  <a:pt x="301929" y="175895"/>
                </a:lnTo>
                <a:lnTo>
                  <a:pt x="299358" y="215542"/>
                </a:lnTo>
                <a:lnTo>
                  <a:pt x="278784" y="281836"/>
                </a:lnTo>
                <a:lnTo>
                  <a:pt x="238042" y="329965"/>
                </a:lnTo>
                <a:lnTo>
                  <a:pt x="179610" y="354453"/>
                </a:lnTo>
                <a:lnTo>
                  <a:pt x="143941" y="357504"/>
                </a:lnTo>
                <a:lnTo>
                  <a:pt x="111146" y="354478"/>
                </a:lnTo>
                <a:lnTo>
                  <a:pt x="57756" y="330233"/>
                </a:lnTo>
                <a:lnTo>
                  <a:pt x="20895" y="282461"/>
                </a:lnTo>
                <a:lnTo>
                  <a:pt x="2321" y="215925"/>
                </a:lnTo>
                <a:lnTo>
                  <a:pt x="0" y="175895"/>
                </a:lnTo>
                <a:lnTo>
                  <a:pt x="2528" y="140440"/>
                </a:lnTo>
                <a:lnTo>
                  <a:pt x="22754" y="78007"/>
                </a:lnTo>
                <a:lnTo>
                  <a:pt x="62383" y="28717"/>
                </a:lnTo>
                <a:lnTo>
                  <a:pt x="116476" y="3190"/>
                </a:lnTo>
                <a:lnTo>
                  <a:pt x="14864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52179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0" name="object 10"/>
          <p:cNvSpPr txBox="1"/>
          <p:nvPr/>
        </p:nvSpPr>
        <p:spPr>
          <a:xfrm>
            <a:off x="510540" y="1634693"/>
            <a:ext cx="6962140" cy="3697604"/>
          </a:xfrm>
          <a:prstGeom prst="rect">
            <a:avLst/>
          </a:prstGeom>
        </p:spPr>
        <p:txBody>
          <a:bodyPr vert="horz" wrap="square" lIns="0" tIns="13335" rIns="0" bIns="0" rtlCol="0">
            <a:spAutoFit/>
          </a:bodyPr>
          <a:lstStyle/>
          <a:p>
            <a:pPr marL="312420" indent="-274320">
              <a:lnSpc>
                <a:spcPct val="100000"/>
              </a:lnSpc>
              <a:spcBef>
                <a:spcPts val="105"/>
              </a:spcBef>
              <a:buClr>
                <a:srgbClr val="B03E9A"/>
              </a:buClr>
              <a:buSzPct val="72500"/>
              <a:buFont typeface="Wingdings 2"/>
              <a:buChar char=""/>
              <a:tabLst>
                <a:tab pos="312420" algn="l"/>
              </a:tabLst>
            </a:pPr>
            <a:r>
              <a:rPr sz="2000" b="1" spc="-5" dirty="0">
                <a:latin typeface="Trebuchet MS"/>
                <a:cs typeface="Trebuchet MS"/>
              </a:rPr>
              <a:t>Ozone </a:t>
            </a:r>
            <a:r>
              <a:rPr sz="2000" dirty="0">
                <a:latin typeface="Trebuchet MS"/>
                <a:cs typeface="Trebuchet MS"/>
              </a:rPr>
              <a:t>( </a:t>
            </a:r>
            <a:r>
              <a:rPr sz="2000" b="1" dirty="0">
                <a:latin typeface="Trebuchet MS"/>
                <a:cs typeface="Trebuchet MS"/>
              </a:rPr>
              <a:t>O</a:t>
            </a:r>
            <a:r>
              <a:rPr sz="1950" b="1" baseline="-21367" dirty="0">
                <a:latin typeface="Trebuchet MS"/>
                <a:cs typeface="Trebuchet MS"/>
              </a:rPr>
              <a:t>3</a:t>
            </a:r>
            <a:r>
              <a:rPr sz="2000" dirty="0">
                <a:latin typeface="Trebuchet MS"/>
                <a:cs typeface="Trebuchet MS"/>
              </a:rPr>
              <a:t>), or </a:t>
            </a:r>
            <a:r>
              <a:rPr sz="2000" b="1" spc="-5" dirty="0">
                <a:latin typeface="Trebuchet MS"/>
                <a:cs typeface="Trebuchet MS"/>
              </a:rPr>
              <a:t>trioxygen</a:t>
            </a:r>
            <a:r>
              <a:rPr sz="2000" spc="-5" dirty="0">
                <a:latin typeface="Trebuchet MS"/>
                <a:cs typeface="Trebuchet MS"/>
              </a:rPr>
              <a:t>, is </a:t>
            </a:r>
            <a:r>
              <a:rPr sz="2000" dirty="0">
                <a:latin typeface="Trebuchet MS"/>
                <a:cs typeface="Trebuchet MS"/>
              </a:rPr>
              <a:t>a </a:t>
            </a:r>
            <a:r>
              <a:rPr sz="2000" spc="-5" dirty="0">
                <a:latin typeface="Trebuchet MS"/>
                <a:cs typeface="Trebuchet MS"/>
              </a:rPr>
              <a:t>triatomic</a:t>
            </a:r>
            <a:r>
              <a:rPr sz="2000" spc="-45" dirty="0">
                <a:latin typeface="Trebuchet MS"/>
                <a:cs typeface="Trebuchet MS"/>
              </a:rPr>
              <a:t> </a:t>
            </a:r>
            <a:r>
              <a:rPr sz="2000" spc="-5" dirty="0">
                <a:latin typeface="Trebuchet MS"/>
                <a:cs typeface="Trebuchet MS"/>
              </a:rPr>
              <a:t>molecule,</a:t>
            </a:r>
            <a:endParaRPr sz="2000">
              <a:latin typeface="Trebuchet MS"/>
              <a:cs typeface="Trebuchet MS"/>
            </a:endParaRPr>
          </a:p>
          <a:p>
            <a:pPr marL="311785">
              <a:lnSpc>
                <a:spcPct val="100000"/>
              </a:lnSpc>
              <a:spcBef>
                <a:spcPts val="5"/>
              </a:spcBef>
            </a:pPr>
            <a:r>
              <a:rPr sz="2000" dirty="0">
                <a:latin typeface="Trebuchet MS"/>
                <a:cs typeface="Trebuchet MS"/>
              </a:rPr>
              <a:t>consisting of </a:t>
            </a:r>
            <a:r>
              <a:rPr sz="2000" spc="-5" dirty="0">
                <a:latin typeface="Trebuchet MS"/>
                <a:cs typeface="Trebuchet MS"/>
              </a:rPr>
              <a:t>three </a:t>
            </a:r>
            <a:r>
              <a:rPr sz="2000" dirty="0">
                <a:latin typeface="Trebuchet MS"/>
                <a:cs typeface="Trebuchet MS"/>
              </a:rPr>
              <a:t>oxygen</a:t>
            </a:r>
            <a:r>
              <a:rPr sz="2000" spc="-114" dirty="0">
                <a:latin typeface="Trebuchet MS"/>
                <a:cs typeface="Trebuchet MS"/>
              </a:rPr>
              <a:t> </a:t>
            </a:r>
            <a:r>
              <a:rPr sz="2000" dirty="0">
                <a:latin typeface="Trebuchet MS"/>
                <a:cs typeface="Trebuchet MS"/>
              </a:rPr>
              <a:t>atom.</a:t>
            </a:r>
            <a:endParaRPr sz="2000">
              <a:latin typeface="Trebuchet MS"/>
              <a:cs typeface="Trebuchet MS"/>
            </a:endParaRPr>
          </a:p>
          <a:p>
            <a:pPr marL="311785" marR="172720" indent="-274320">
              <a:lnSpc>
                <a:spcPct val="100000"/>
              </a:lnSpc>
              <a:spcBef>
                <a:spcPts val="600"/>
              </a:spcBef>
              <a:buClr>
                <a:srgbClr val="B03E9A"/>
              </a:buClr>
              <a:buSzPct val="72500"/>
              <a:buFont typeface="Wingdings 2"/>
              <a:buChar char=""/>
              <a:tabLst>
                <a:tab pos="387985" algn="l"/>
                <a:tab pos="388620" algn="l"/>
              </a:tabLst>
            </a:pPr>
            <a:r>
              <a:rPr dirty="0"/>
              <a:t>	</a:t>
            </a:r>
            <a:r>
              <a:rPr sz="2000" spc="-5" dirty="0">
                <a:latin typeface="Trebuchet MS"/>
                <a:cs typeface="Trebuchet MS"/>
              </a:rPr>
              <a:t>It is an allotrope </a:t>
            </a:r>
            <a:r>
              <a:rPr sz="2000" dirty="0">
                <a:latin typeface="Trebuchet MS"/>
                <a:cs typeface="Trebuchet MS"/>
              </a:rPr>
              <a:t>of oxygen </a:t>
            </a:r>
            <a:r>
              <a:rPr sz="2000" spc="-5" dirty="0">
                <a:latin typeface="Trebuchet MS"/>
                <a:cs typeface="Trebuchet MS"/>
              </a:rPr>
              <a:t>that is much </a:t>
            </a:r>
            <a:r>
              <a:rPr sz="2000" dirty="0">
                <a:latin typeface="Trebuchet MS"/>
                <a:cs typeface="Trebuchet MS"/>
              </a:rPr>
              <a:t>less stable</a:t>
            </a:r>
            <a:r>
              <a:rPr sz="2000" spc="-170" dirty="0">
                <a:latin typeface="Trebuchet MS"/>
                <a:cs typeface="Trebuchet MS"/>
              </a:rPr>
              <a:t> </a:t>
            </a:r>
            <a:r>
              <a:rPr sz="2000" spc="-5" dirty="0">
                <a:latin typeface="Trebuchet MS"/>
                <a:cs typeface="Trebuchet MS"/>
              </a:rPr>
              <a:t>than  the diatomic allotrope </a:t>
            </a:r>
            <a:r>
              <a:rPr sz="2000" dirty="0">
                <a:latin typeface="Trebuchet MS"/>
                <a:cs typeface="Trebuchet MS"/>
              </a:rPr>
              <a:t>(O</a:t>
            </a:r>
            <a:r>
              <a:rPr sz="1950" baseline="-21367" dirty="0">
                <a:latin typeface="Trebuchet MS"/>
                <a:cs typeface="Trebuchet MS"/>
              </a:rPr>
              <a:t>2</a:t>
            </a:r>
            <a:r>
              <a:rPr sz="2000" dirty="0">
                <a:latin typeface="Trebuchet MS"/>
                <a:cs typeface="Trebuchet MS"/>
              </a:rPr>
              <a:t>), </a:t>
            </a:r>
            <a:r>
              <a:rPr sz="2000" spc="-5" dirty="0">
                <a:latin typeface="Trebuchet MS"/>
                <a:cs typeface="Trebuchet MS"/>
              </a:rPr>
              <a:t>breaking down in the </a:t>
            </a:r>
            <a:r>
              <a:rPr sz="2000" dirty="0">
                <a:latin typeface="Trebuchet MS"/>
                <a:cs typeface="Trebuchet MS"/>
              </a:rPr>
              <a:t>lower  </a:t>
            </a:r>
            <a:r>
              <a:rPr sz="2000" spc="-5" dirty="0">
                <a:latin typeface="Trebuchet MS"/>
                <a:cs typeface="Trebuchet MS"/>
              </a:rPr>
              <a:t>atmosphere to normal</a:t>
            </a:r>
            <a:r>
              <a:rPr sz="2000" spc="-60" dirty="0">
                <a:latin typeface="Trebuchet MS"/>
                <a:cs typeface="Trebuchet MS"/>
              </a:rPr>
              <a:t> </a:t>
            </a:r>
            <a:r>
              <a:rPr sz="2000" dirty="0">
                <a:latin typeface="Trebuchet MS"/>
                <a:cs typeface="Trebuchet MS"/>
              </a:rPr>
              <a:t>dioxygen.</a:t>
            </a:r>
            <a:endParaRPr sz="2000">
              <a:latin typeface="Trebuchet MS"/>
              <a:cs typeface="Trebuchet MS"/>
            </a:endParaRPr>
          </a:p>
          <a:p>
            <a:pPr marL="388620" indent="-350520">
              <a:lnSpc>
                <a:spcPct val="100000"/>
              </a:lnSpc>
              <a:spcBef>
                <a:spcPts val="600"/>
              </a:spcBef>
              <a:buClr>
                <a:srgbClr val="B03E9A"/>
              </a:buClr>
              <a:buSzPct val="72500"/>
              <a:buFont typeface="Wingdings 2"/>
              <a:buChar char=""/>
              <a:tabLst>
                <a:tab pos="387985" algn="l"/>
                <a:tab pos="388620" algn="l"/>
              </a:tabLst>
            </a:pPr>
            <a:r>
              <a:rPr sz="2000" dirty="0">
                <a:latin typeface="Trebuchet MS"/>
                <a:cs typeface="Trebuchet MS"/>
              </a:rPr>
              <a:t>Ozone </a:t>
            </a:r>
            <a:r>
              <a:rPr sz="2000" spc="-5" dirty="0">
                <a:latin typeface="Trebuchet MS"/>
                <a:cs typeface="Trebuchet MS"/>
              </a:rPr>
              <a:t>is </a:t>
            </a:r>
            <a:r>
              <a:rPr sz="2000" dirty="0">
                <a:latin typeface="Trebuchet MS"/>
                <a:cs typeface="Trebuchet MS"/>
              </a:rPr>
              <a:t>formed from dioxygen </a:t>
            </a:r>
            <a:r>
              <a:rPr sz="2000" spc="-5" dirty="0">
                <a:latin typeface="Trebuchet MS"/>
                <a:cs typeface="Trebuchet MS"/>
              </a:rPr>
              <a:t>by the</a:t>
            </a:r>
            <a:r>
              <a:rPr sz="2000" spc="-150" dirty="0">
                <a:latin typeface="Trebuchet MS"/>
                <a:cs typeface="Trebuchet MS"/>
              </a:rPr>
              <a:t> </a:t>
            </a:r>
            <a:r>
              <a:rPr sz="2000" dirty="0">
                <a:latin typeface="Trebuchet MS"/>
                <a:cs typeface="Trebuchet MS"/>
              </a:rPr>
              <a:t>action</a:t>
            </a:r>
            <a:endParaRPr sz="2000">
              <a:latin typeface="Trebuchet MS"/>
              <a:cs typeface="Trebuchet MS"/>
            </a:endParaRPr>
          </a:p>
          <a:p>
            <a:pPr marL="311785" marR="908685">
              <a:lnSpc>
                <a:spcPct val="100000"/>
              </a:lnSpc>
            </a:pPr>
            <a:r>
              <a:rPr sz="2000" dirty="0">
                <a:latin typeface="Trebuchet MS"/>
                <a:cs typeface="Trebuchet MS"/>
              </a:rPr>
              <a:t>of </a:t>
            </a:r>
            <a:r>
              <a:rPr sz="2000" spc="-5" dirty="0">
                <a:latin typeface="Trebuchet MS"/>
                <a:cs typeface="Trebuchet MS"/>
              </a:rPr>
              <a:t>ultraviolet </a:t>
            </a:r>
            <a:r>
              <a:rPr sz="2000" dirty="0">
                <a:latin typeface="Trebuchet MS"/>
                <a:cs typeface="Trebuchet MS"/>
              </a:rPr>
              <a:t>light </a:t>
            </a:r>
            <a:r>
              <a:rPr sz="2000" spc="-5" dirty="0">
                <a:latin typeface="Trebuchet MS"/>
                <a:cs typeface="Trebuchet MS"/>
              </a:rPr>
              <a:t>and also atmospheric electrical  discharges, and is present in </a:t>
            </a:r>
            <a:r>
              <a:rPr sz="2000" dirty="0">
                <a:latin typeface="Trebuchet MS"/>
                <a:cs typeface="Trebuchet MS"/>
              </a:rPr>
              <a:t>low </a:t>
            </a:r>
            <a:r>
              <a:rPr sz="2000" spc="-5" dirty="0">
                <a:latin typeface="Trebuchet MS"/>
                <a:cs typeface="Trebuchet MS"/>
              </a:rPr>
              <a:t>concentrations  throughout the Earth's</a:t>
            </a:r>
            <a:r>
              <a:rPr sz="2000" spc="-80" dirty="0">
                <a:latin typeface="Trebuchet MS"/>
                <a:cs typeface="Trebuchet MS"/>
              </a:rPr>
              <a:t> </a:t>
            </a:r>
            <a:r>
              <a:rPr sz="2000" spc="-5" dirty="0">
                <a:latin typeface="Trebuchet MS"/>
                <a:cs typeface="Trebuchet MS"/>
              </a:rPr>
              <a:t>atmosphere.</a:t>
            </a:r>
            <a:endParaRPr sz="2000">
              <a:latin typeface="Trebuchet MS"/>
              <a:cs typeface="Trebuchet MS"/>
            </a:endParaRPr>
          </a:p>
          <a:p>
            <a:pPr marL="388620" indent="-350520">
              <a:lnSpc>
                <a:spcPts val="2390"/>
              </a:lnSpc>
              <a:spcBef>
                <a:spcPts val="600"/>
              </a:spcBef>
              <a:buClr>
                <a:srgbClr val="B03E9A"/>
              </a:buClr>
              <a:buSzPct val="72500"/>
              <a:buFont typeface="Wingdings 2"/>
              <a:buChar char=""/>
              <a:tabLst>
                <a:tab pos="387985" algn="l"/>
                <a:tab pos="388620" algn="l"/>
              </a:tabLst>
            </a:pPr>
            <a:r>
              <a:rPr sz="2000" dirty="0">
                <a:latin typeface="Trebuchet MS"/>
                <a:cs typeface="Trebuchet MS"/>
              </a:rPr>
              <a:t>In total, ozone makes up only 0.6 </a:t>
            </a:r>
            <a:r>
              <a:rPr sz="2000" spc="-5" dirty="0">
                <a:latin typeface="Trebuchet MS"/>
                <a:cs typeface="Trebuchet MS"/>
              </a:rPr>
              <a:t>parts per </a:t>
            </a:r>
            <a:r>
              <a:rPr sz="2000" dirty="0">
                <a:latin typeface="Trebuchet MS"/>
                <a:cs typeface="Trebuchet MS"/>
              </a:rPr>
              <a:t>million of</a:t>
            </a:r>
            <a:r>
              <a:rPr sz="2000" spc="-155" dirty="0">
                <a:latin typeface="Trebuchet MS"/>
                <a:cs typeface="Trebuchet MS"/>
              </a:rPr>
              <a:t> </a:t>
            </a:r>
            <a:r>
              <a:rPr sz="2000" spc="-5" dirty="0">
                <a:latin typeface="Trebuchet MS"/>
                <a:cs typeface="Trebuchet MS"/>
              </a:rPr>
              <a:t>the</a:t>
            </a:r>
            <a:endParaRPr sz="2000">
              <a:latin typeface="Trebuchet MS"/>
              <a:cs typeface="Trebuchet MS"/>
            </a:endParaRPr>
          </a:p>
          <a:p>
            <a:pPr marL="311785">
              <a:lnSpc>
                <a:spcPts val="3110"/>
              </a:lnSpc>
            </a:pPr>
            <a:r>
              <a:rPr sz="2000" spc="-5" dirty="0">
                <a:latin typeface="Trebuchet MS"/>
                <a:cs typeface="Trebuchet MS"/>
              </a:rPr>
              <a:t>atmosphere</a:t>
            </a:r>
            <a:r>
              <a:rPr sz="2600" spc="-5" dirty="0">
                <a:latin typeface="Trebuchet MS"/>
                <a:cs typeface="Trebuchet MS"/>
              </a:rPr>
              <a:t>.</a:t>
            </a:r>
            <a:endParaRPr sz="2600">
              <a:latin typeface="Trebuchet MS"/>
              <a:cs typeface="Trebuchet MS"/>
            </a:endParaRPr>
          </a:p>
        </p:txBody>
      </p:sp>
      <p:sp>
        <p:nvSpPr>
          <p:cNvPr id="11" name="object 11"/>
          <p:cNvSpPr/>
          <p:nvPr/>
        </p:nvSpPr>
        <p:spPr>
          <a:xfrm>
            <a:off x="2133600" y="5257800"/>
            <a:ext cx="4191000" cy="12192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5036362"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90902" y="1107186"/>
            <a:ext cx="83185" cy="127635"/>
          </a:xfrm>
          <a:custGeom>
            <a:avLst/>
            <a:gdLst/>
            <a:ahLst/>
            <a:cxnLst/>
            <a:rect l="l" t="t" r="r" b="b"/>
            <a:pathLst>
              <a:path w="83185" h="127634">
                <a:moveTo>
                  <a:pt x="41529" y="0"/>
                </a:moveTo>
                <a:lnTo>
                  <a:pt x="0" y="127635"/>
                </a:lnTo>
                <a:lnTo>
                  <a:pt x="83058" y="127635"/>
                </a:lnTo>
                <a:lnTo>
                  <a:pt x="41529" y="0"/>
                </a:lnTo>
                <a:close/>
              </a:path>
            </a:pathLst>
          </a:custGeom>
          <a:ln w="3175">
            <a:solidFill>
              <a:srgbClr val="58134A"/>
            </a:solidFill>
          </a:ln>
        </p:spPr>
        <p:txBody>
          <a:bodyPr wrap="square" lIns="0" tIns="0" rIns="0" bIns="0" rtlCol="0"/>
          <a:lstStyle/>
          <a:p>
            <a:endParaRPr/>
          </a:p>
        </p:txBody>
      </p:sp>
      <p:sp>
        <p:nvSpPr>
          <p:cNvPr id="4" name="object 4"/>
          <p:cNvSpPr/>
          <p:nvPr/>
        </p:nvSpPr>
        <p:spPr>
          <a:xfrm>
            <a:off x="1222895" y="1057275"/>
            <a:ext cx="101841"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37480" y="1053719"/>
            <a:ext cx="176402"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126357" y="1053719"/>
            <a:ext cx="176402" cy="25031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359784" y="1053719"/>
            <a:ext cx="176402" cy="2503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552064" y="1053719"/>
            <a:ext cx="176402" cy="25031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66533" y="1053719"/>
            <a:ext cx="176339" cy="250316"/>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354192" y="1006221"/>
            <a:ext cx="220979" cy="346075"/>
          </a:xfrm>
          <a:custGeom>
            <a:avLst/>
            <a:gdLst/>
            <a:ahLst/>
            <a:cxnLst/>
            <a:rect l="l" t="t" r="r" b="b"/>
            <a:pathLst>
              <a:path w="220979"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5031104" y="1006221"/>
            <a:ext cx="252095" cy="350520"/>
          </a:xfrm>
          <a:custGeom>
            <a:avLst/>
            <a:gdLst/>
            <a:ahLst/>
            <a:cxnLst/>
            <a:rect l="l" t="t" r="r" b="b"/>
            <a:pathLst>
              <a:path w="252095" h="350519">
                <a:moveTo>
                  <a:pt x="0" y="0"/>
                </a:moveTo>
                <a:lnTo>
                  <a:pt x="29464" y="0"/>
                </a:lnTo>
                <a:lnTo>
                  <a:pt x="192659" y="208533"/>
                </a:lnTo>
                <a:lnTo>
                  <a:pt x="192659" y="0"/>
                </a:lnTo>
                <a:lnTo>
                  <a:pt x="251587" y="0"/>
                </a:lnTo>
                <a:lnTo>
                  <a:pt x="251587" y="350265"/>
                </a:lnTo>
                <a:lnTo>
                  <a:pt x="226695"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403471" y="1006221"/>
            <a:ext cx="233045" cy="346075"/>
          </a:xfrm>
          <a:custGeom>
            <a:avLst/>
            <a:gdLst/>
            <a:ahLst/>
            <a:cxnLst/>
            <a:rect l="l" t="t" r="r" b="b"/>
            <a:pathLst>
              <a:path w="233045" h="346075">
                <a:moveTo>
                  <a:pt x="2286" y="0"/>
                </a:moveTo>
                <a:lnTo>
                  <a:pt x="227583" y="0"/>
                </a:lnTo>
                <a:lnTo>
                  <a:pt x="227583" y="19812"/>
                </a:lnTo>
                <a:lnTo>
                  <a:pt x="82930" y="291083"/>
                </a:lnTo>
                <a:lnTo>
                  <a:pt x="232790" y="291083"/>
                </a:lnTo>
                <a:lnTo>
                  <a:pt x="232790" y="345566"/>
                </a:lnTo>
                <a:lnTo>
                  <a:pt x="0" y="345566"/>
                </a:lnTo>
                <a:lnTo>
                  <a:pt x="0" y="325754"/>
                </a:lnTo>
                <a:lnTo>
                  <a:pt x="144017" y="54482"/>
                </a:lnTo>
                <a:lnTo>
                  <a:pt x="2286" y="54482"/>
                </a:lnTo>
                <a:lnTo>
                  <a:pt x="2286"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3653409" y="1006221"/>
            <a:ext cx="227965" cy="346075"/>
          </a:xfrm>
          <a:custGeom>
            <a:avLst/>
            <a:gdLst/>
            <a:ahLst/>
            <a:cxnLst/>
            <a:rect l="l" t="t" r="r" b="b"/>
            <a:pathLst>
              <a:path w="227964" h="346075">
                <a:moveTo>
                  <a:pt x="0" y="0"/>
                </a:moveTo>
                <a:lnTo>
                  <a:pt x="227583" y="0"/>
                </a:lnTo>
                <a:lnTo>
                  <a:pt x="227583" y="54482"/>
                </a:lnTo>
                <a:lnTo>
                  <a:pt x="61340" y="54482"/>
                </a:lnTo>
                <a:lnTo>
                  <a:pt x="61340" y="135381"/>
                </a:lnTo>
                <a:lnTo>
                  <a:pt x="182752" y="135381"/>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845689" y="1006221"/>
            <a:ext cx="252095" cy="350520"/>
          </a:xfrm>
          <a:custGeom>
            <a:avLst/>
            <a:gdLst/>
            <a:ahLst/>
            <a:cxnLst/>
            <a:rect l="l" t="t" r="r" b="b"/>
            <a:pathLst>
              <a:path w="252094" h="350519">
                <a:moveTo>
                  <a:pt x="0" y="0"/>
                </a:moveTo>
                <a:lnTo>
                  <a:pt x="29463" y="0"/>
                </a:lnTo>
                <a:lnTo>
                  <a:pt x="192659" y="208533"/>
                </a:lnTo>
                <a:lnTo>
                  <a:pt x="192659" y="0"/>
                </a:lnTo>
                <a:lnTo>
                  <a:pt x="251587" y="0"/>
                </a:lnTo>
                <a:lnTo>
                  <a:pt x="251587" y="350265"/>
                </a:lnTo>
                <a:lnTo>
                  <a:pt x="226694"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372867"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045335" y="1006221"/>
            <a:ext cx="286385" cy="346075"/>
          </a:xfrm>
          <a:custGeom>
            <a:avLst/>
            <a:gdLst/>
            <a:ahLst/>
            <a:cxnLst/>
            <a:rect l="l" t="t" r="r" b="b"/>
            <a:pathLst>
              <a:path w="286385" h="346075">
                <a:moveTo>
                  <a:pt x="0" y="0"/>
                </a:moveTo>
                <a:lnTo>
                  <a:pt x="286131" y="0"/>
                </a:lnTo>
                <a:lnTo>
                  <a:pt x="286131"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538302" y="1006221"/>
            <a:ext cx="227965" cy="346075"/>
          </a:xfrm>
          <a:custGeom>
            <a:avLst/>
            <a:gdLst/>
            <a:ahLst/>
            <a:cxnLst/>
            <a:rect l="l" t="t" r="r" b="b"/>
            <a:pathLst>
              <a:path w="227965" h="346075">
                <a:moveTo>
                  <a:pt x="0" y="0"/>
                </a:moveTo>
                <a:lnTo>
                  <a:pt x="227634" y="0"/>
                </a:lnTo>
                <a:lnTo>
                  <a:pt x="227634" y="54482"/>
                </a:lnTo>
                <a:lnTo>
                  <a:pt x="61328" y="54482"/>
                </a:lnTo>
                <a:lnTo>
                  <a:pt x="61328" y="135381"/>
                </a:lnTo>
                <a:lnTo>
                  <a:pt x="182816" y="135381"/>
                </a:lnTo>
                <a:lnTo>
                  <a:pt x="182816" y="187578"/>
                </a:lnTo>
                <a:lnTo>
                  <a:pt x="61328" y="187578"/>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1160094" y="1002664"/>
            <a:ext cx="618490" cy="354330"/>
          </a:xfrm>
          <a:custGeom>
            <a:avLst/>
            <a:gdLst/>
            <a:ahLst/>
            <a:cxnLst/>
            <a:rect l="l" t="t" r="r" b="b"/>
            <a:pathLst>
              <a:path w="618489" h="354330">
                <a:moveTo>
                  <a:pt x="95770" y="0"/>
                </a:moveTo>
                <a:lnTo>
                  <a:pt x="153373" y="6359"/>
                </a:lnTo>
                <a:lnTo>
                  <a:pt x="194498" y="25447"/>
                </a:lnTo>
                <a:lnTo>
                  <a:pt x="219162" y="57275"/>
                </a:lnTo>
                <a:lnTo>
                  <a:pt x="227380" y="101854"/>
                </a:lnTo>
                <a:lnTo>
                  <a:pt x="226239" y="116855"/>
                </a:lnTo>
                <a:lnTo>
                  <a:pt x="209219" y="157861"/>
                </a:lnTo>
                <a:lnTo>
                  <a:pt x="176715" y="187328"/>
                </a:lnTo>
                <a:lnTo>
                  <a:pt x="163499" y="193421"/>
                </a:lnTo>
                <a:lnTo>
                  <a:pt x="265226" y="348488"/>
                </a:lnTo>
                <a:lnTo>
                  <a:pt x="334568" y="3556"/>
                </a:lnTo>
                <a:lnTo>
                  <a:pt x="367080" y="3556"/>
                </a:lnTo>
                <a:lnTo>
                  <a:pt x="441883" y="236347"/>
                </a:lnTo>
                <a:lnTo>
                  <a:pt x="515035" y="3556"/>
                </a:lnTo>
                <a:lnTo>
                  <a:pt x="547293" y="3556"/>
                </a:lnTo>
                <a:lnTo>
                  <a:pt x="617905" y="349376"/>
                </a:lnTo>
                <a:lnTo>
                  <a:pt x="558469" y="349376"/>
                </a:lnTo>
                <a:lnTo>
                  <a:pt x="522528" y="162940"/>
                </a:lnTo>
                <a:lnTo>
                  <a:pt x="453059" y="353822"/>
                </a:lnTo>
                <a:lnTo>
                  <a:pt x="431088" y="353822"/>
                </a:lnTo>
                <a:lnTo>
                  <a:pt x="361492" y="162940"/>
                </a:lnTo>
                <a:lnTo>
                  <a:pt x="324154" y="349376"/>
                </a:lnTo>
                <a:lnTo>
                  <a:pt x="264972" y="349376"/>
                </a:lnTo>
                <a:lnTo>
                  <a:pt x="265099" y="349123"/>
                </a:lnTo>
                <a:lnTo>
                  <a:pt x="194868"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1781175" y="1001522"/>
            <a:ext cx="304165" cy="350520"/>
          </a:xfrm>
          <a:custGeom>
            <a:avLst/>
            <a:gdLst/>
            <a:ahLst/>
            <a:cxnLst/>
            <a:rect l="l" t="t" r="r" b="b"/>
            <a:pathLst>
              <a:path w="304164" h="350519">
                <a:moveTo>
                  <a:pt x="137794" y="0"/>
                </a:moveTo>
                <a:lnTo>
                  <a:pt x="164719" y="0"/>
                </a:lnTo>
                <a:lnTo>
                  <a:pt x="303656" y="350265"/>
                </a:lnTo>
                <a:lnTo>
                  <a:pt x="235966" y="350265"/>
                </a:lnTo>
                <a:lnTo>
                  <a:pt x="210693" y="280162"/>
                </a:lnTo>
                <a:lnTo>
                  <a:pt x="92329"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4674742"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4063619"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3297046"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2489326"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80373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4178808" y="1752600"/>
            <a:ext cx="3898391" cy="4191000"/>
          </a:xfrm>
          <a:prstGeom prst="rect">
            <a:avLst/>
          </a:prstGeom>
          <a:blipFill>
            <a:blip r:embed="rId7" cstate="print"/>
            <a:stretch>
              <a:fillRect/>
            </a:stretch>
          </a:blipFill>
        </p:spPr>
        <p:txBody>
          <a:bodyPr wrap="square" lIns="0" tIns="0" rIns="0" bIns="0" rtlCol="0"/>
          <a:lstStyle/>
          <a:p>
            <a:endParaRPr/>
          </a:p>
        </p:txBody>
      </p:sp>
      <p:sp>
        <p:nvSpPr>
          <p:cNvPr id="26" name="object 26"/>
          <p:cNvSpPr/>
          <p:nvPr/>
        </p:nvSpPr>
        <p:spPr>
          <a:xfrm>
            <a:off x="685800" y="1676400"/>
            <a:ext cx="3276600" cy="457200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831" y="765048"/>
            <a:ext cx="7769352" cy="55214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1511096"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95717" y="1053719"/>
            <a:ext cx="176390" cy="25031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4593" y="1053719"/>
            <a:ext cx="176339" cy="25031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812417" y="1006221"/>
            <a:ext cx="220979" cy="346075"/>
          </a:xfrm>
          <a:custGeom>
            <a:avLst/>
            <a:gdLst/>
            <a:ahLst/>
            <a:cxnLst/>
            <a:rect l="l" t="t" r="r" b="b"/>
            <a:pathLst>
              <a:path w="220980"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1489328" y="1006221"/>
            <a:ext cx="252095" cy="350520"/>
          </a:xfrm>
          <a:custGeom>
            <a:avLst/>
            <a:gdLst/>
            <a:ahLst/>
            <a:cxnLst/>
            <a:rect l="l" t="t" r="r" b="b"/>
            <a:pathLst>
              <a:path w="252094" h="350519">
                <a:moveTo>
                  <a:pt x="0" y="0"/>
                </a:moveTo>
                <a:lnTo>
                  <a:pt x="29464" y="0"/>
                </a:lnTo>
                <a:lnTo>
                  <a:pt x="192659" y="208533"/>
                </a:lnTo>
                <a:lnTo>
                  <a:pt x="192659" y="0"/>
                </a:lnTo>
                <a:lnTo>
                  <a:pt x="251587" y="0"/>
                </a:lnTo>
                <a:lnTo>
                  <a:pt x="251587" y="350265"/>
                </a:lnTo>
                <a:lnTo>
                  <a:pt x="226695"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861644" y="1006221"/>
            <a:ext cx="233045" cy="346075"/>
          </a:xfrm>
          <a:custGeom>
            <a:avLst/>
            <a:gdLst/>
            <a:ahLst/>
            <a:cxnLst/>
            <a:rect l="l" t="t" r="r" b="b"/>
            <a:pathLst>
              <a:path w="233044" h="346075">
                <a:moveTo>
                  <a:pt x="2362" y="0"/>
                </a:moveTo>
                <a:lnTo>
                  <a:pt x="227634" y="0"/>
                </a:lnTo>
                <a:lnTo>
                  <a:pt x="227634" y="19812"/>
                </a:lnTo>
                <a:lnTo>
                  <a:pt x="83032" y="291083"/>
                </a:lnTo>
                <a:lnTo>
                  <a:pt x="232829" y="291083"/>
                </a:lnTo>
                <a:lnTo>
                  <a:pt x="232829" y="345566"/>
                </a:lnTo>
                <a:lnTo>
                  <a:pt x="0" y="345566"/>
                </a:lnTo>
                <a:lnTo>
                  <a:pt x="0" y="325754"/>
                </a:lnTo>
                <a:lnTo>
                  <a:pt x="144132" y="54482"/>
                </a:lnTo>
                <a:lnTo>
                  <a:pt x="2362" y="54482"/>
                </a:lnTo>
                <a:lnTo>
                  <a:pt x="2362"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132916" y="1000125"/>
            <a:ext cx="302260" cy="357505"/>
          </a:xfrm>
          <a:custGeom>
            <a:avLst/>
            <a:gdLst/>
            <a:ahLst/>
            <a:cxnLst/>
            <a:rect l="l" t="t" r="r" b="b"/>
            <a:pathLst>
              <a:path w="302259" h="357505">
                <a:moveTo>
                  <a:pt x="148640" y="0"/>
                </a:moveTo>
                <a:lnTo>
                  <a:pt x="214363" y="11541"/>
                </a:lnTo>
                <a:lnTo>
                  <a:pt x="262559" y="46227"/>
                </a:lnTo>
                <a:lnTo>
                  <a:pt x="292103" y="101726"/>
                </a:lnTo>
                <a:lnTo>
                  <a:pt x="301929" y="175895"/>
                </a:lnTo>
                <a:lnTo>
                  <a:pt x="299358" y="215542"/>
                </a:lnTo>
                <a:lnTo>
                  <a:pt x="278784" y="281836"/>
                </a:lnTo>
                <a:lnTo>
                  <a:pt x="238042" y="329965"/>
                </a:lnTo>
                <a:lnTo>
                  <a:pt x="179610" y="354453"/>
                </a:lnTo>
                <a:lnTo>
                  <a:pt x="143941" y="357504"/>
                </a:lnTo>
                <a:lnTo>
                  <a:pt x="111146" y="354478"/>
                </a:lnTo>
                <a:lnTo>
                  <a:pt x="57756" y="330233"/>
                </a:lnTo>
                <a:lnTo>
                  <a:pt x="20895" y="282461"/>
                </a:lnTo>
                <a:lnTo>
                  <a:pt x="2321" y="215925"/>
                </a:lnTo>
                <a:lnTo>
                  <a:pt x="0" y="175895"/>
                </a:lnTo>
                <a:lnTo>
                  <a:pt x="2528" y="140440"/>
                </a:lnTo>
                <a:lnTo>
                  <a:pt x="22754" y="78007"/>
                </a:lnTo>
                <a:lnTo>
                  <a:pt x="62383" y="28717"/>
                </a:lnTo>
                <a:lnTo>
                  <a:pt x="116476" y="3190"/>
                </a:lnTo>
                <a:lnTo>
                  <a:pt x="14864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52179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0" name="object 10"/>
          <p:cNvSpPr txBox="1"/>
          <p:nvPr/>
        </p:nvSpPr>
        <p:spPr>
          <a:xfrm>
            <a:off x="535940" y="1632331"/>
            <a:ext cx="7081520" cy="3745229"/>
          </a:xfrm>
          <a:prstGeom prst="rect">
            <a:avLst/>
          </a:prstGeom>
        </p:spPr>
        <p:txBody>
          <a:bodyPr vert="horz" wrap="square" lIns="0" tIns="13335" rIns="0" bIns="0" rtlCol="0">
            <a:spAutoFit/>
          </a:bodyPr>
          <a:lstStyle/>
          <a:p>
            <a:pPr marL="286385" marR="5080" indent="-274320">
              <a:lnSpc>
                <a:spcPct val="100000"/>
              </a:lnSpc>
              <a:spcBef>
                <a:spcPts val="105"/>
              </a:spcBef>
              <a:buClr>
                <a:srgbClr val="B03E9A"/>
              </a:buClr>
              <a:buSzPct val="73076"/>
              <a:buFont typeface="Wingdings 2"/>
              <a:buChar char=""/>
              <a:tabLst>
                <a:tab pos="287020" algn="l"/>
              </a:tabLst>
            </a:pPr>
            <a:r>
              <a:rPr sz="2600" spc="-5" dirty="0">
                <a:latin typeface="Trebuchet MS"/>
                <a:cs typeface="Trebuchet MS"/>
              </a:rPr>
              <a:t>Ozone is </a:t>
            </a:r>
            <a:r>
              <a:rPr sz="2600" dirty="0">
                <a:latin typeface="Trebuchet MS"/>
                <a:cs typeface="Trebuchet MS"/>
              </a:rPr>
              <a:t>a </a:t>
            </a:r>
            <a:r>
              <a:rPr sz="2600" spc="-5" dirty="0">
                <a:latin typeface="Trebuchet MS"/>
                <a:cs typeface="Trebuchet MS"/>
              </a:rPr>
              <a:t>pale blue </a:t>
            </a:r>
            <a:r>
              <a:rPr sz="2600" dirty="0">
                <a:latin typeface="Trebuchet MS"/>
                <a:cs typeface="Trebuchet MS"/>
              </a:rPr>
              <a:t>gas, slightly soluble </a:t>
            </a:r>
            <a:r>
              <a:rPr sz="2600" spc="-5" dirty="0">
                <a:latin typeface="Trebuchet MS"/>
                <a:cs typeface="Trebuchet MS"/>
              </a:rPr>
              <a:t>in  water and </a:t>
            </a:r>
            <a:r>
              <a:rPr sz="2600" dirty="0">
                <a:latin typeface="Trebuchet MS"/>
                <a:cs typeface="Trebuchet MS"/>
              </a:rPr>
              <a:t>much </a:t>
            </a:r>
            <a:r>
              <a:rPr sz="2600" spc="-5" dirty="0">
                <a:latin typeface="Trebuchet MS"/>
                <a:cs typeface="Trebuchet MS"/>
              </a:rPr>
              <a:t>more </a:t>
            </a:r>
            <a:r>
              <a:rPr sz="2600" dirty="0">
                <a:latin typeface="Trebuchet MS"/>
                <a:cs typeface="Trebuchet MS"/>
              </a:rPr>
              <a:t>soluble </a:t>
            </a:r>
            <a:r>
              <a:rPr sz="2600" spc="-5" dirty="0">
                <a:latin typeface="Trebuchet MS"/>
                <a:cs typeface="Trebuchet MS"/>
              </a:rPr>
              <a:t>in inert </a:t>
            </a:r>
            <a:r>
              <a:rPr sz="2600" dirty="0">
                <a:latin typeface="Trebuchet MS"/>
                <a:cs typeface="Trebuchet MS"/>
              </a:rPr>
              <a:t>non-  </a:t>
            </a:r>
            <a:r>
              <a:rPr sz="2600" spc="-5" dirty="0">
                <a:latin typeface="Trebuchet MS"/>
                <a:cs typeface="Trebuchet MS"/>
              </a:rPr>
              <a:t>polar solvents </a:t>
            </a:r>
            <a:r>
              <a:rPr sz="2600" dirty="0">
                <a:latin typeface="Trebuchet MS"/>
                <a:cs typeface="Trebuchet MS"/>
              </a:rPr>
              <a:t>such </a:t>
            </a:r>
            <a:r>
              <a:rPr sz="2600" spc="-5" dirty="0">
                <a:latin typeface="Trebuchet MS"/>
                <a:cs typeface="Trebuchet MS"/>
              </a:rPr>
              <a:t>as carbon tetrachloride </a:t>
            </a:r>
            <a:r>
              <a:rPr sz="2600" dirty="0">
                <a:latin typeface="Trebuchet MS"/>
                <a:cs typeface="Trebuchet MS"/>
              </a:rPr>
              <a:t>or  </a:t>
            </a:r>
            <a:r>
              <a:rPr sz="2600" spc="-5" dirty="0">
                <a:latin typeface="Trebuchet MS"/>
                <a:cs typeface="Trebuchet MS"/>
              </a:rPr>
              <a:t>fluorocarbons,</a:t>
            </a:r>
            <a:endParaRPr sz="2600">
              <a:latin typeface="Trebuchet MS"/>
              <a:cs typeface="Trebuchet MS"/>
            </a:endParaRPr>
          </a:p>
          <a:p>
            <a:pPr marL="287020" indent="-274320">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where it </a:t>
            </a:r>
            <a:r>
              <a:rPr sz="2600" dirty="0">
                <a:latin typeface="Trebuchet MS"/>
                <a:cs typeface="Trebuchet MS"/>
              </a:rPr>
              <a:t>forms a </a:t>
            </a:r>
            <a:r>
              <a:rPr sz="2600" spc="-5" dirty="0">
                <a:latin typeface="Trebuchet MS"/>
                <a:cs typeface="Trebuchet MS"/>
              </a:rPr>
              <a:t>blue </a:t>
            </a:r>
            <a:r>
              <a:rPr sz="2600" dirty="0">
                <a:latin typeface="Trebuchet MS"/>
                <a:cs typeface="Trebuchet MS"/>
              </a:rPr>
              <a:t>solution. At</a:t>
            </a:r>
            <a:r>
              <a:rPr sz="2600" spc="-190" dirty="0">
                <a:latin typeface="Trebuchet MS"/>
                <a:cs typeface="Trebuchet MS"/>
              </a:rPr>
              <a:t> </a:t>
            </a:r>
            <a:r>
              <a:rPr sz="2600" dirty="0">
                <a:latin typeface="Trebuchet MS"/>
                <a:cs typeface="Trebuchet MS"/>
              </a:rPr>
              <a:t>161</a:t>
            </a:r>
            <a:endParaRPr sz="2600">
              <a:latin typeface="Trebuchet MS"/>
              <a:cs typeface="Trebuchet MS"/>
            </a:endParaRPr>
          </a:p>
          <a:p>
            <a:pPr marL="286385" marR="190500">
              <a:lnSpc>
                <a:spcPct val="100000"/>
              </a:lnSpc>
            </a:pPr>
            <a:r>
              <a:rPr sz="2600" dirty="0">
                <a:latin typeface="Trebuchet MS"/>
                <a:cs typeface="Trebuchet MS"/>
              </a:rPr>
              <a:t>K (−112 °C; −170 °F), </a:t>
            </a:r>
            <a:r>
              <a:rPr sz="2600" spc="-5" dirty="0">
                <a:latin typeface="Trebuchet MS"/>
                <a:cs typeface="Trebuchet MS"/>
              </a:rPr>
              <a:t>it condenses to form </a:t>
            </a:r>
            <a:r>
              <a:rPr sz="2600" dirty="0">
                <a:latin typeface="Trebuchet MS"/>
                <a:cs typeface="Trebuchet MS"/>
              </a:rPr>
              <a:t>a  </a:t>
            </a:r>
            <a:r>
              <a:rPr sz="2600" spc="-5" dirty="0">
                <a:latin typeface="Trebuchet MS"/>
                <a:cs typeface="Trebuchet MS"/>
              </a:rPr>
              <a:t>dark blue</a:t>
            </a:r>
            <a:r>
              <a:rPr sz="2600" spc="-20" dirty="0">
                <a:latin typeface="Trebuchet MS"/>
                <a:cs typeface="Trebuchet MS"/>
              </a:rPr>
              <a:t> </a:t>
            </a:r>
            <a:r>
              <a:rPr sz="2600" dirty="0">
                <a:latin typeface="Trebuchet MS"/>
                <a:cs typeface="Trebuchet MS"/>
              </a:rPr>
              <a:t>liquid.</a:t>
            </a:r>
            <a:endParaRPr sz="2600">
              <a:latin typeface="Trebuchet MS"/>
              <a:cs typeface="Trebuchet MS"/>
            </a:endParaRPr>
          </a:p>
          <a:p>
            <a:pPr marL="356235" marR="752475" indent="-356235" algn="r">
              <a:lnSpc>
                <a:spcPct val="100000"/>
              </a:lnSpc>
              <a:spcBef>
                <a:spcPts val="600"/>
              </a:spcBef>
              <a:buClr>
                <a:srgbClr val="B03E9A"/>
              </a:buClr>
              <a:buSzPct val="73076"/>
              <a:buFont typeface="Wingdings 2"/>
              <a:buChar char=""/>
              <a:tabLst>
                <a:tab pos="356235" algn="l"/>
                <a:tab pos="356870" algn="l"/>
              </a:tabLst>
            </a:pPr>
            <a:r>
              <a:rPr sz="2600" dirty="0">
                <a:latin typeface="Trebuchet MS"/>
                <a:cs typeface="Trebuchet MS"/>
              </a:rPr>
              <a:t>At </a:t>
            </a:r>
            <a:r>
              <a:rPr sz="2600" spc="-5" dirty="0">
                <a:latin typeface="Trebuchet MS"/>
                <a:cs typeface="Trebuchet MS"/>
              </a:rPr>
              <a:t>temperatures below </a:t>
            </a:r>
            <a:r>
              <a:rPr sz="2600" dirty="0">
                <a:latin typeface="Trebuchet MS"/>
                <a:cs typeface="Trebuchet MS"/>
              </a:rPr>
              <a:t>80 K (−193.2</a:t>
            </a:r>
            <a:r>
              <a:rPr sz="2600" spc="-60" dirty="0">
                <a:latin typeface="Trebuchet MS"/>
                <a:cs typeface="Trebuchet MS"/>
              </a:rPr>
              <a:t> </a:t>
            </a:r>
            <a:r>
              <a:rPr sz="2600" spc="-5" dirty="0">
                <a:latin typeface="Trebuchet MS"/>
                <a:cs typeface="Trebuchet MS"/>
              </a:rPr>
              <a:t>°C;</a:t>
            </a:r>
            <a:endParaRPr sz="2600">
              <a:latin typeface="Trebuchet MS"/>
              <a:cs typeface="Trebuchet MS"/>
            </a:endParaRPr>
          </a:p>
          <a:p>
            <a:pPr marR="824865" algn="r">
              <a:lnSpc>
                <a:spcPct val="100000"/>
              </a:lnSpc>
            </a:pPr>
            <a:r>
              <a:rPr sz="2600" dirty="0">
                <a:latin typeface="Trebuchet MS"/>
                <a:cs typeface="Trebuchet MS"/>
              </a:rPr>
              <a:t>−315.7 °F), </a:t>
            </a:r>
            <a:r>
              <a:rPr sz="2600" spc="-5" dirty="0">
                <a:latin typeface="Trebuchet MS"/>
                <a:cs typeface="Trebuchet MS"/>
              </a:rPr>
              <a:t>it </a:t>
            </a:r>
            <a:r>
              <a:rPr sz="2600" dirty="0">
                <a:latin typeface="Trebuchet MS"/>
                <a:cs typeface="Trebuchet MS"/>
              </a:rPr>
              <a:t>forms a </a:t>
            </a:r>
            <a:r>
              <a:rPr sz="2600" spc="-5" dirty="0">
                <a:latin typeface="Trebuchet MS"/>
                <a:cs typeface="Trebuchet MS"/>
              </a:rPr>
              <a:t>violet-black</a:t>
            </a:r>
            <a:r>
              <a:rPr sz="2600" spc="-95" dirty="0">
                <a:latin typeface="Trebuchet MS"/>
                <a:cs typeface="Trebuchet MS"/>
              </a:rPr>
              <a:t> </a:t>
            </a:r>
            <a:r>
              <a:rPr sz="2600" dirty="0">
                <a:latin typeface="Trebuchet MS"/>
                <a:cs typeface="Trebuchet MS"/>
              </a:rPr>
              <a:t>solid.</a:t>
            </a:r>
            <a:endParaRPr sz="2600">
              <a:latin typeface="Trebuchet MS"/>
              <a:cs typeface="Trebuchet M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2440" y="1560016"/>
            <a:ext cx="7117080" cy="4653915"/>
          </a:xfrm>
          <a:prstGeom prst="rect">
            <a:avLst/>
          </a:prstGeom>
        </p:spPr>
        <p:txBody>
          <a:bodyPr vert="horz" wrap="square" lIns="0" tIns="12700" rIns="0" bIns="0" rtlCol="0">
            <a:spAutoFit/>
          </a:bodyPr>
          <a:lstStyle/>
          <a:p>
            <a:pPr marL="350520" indent="-274320">
              <a:lnSpc>
                <a:spcPts val="2595"/>
              </a:lnSpc>
              <a:spcBef>
                <a:spcPts val="100"/>
              </a:spcBef>
              <a:buClr>
                <a:srgbClr val="B03E9A"/>
              </a:buClr>
              <a:buSzPct val="72916"/>
              <a:buFont typeface="Wingdings 2"/>
              <a:buChar char=""/>
              <a:tabLst>
                <a:tab pos="350520" algn="l"/>
              </a:tabLst>
            </a:pPr>
            <a:r>
              <a:rPr sz="2400" spc="-5" dirty="0">
                <a:latin typeface="Trebuchet MS"/>
                <a:cs typeface="Trebuchet MS"/>
              </a:rPr>
              <a:t>Ozone is </a:t>
            </a:r>
            <a:r>
              <a:rPr sz="2400" dirty="0">
                <a:latin typeface="Trebuchet MS"/>
                <a:cs typeface="Trebuchet MS"/>
              </a:rPr>
              <a:t>a </a:t>
            </a:r>
            <a:r>
              <a:rPr sz="2400" spc="-5" dirty="0">
                <a:latin typeface="Trebuchet MS"/>
                <a:cs typeface="Trebuchet MS"/>
              </a:rPr>
              <a:t>powerful oxidizing agent, </a:t>
            </a:r>
            <a:r>
              <a:rPr sz="2400" dirty="0">
                <a:latin typeface="Trebuchet MS"/>
                <a:cs typeface="Trebuchet MS"/>
              </a:rPr>
              <a:t>far</a:t>
            </a:r>
            <a:r>
              <a:rPr sz="2400" spc="70" dirty="0">
                <a:latin typeface="Trebuchet MS"/>
                <a:cs typeface="Trebuchet MS"/>
              </a:rPr>
              <a:t> </a:t>
            </a:r>
            <a:r>
              <a:rPr sz="2400" spc="-5" dirty="0">
                <a:latin typeface="Trebuchet MS"/>
                <a:cs typeface="Trebuchet MS"/>
              </a:rPr>
              <a:t>stronger</a:t>
            </a:r>
            <a:endParaRPr sz="2400">
              <a:latin typeface="Trebuchet MS"/>
              <a:cs typeface="Trebuchet MS"/>
            </a:endParaRPr>
          </a:p>
          <a:p>
            <a:pPr marL="349885">
              <a:lnSpc>
                <a:spcPts val="2595"/>
              </a:lnSpc>
            </a:pPr>
            <a:r>
              <a:rPr sz="2400" spc="-5" dirty="0">
                <a:latin typeface="Trebuchet MS"/>
                <a:cs typeface="Trebuchet MS"/>
              </a:rPr>
              <a:t>than</a:t>
            </a:r>
            <a:r>
              <a:rPr sz="2400" spc="-85" dirty="0">
                <a:latin typeface="Trebuchet MS"/>
                <a:cs typeface="Trebuchet MS"/>
              </a:rPr>
              <a:t> </a:t>
            </a:r>
            <a:r>
              <a:rPr sz="2400" dirty="0">
                <a:latin typeface="Trebuchet MS"/>
                <a:cs typeface="Trebuchet MS"/>
              </a:rPr>
              <a:t>O</a:t>
            </a:r>
            <a:r>
              <a:rPr sz="2400" baseline="-20833" dirty="0">
                <a:latin typeface="Trebuchet MS"/>
                <a:cs typeface="Trebuchet MS"/>
              </a:rPr>
              <a:t>2</a:t>
            </a:r>
            <a:r>
              <a:rPr sz="2400" dirty="0">
                <a:latin typeface="Trebuchet MS"/>
                <a:cs typeface="Trebuchet MS"/>
              </a:rPr>
              <a:t>.</a:t>
            </a:r>
            <a:endParaRPr sz="2400">
              <a:latin typeface="Trebuchet MS"/>
              <a:cs typeface="Trebuchet MS"/>
            </a:endParaRPr>
          </a:p>
          <a:p>
            <a:pPr marL="349885" marR="553085" indent="-274320">
              <a:lnSpc>
                <a:spcPct val="80000"/>
              </a:lnSpc>
              <a:spcBef>
                <a:spcPts val="600"/>
              </a:spcBef>
              <a:buClr>
                <a:srgbClr val="B03E9A"/>
              </a:buClr>
              <a:buSzPct val="72916"/>
              <a:buFont typeface="Wingdings 2"/>
              <a:buChar char=""/>
              <a:tabLst>
                <a:tab pos="350520" algn="l"/>
              </a:tabLst>
            </a:pPr>
            <a:r>
              <a:rPr sz="2400" spc="-5" dirty="0">
                <a:latin typeface="Trebuchet MS"/>
                <a:cs typeface="Trebuchet MS"/>
              </a:rPr>
              <a:t>It is also unstable at high </a:t>
            </a:r>
            <a:r>
              <a:rPr sz="2400" spc="-10" dirty="0">
                <a:latin typeface="Trebuchet MS"/>
                <a:cs typeface="Trebuchet MS"/>
              </a:rPr>
              <a:t>concentrations,  </a:t>
            </a:r>
            <a:r>
              <a:rPr sz="2400" spc="-5" dirty="0">
                <a:latin typeface="Trebuchet MS"/>
                <a:cs typeface="Trebuchet MS"/>
              </a:rPr>
              <a:t>decaying to ordinary diatomic oxygen (with </a:t>
            </a:r>
            <a:r>
              <a:rPr sz="2400" dirty="0">
                <a:latin typeface="Trebuchet MS"/>
                <a:cs typeface="Trebuchet MS"/>
              </a:rPr>
              <a:t>a  </a:t>
            </a:r>
            <a:r>
              <a:rPr sz="2400" spc="-5" dirty="0">
                <a:latin typeface="Trebuchet MS"/>
                <a:cs typeface="Trebuchet MS"/>
              </a:rPr>
              <a:t>half-life </a:t>
            </a:r>
            <a:r>
              <a:rPr sz="2400" dirty="0">
                <a:latin typeface="Trebuchet MS"/>
                <a:cs typeface="Trebuchet MS"/>
              </a:rPr>
              <a:t>of </a:t>
            </a:r>
            <a:r>
              <a:rPr sz="2400" spc="-5" dirty="0">
                <a:latin typeface="Trebuchet MS"/>
                <a:cs typeface="Trebuchet MS"/>
              </a:rPr>
              <a:t>about half an hour in atmospheric  </a:t>
            </a:r>
            <a:r>
              <a:rPr sz="2400" spc="-10" dirty="0">
                <a:latin typeface="Trebuchet MS"/>
                <a:cs typeface="Trebuchet MS"/>
              </a:rPr>
              <a:t>conditions):</a:t>
            </a:r>
            <a:endParaRPr sz="2400">
              <a:latin typeface="Trebuchet MS"/>
              <a:cs typeface="Trebuchet MS"/>
            </a:endParaRPr>
          </a:p>
          <a:p>
            <a:pPr marL="1641475">
              <a:lnSpc>
                <a:spcPct val="100000"/>
              </a:lnSpc>
              <a:spcBef>
                <a:spcPts val="25"/>
              </a:spcBef>
              <a:tabLst>
                <a:tab pos="2668905" algn="l"/>
                <a:tab pos="3526790" algn="l"/>
              </a:tabLst>
            </a:pPr>
            <a:r>
              <a:rPr sz="2400" dirty="0">
                <a:latin typeface="Trebuchet MS"/>
                <a:cs typeface="Trebuchet MS"/>
              </a:rPr>
              <a:t>2</a:t>
            </a:r>
            <a:r>
              <a:rPr sz="2400" spc="5" dirty="0">
                <a:latin typeface="Trebuchet MS"/>
                <a:cs typeface="Trebuchet MS"/>
              </a:rPr>
              <a:t> </a:t>
            </a:r>
            <a:r>
              <a:rPr sz="2400" dirty="0">
                <a:latin typeface="Trebuchet MS"/>
                <a:cs typeface="Trebuchet MS"/>
              </a:rPr>
              <a:t>O</a:t>
            </a:r>
            <a:r>
              <a:rPr sz="2400" baseline="-20833" dirty="0">
                <a:latin typeface="Trebuchet MS"/>
                <a:cs typeface="Trebuchet MS"/>
              </a:rPr>
              <a:t>3	</a:t>
            </a:r>
            <a:r>
              <a:rPr sz="2400" dirty="0">
                <a:latin typeface="Arial"/>
                <a:cs typeface="Arial"/>
              </a:rPr>
              <a:t>→	</a:t>
            </a:r>
            <a:r>
              <a:rPr sz="2400" dirty="0">
                <a:latin typeface="Trebuchet MS"/>
                <a:cs typeface="Trebuchet MS"/>
              </a:rPr>
              <a:t>3</a:t>
            </a:r>
            <a:r>
              <a:rPr sz="2400" spc="-10" dirty="0">
                <a:latin typeface="Trebuchet MS"/>
                <a:cs typeface="Trebuchet MS"/>
              </a:rPr>
              <a:t> </a:t>
            </a:r>
            <a:r>
              <a:rPr sz="2400" spc="-5" dirty="0">
                <a:latin typeface="Trebuchet MS"/>
                <a:cs typeface="Trebuchet MS"/>
              </a:rPr>
              <a:t>O</a:t>
            </a:r>
            <a:r>
              <a:rPr sz="2400" spc="-7" baseline="-20833" dirty="0">
                <a:latin typeface="Trebuchet MS"/>
                <a:cs typeface="Trebuchet MS"/>
              </a:rPr>
              <a:t>2</a:t>
            </a:r>
            <a:endParaRPr sz="2400" baseline="-20833">
              <a:latin typeface="Trebuchet MS"/>
              <a:cs typeface="Trebuchet MS"/>
            </a:endParaRPr>
          </a:p>
          <a:p>
            <a:pPr marL="349885" marR="829944" indent="-274320">
              <a:lnSpc>
                <a:spcPct val="80000"/>
              </a:lnSpc>
              <a:spcBef>
                <a:spcPts val="600"/>
              </a:spcBef>
              <a:buClr>
                <a:srgbClr val="B03E9A"/>
              </a:buClr>
              <a:buSzPct val="72916"/>
              <a:buFont typeface="Wingdings 2"/>
              <a:buChar char=""/>
              <a:tabLst>
                <a:tab pos="350520" algn="l"/>
              </a:tabLst>
            </a:pPr>
            <a:r>
              <a:rPr sz="2400" dirty="0">
                <a:latin typeface="Trebuchet MS"/>
                <a:cs typeface="Trebuchet MS"/>
              </a:rPr>
              <a:t>Ozone </a:t>
            </a:r>
            <a:r>
              <a:rPr sz="2400" spc="-5" dirty="0">
                <a:latin typeface="Trebuchet MS"/>
                <a:cs typeface="Trebuchet MS"/>
              </a:rPr>
              <a:t>also oxidizes nitric oxide to </a:t>
            </a:r>
            <a:r>
              <a:rPr sz="2400" spc="-10" dirty="0">
                <a:latin typeface="Trebuchet MS"/>
                <a:cs typeface="Trebuchet MS"/>
              </a:rPr>
              <a:t>nitrogen  </a:t>
            </a:r>
            <a:r>
              <a:rPr sz="2400" spc="-5" dirty="0">
                <a:latin typeface="Trebuchet MS"/>
                <a:cs typeface="Trebuchet MS"/>
              </a:rPr>
              <a:t>dioxide:</a:t>
            </a:r>
            <a:endParaRPr sz="2400">
              <a:latin typeface="Trebuchet MS"/>
              <a:cs typeface="Trebuchet MS"/>
            </a:endParaRPr>
          </a:p>
          <a:p>
            <a:pPr marL="1734185">
              <a:lnSpc>
                <a:spcPct val="100000"/>
              </a:lnSpc>
              <a:spcBef>
                <a:spcPts val="25"/>
              </a:spcBef>
            </a:pPr>
            <a:r>
              <a:rPr sz="2400" spc="-5" dirty="0">
                <a:latin typeface="Trebuchet MS"/>
                <a:cs typeface="Trebuchet MS"/>
              </a:rPr>
              <a:t>NO </a:t>
            </a:r>
            <a:r>
              <a:rPr sz="2400" dirty="0">
                <a:latin typeface="Trebuchet MS"/>
                <a:cs typeface="Trebuchet MS"/>
              </a:rPr>
              <a:t>+ </a:t>
            </a:r>
            <a:r>
              <a:rPr sz="2400" spc="5" dirty="0">
                <a:latin typeface="Trebuchet MS"/>
                <a:cs typeface="Trebuchet MS"/>
              </a:rPr>
              <a:t>O</a:t>
            </a:r>
            <a:r>
              <a:rPr sz="2400" spc="7" baseline="-20833" dirty="0">
                <a:latin typeface="Trebuchet MS"/>
                <a:cs typeface="Trebuchet MS"/>
              </a:rPr>
              <a:t>3 </a:t>
            </a:r>
            <a:r>
              <a:rPr sz="2400" dirty="0">
                <a:latin typeface="Arial"/>
                <a:cs typeface="Arial"/>
              </a:rPr>
              <a:t>→ </a:t>
            </a:r>
            <a:r>
              <a:rPr sz="2400" dirty="0">
                <a:latin typeface="Trebuchet MS"/>
                <a:cs typeface="Trebuchet MS"/>
              </a:rPr>
              <a:t>NO</a:t>
            </a:r>
            <a:r>
              <a:rPr sz="2400" baseline="-20833" dirty="0">
                <a:latin typeface="Trebuchet MS"/>
                <a:cs typeface="Trebuchet MS"/>
              </a:rPr>
              <a:t>2 </a:t>
            </a:r>
            <a:r>
              <a:rPr sz="2400" dirty="0">
                <a:latin typeface="Trebuchet MS"/>
                <a:cs typeface="Trebuchet MS"/>
              </a:rPr>
              <a:t>+</a:t>
            </a:r>
            <a:r>
              <a:rPr sz="2400" spc="-480" dirty="0">
                <a:latin typeface="Trebuchet MS"/>
                <a:cs typeface="Trebuchet MS"/>
              </a:rPr>
              <a:t> </a:t>
            </a:r>
            <a:r>
              <a:rPr sz="2400" dirty="0">
                <a:latin typeface="Trebuchet MS"/>
                <a:cs typeface="Trebuchet MS"/>
              </a:rPr>
              <a:t>O</a:t>
            </a:r>
            <a:r>
              <a:rPr sz="2400" baseline="-20833" dirty="0">
                <a:latin typeface="Trebuchet MS"/>
                <a:cs typeface="Trebuchet MS"/>
              </a:rPr>
              <a:t>2</a:t>
            </a:r>
            <a:endParaRPr sz="2400" baseline="-20833">
              <a:latin typeface="Trebuchet MS"/>
              <a:cs typeface="Trebuchet MS"/>
            </a:endParaRPr>
          </a:p>
          <a:p>
            <a:pPr marL="349885" marR="440055" indent="-274320">
              <a:lnSpc>
                <a:spcPct val="80000"/>
              </a:lnSpc>
              <a:spcBef>
                <a:spcPts val="605"/>
              </a:spcBef>
              <a:buClr>
                <a:srgbClr val="B03E9A"/>
              </a:buClr>
              <a:buSzPct val="72916"/>
              <a:buFont typeface="Wingdings 2"/>
              <a:buChar char=""/>
              <a:tabLst>
                <a:tab pos="350520" algn="l"/>
              </a:tabLst>
            </a:pPr>
            <a:r>
              <a:rPr sz="2400" dirty="0">
                <a:latin typeface="Trebuchet MS"/>
                <a:cs typeface="Trebuchet MS"/>
              </a:rPr>
              <a:t>Ozone </a:t>
            </a:r>
            <a:r>
              <a:rPr sz="2400" spc="-5" dirty="0">
                <a:latin typeface="Trebuchet MS"/>
                <a:cs typeface="Trebuchet MS"/>
              </a:rPr>
              <a:t>oxidizes </a:t>
            </a:r>
            <a:r>
              <a:rPr sz="2400" dirty="0">
                <a:latin typeface="Trebuchet MS"/>
                <a:cs typeface="Trebuchet MS"/>
              </a:rPr>
              <a:t>sulfides </a:t>
            </a:r>
            <a:r>
              <a:rPr sz="2400" spc="-5" dirty="0">
                <a:latin typeface="Trebuchet MS"/>
                <a:cs typeface="Trebuchet MS"/>
              </a:rPr>
              <a:t>to </a:t>
            </a:r>
            <a:r>
              <a:rPr sz="2400" dirty="0">
                <a:latin typeface="Trebuchet MS"/>
                <a:cs typeface="Trebuchet MS"/>
              </a:rPr>
              <a:t>sulfates . For  </a:t>
            </a:r>
            <a:r>
              <a:rPr sz="2400" spc="-5" dirty="0">
                <a:latin typeface="Trebuchet MS"/>
                <a:cs typeface="Trebuchet MS"/>
              </a:rPr>
              <a:t>example, lead(II) </a:t>
            </a:r>
            <a:r>
              <a:rPr sz="2400" dirty="0">
                <a:latin typeface="Trebuchet MS"/>
                <a:cs typeface="Trebuchet MS"/>
              </a:rPr>
              <a:t>sulfide </a:t>
            </a:r>
            <a:r>
              <a:rPr sz="2400" spc="-5" dirty="0">
                <a:latin typeface="Trebuchet MS"/>
                <a:cs typeface="Trebuchet MS"/>
              </a:rPr>
              <a:t>is oxidised to lead(II)  sulfate:</a:t>
            </a:r>
            <a:endParaRPr sz="2400">
              <a:latin typeface="Trebuchet MS"/>
              <a:cs typeface="Trebuchet MS"/>
            </a:endParaRPr>
          </a:p>
          <a:p>
            <a:pPr marL="1734185">
              <a:lnSpc>
                <a:spcPct val="100000"/>
              </a:lnSpc>
              <a:spcBef>
                <a:spcPts val="25"/>
              </a:spcBef>
              <a:tabLst>
                <a:tab pos="3529965" algn="l"/>
                <a:tab pos="4295140" algn="l"/>
              </a:tabLst>
            </a:pPr>
            <a:r>
              <a:rPr sz="2400" dirty="0">
                <a:latin typeface="Trebuchet MS"/>
                <a:cs typeface="Trebuchet MS"/>
              </a:rPr>
              <a:t>PbS +</a:t>
            </a:r>
            <a:r>
              <a:rPr sz="2400" spc="-15" dirty="0">
                <a:latin typeface="Trebuchet MS"/>
                <a:cs typeface="Trebuchet MS"/>
              </a:rPr>
              <a:t> </a:t>
            </a:r>
            <a:r>
              <a:rPr sz="2400" dirty="0">
                <a:latin typeface="Trebuchet MS"/>
                <a:cs typeface="Trebuchet MS"/>
              </a:rPr>
              <a:t>4</a:t>
            </a:r>
            <a:r>
              <a:rPr sz="2400" spc="5" dirty="0">
                <a:latin typeface="Trebuchet MS"/>
                <a:cs typeface="Trebuchet MS"/>
              </a:rPr>
              <a:t> </a:t>
            </a:r>
            <a:r>
              <a:rPr sz="2400" dirty="0">
                <a:latin typeface="Trebuchet MS"/>
                <a:cs typeface="Trebuchet MS"/>
              </a:rPr>
              <a:t>O</a:t>
            </a:r>
            <a:r>
              <a:rPr sz="2400" baseline="-20833" dirty="0">
                <a:latin typeface="Trebuchet MS"/>
                <a:cs typeface="Trebuchet MS"/>
              </a:rPr>
              <a:t>3	</a:t>
            </a:r>
            <a:r>
              <a:rPr sz="2400" dirty="0">
                <a:latin typeface="Arial"/>
                <a:cs typeface="Arial"/>
              </a:rPr>
              <a:t>→	</a:t>
            </a:r>
            <a:r>
              <a:rPr sz="2400" spc="-5" dirty="0">
                <a:latin typeface="Trebuchet MS"/>
                <a:cs typeface="Trebuchet MS"/>
              </a:rPr>
              <a:t>PbSO</a:t>
            </a:r>
            <a:r>
              <a:rPr sz="2400" spc="-7" baseline="-20833" dirty="0">
                <a:latin typeface="Trebuchet MS"/>
                <a:cs typeface="Trebuchet MS"/>
              </a:rPr>
              <a:t>4 </a:t>
            </a:r>
            <a:r>
              <a:rPr sz="2400" dirty="0">
                <a:latin typeface="Trebuchet MS"/>
                <a:cs typeface="Trebuchet MS"/>
              </a:rPr>
              <a:t>+ 4</a:t>
            </a:r>
            <a:r>
              <a:rPr sz="2400" spc="-260" dirty="0">
                <a:latin typeface="Trebuchet MS"/>
                <a:cs typeface="Trebuchet MS"/>
              </a:rPr>
              <a:t> </a:t>
            </a:r>
            <a:r>
              <a:rPr sz="2400" dirty="0">
                <a:latin typeface="Trebuchet MS"/>
                <a:cs typeface="Trebuchet MS"/>
              </a:rPr>
              <a:t>O</a:t>
            </a:r>
            <a:r>
              <a:rPr sz="2400" baseline="-20833" dirty="0">
                <a:latin typeface="Trebuchet MS"/>
                <a:cs typeface="Trebuchet MS"/>
              </a:rPr>
              <a:t>2</a:t>
            </a:r>
            <a:endParaRPr sz="2400" baseline="-20833">
              <a:latin typeface="Trebuchet MS"/>
              <a:cs typeface="Trebuchet M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245737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3766"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601103" y="1057275"/>
            <a:ext cx="101803" cy="100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86304" y="1053719"/>
            <a:ext cx="176402"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479929" y="1006221"/>
            <a:ext cx="252095" cy="350520"/>
          </a:xfrm>
          <a:custGeom>
            <a:avLst/>
            <a:gdLst/>
            <a:ahLst/>
            <a:cxnLst/>
            <a:rect l="l" t="t" r="r" b="b"/>
            <a:pathLst>
              <a:path w="252094"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2007107"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67957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833958" y="1006221"/>
            <a:ext cx="220979" cy="346075"/>
          </a:xfrm>
          <a:custGeom>
            <a:avLst/>
            <a:gdLst/>
            <a:ahLst/>
            <a:cxnLst/>
            <a:rect l="l" t="t" r="r" b="b"/>
            <a:pathLst>
              <a:path w="220980"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38302"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074077" y="1001522"/>
            <a:ext cx="304165" cy="350520"/>
          </a:xfrm>
          <a:custGeom>
            <a:avLst/>
            <a:gdLst/>
            <a:ahLst/>
            <a:cxnLst/>
            <a:rect l="l" t="t" r="r" b="b"/>
            <a:pathLst>
              <a:path w="304165" h="350519">
                <a:moveTo>
                  <a:pt x="137756" y="0"/>
                </a:moveTo>
                <a:lnTo>
                  <a:pt x="164655" y="0"/>
                </a:lnTo>
                <a:lnTo>
                  <a:pt x="303618" y="350265"/>
                </a:lnTo>
                <a:lnTo>
                  <a:pt x="235927"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786507"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398142"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123567" y="1000125"/>
            <a:ext cx="302260" cy="357505"/>
          </a:xfrm>
          <a:custGeom>
            <a:avLst/>
            <a:gdLst/>
            <a:ahLst/>
            <a:cxnLst/>
            <a:rect l="l" t="t" r="r" b="b"/>
            <a:pathLst>
              <a:path w="302260" h="357505">
                <a:moveTo>
                  <a:pt x="148589" y="0"/>
                </a:moveTo>
                <a:lnTo>
                  <a:pt x="214312" y="11541"/>
                </a:lnTo>
                <a:lnTo>
                  <a:pt x="262508"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5" name="object 15"/>
          <p:cNvSpPr txBox="1"/>
          <p:nvPr/>
        </p:nvSpPr>
        <p:spPr>
          <a:xfrm>
            <a:off x="472440" y="1632331"/>
            <a:ext cx="6682740" cy="4544060"/>
          </a:xfrm>
          <a:prstGeom prst="rect">
            <a:avLst/>
          </a:prstGeom>
        </p:spPr>
        <p:txBody>
          <a:bodyPr vert="horz" wrap="square" lIns="0" tIns="13335" rIns="0" bIns="0" rtlCol="0">
            <a:spAutoFit/>
          </a:bodyPr>
          <a:lstStyle/>
          <a:p>
            <a:pPr marL="350520" indent="-274320">
              <a:lnSpc>
                <a:spcPct val="100000"/>
              </a:lnSpc>
              <a:spcBef>
                <a:spcPts val="105"/>
              </a:spcBef>
              <a:buClr>
                <a:srgbClr val="B03E9A"/>
              </a:buClr>
              <a:buSzPct val="73076"/>
              <a:buFont typeface="Wingdings 2"/>
              <a:buChar char=""/>
              <a:tabLst>
                <a:tab pos="350520" algn="l"/>
              </a:tabLst>
            </a:pPr>
            <a:r>
              <a:rPr sz="2600" spc="-20" dirty="0">
                <a:latin typeface="Trebuchet MS"/>
                <a:cs typeface="Trebuchet MS"/>
              </a:rPr>
              <a:t>Reducing </a:t>
            </a:r>
            <a:r>
              <a:rPr sz="2600" spc="-5" dirty="0">
                <a:latin typeface="Trebuchet MS"/>
                <a:cs typeface="Trebuchet MS"/>
              </a:rPr>
              <a:t>action with </a:t>
            </a:r>
            <a:r>
              <a:rPr sz="2600" spc="10" dirty="0">
                <a:latin typeface="Trebuchet MS"/>
                <a:cs typeface="Trebuchet MS"/>
              </a:rPr>
              <a:t>BaO</a:t>
            </a:r>
            <a:r>
              <a:rPr sz="2550" spc="15" baseline="-21241" dirty="0">
                <a:latin typeface="Trebuchet MS"/>
                <a:cs typeface="Trebuchet MS"/>
              </a:rPr>
              <a:t>2 </a:t>
            </a:r>
            <a:r>
              <a:rPr sz="2600" spc="-5" dirty="0">
                <a:latin typeface="Trebuchet MS"/>
                <a:cs typeface="Trebuchet MS"/>
              </a:rPr>
              <a:t>and</a:t>
            </a:r>
            <a:r>
              <a:rPr sz="2600" spc="-15" dirty="0">
                <a:latin typeface="Trebuchet MS"/>
                <a:cs typeface="Trebuchet MS"/>
              </a:rPr>
              <a:t>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2</a:t>
            </a:r>
            <a:endParaRPr sz="2550" baseline="-21241">
              <a:latin typeface="Trebuchet MS"/>
              <a:cs typeface="Trebuchet MS"/>
            </a:endParaRPr>
          </a:p>
          <a:p>
            <a:pPr>
              <a:lnSpc>
                <a:spcPct val="100000"/>
              </a:lnSpc>
              <a:spcBef>
                <a:spcPts val="5"/>
              </a:spcBef>
              <a:buClr>
                <a:srgbClr val="B03E9A"/>
              </a:buClr>
              <a:buFont typeface="Wingdings 2"/>
              <a:buChar char=""/>
            </a:pPr>
            <a:endParaRPr sz="3750">
              <a:latin typeface="Times New Roman"/>
              <a:cs typeface="Times New Roman"/>
            </a:endParaRPr>
          </a:p>
          <a:p>
            <a:pPr marR="514350" algn="ctr">
              <a:lnSpc>
                <a:spcPct val="100000"/>
              </a:lnSpc>
            </a:pPr>
            <a:r>
              <a:rPr sz="2600" dirty="0">
                <a:latin typeface="Trebuchet MS"/>
                <a:cs typeface="Trebuchet MS"/>
              </a:rPr>
              <a:t>BaO</a:t>
            </a:r>
            <a:r>
              <a:rPr sz="2550" baseline="-21241" dirty="0">
                <a:latin typeface="Trebuchet MS"/>
                <a:cs typeface="Trebuchet MS"/>
              </a:rPr>
              <a:t>2 </a:t>
            </a:r>
            <a:r>
              <a:rPr sz="2600" dirty="0">
                <a:latin typeface="Trebuchet MS"/>
                <a:cs typeface="Trebuchet MS"/>
              </a:rPr>
              <a:t>+ </a:t>
            </a:r>
            <a:r>
              <a:rPr sz="2600" spc="5" dirty="0">
                <a:latin typeface="Trebuchet MS"/>
                <a:cs typeface="Trebuchet MS"/>
              </a:rPr>
              <a:t>O</a:t>
            </a:r>
            <a:r>
              <a:rPr sz="2550" spc="7" baseline="-21241" dirty="0">
                <a:latin typeface="Trebuchet MS"/>
                <a:cs typeface="Trebuchet MS"/>
              </a:rPr>
              <a:t>3 </a:t>
            </a:r>
            <a:r>
              <a:rPr sz="2600" dirty="0">
                <a:latin typeface="Arial"/>
                <a:cs typeface="Arial"/>
              </a:rPr>
              <a:t>→ </a:t>
            </a:r>
            <a:r>
              <a:rPr sz="2600" dirty="0">
                <a:latin typeface="Trebuchet MS"/>
                <a:cs typeface="Trebuchet MS"/>
              </a:rPr>
              <a:t>BaO +</a:t>
            </a:r>
            <a:r>
              <a:rPr sz="2600" spc="-455" dirty="0">
                <a:latin typeface="Trebuchet MS"/>
                <a:cs typeface="Trebuchet MS"/>
              </a:rPr>
              <a:t> </a:t>
            </a:r>
            <a:r>
              <a:rPr sz="2600" dirty="0">
                <a:latin typeface="Trebuchet MS"/>
                <a:cs typeface="Trebuchet MS"/>
              </a:rPr>
              <a:t>2O</a:t>
            </a:r>
            <a:r>
              <a:rPr sz="2550" baseline="-21241" dirty="0">
                <a:latin typeface="Trebuchet MS"/>
                <a:cs typeface="Trebuchet MS"/>
              </a:rPr>
              <a:t>2</a:t>
            </a:r>
            <a:endParaRPr sz="2550" baseline="-21241">
              <a:latin typeface="Trebuchet MS"/>
              <a:cs typeface="Trebuchet MS"/>
            </a:endParaRPr>
          </a:p>
          <a:p>
            <a:pPr>
              <a:lnSpc>
                <a:spcPct val="100000"/>
              </a:lnSpc>
              <a:spcBef>
                <a:spcPts val="10"/>
              </a:spcBef>
            </a:pPr>
            <a:endParaRPr sz="2850">
              <a:latin typeface="Times New Roman"/>
              <a:cs typeface="Times New Roman"/>
            </a:endParaRPr>
          </a:p>
          <a:p>
            <a:pPr marR="67310" algn="ctr">
              <a:lnSpc>
                <a:spcPct val="100000"/>
              </a:lnSpc>
              <a:spcBef>
                <a:spcPts val="5"/>
              </a:spcBef>
              <a:tabLst>
                <a:tab pos="869950" algn="l"/>
                <a:tab pos="1242695" algn="l"/>
                <a:tab pos="3181985" algn="l"/>
                <a:tab pos="4069079" algn="l"/>
              </a:tabLst>
            </a:pP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2	</a:t>
            </a:r>
            <a:r>
              <a:rPr sz="2600" dirty="0">
                <a:latin typeface="Trebuchet MS"/>
                <a:cs typeface="Trebuchet MS"/>
              </a:rPr>
              <a:t>+	</a:t>
            </a:r>
            <a:r>
              <a:rPr sz="2600" spc="5" dirty="0">
                <a:latin typeface="Trebuchet MS"/>
                <a:cs typeface="Trebuchet MS"/>
              </a:rPr>
              <a:t>O</a:t>
            </a:r>
            <a:r>
              <a:rPr sz="2550" spc="7" baseline="-21241" dirty="0">
                <a:latin typeface="Trebuchet MS"/>
                <a:cs typeface="Trebuchet MS"/>
              </a:rPr>
              <a:t>3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O	</a:t>
            </a:r>
            <a:r>
              <a:rPr sz="2600" dirty="0">
                <a:latin typeface="Trebuchet MS"/>
                <a:cs typeface="Trebuchet MS"/>
              </a:rPr>
              <a:t>+</a:t>
            </a:r>
            <a:r>
              <a:rPr sz="2600" spc="-15" dirty="0">
                <a:latin typeface="Trebuchet MS"/>
                <a:cs typeface="Trebuchet MS"/>
              </a:rPr>
              <a:t> </a:t>
            </a:r>
            <a:r>
              <a:rPr sz="2600" dirty="0">
                <a:latin typeface="Trebuchet MS"/>
                <a:cs typeface="Trebuchet MS"/>
              </a:rPr>
              <a:t>2O</a:t>
            </a:r>
            <a:r>
              <a:rPr sz="2550" baseline="-21241" dirty="0">
                <a:latin typeface="Trebuchet MS"/>
                <a:cs typeface="Trebuchet MS"/>
              </a:rPr>
              <a:t>2</a:t>
            </a:r>
            <a:endParaRPr sz="2550" baseline="-21241">
              <a:latin typeface="Trebuchet MS"/>
              <a:cs typeface="Trebuchet MS"/>
            </a:endParaRPr>
          </a:p>
          <a:p>
            <a:pPr>
              <a:lnSpc>
                <a:spcPct val="100000"/>
              </a:lnSpc>
              <a:spcBef>
                <a:spcPts val="5"/>
              </a:spcBef>
            </a:pPr>
            <a:endParaRPr sz="3750">
              <a:latin typeface="Times New Roman"/>
              <a:cs typeface="Times New Roman"/>
            </a:endParaRPr>
          </a:p>
          <a:p>
            <a:pPr marL="350520" indent="-274320">
              <a:lnSpc>
                <a:spcPct val="100000"/>
              </a:lnSpc>
              <a:buClr>
                <a:srgbClr val="B03E9A"/>
              </a:buClr>
              <a:buSzPct val="73076"/>
              <a:buFont typeface="Wingdings 2"/>
              <a:buChar char=""/>
              <a:tabLst>
                <a:tab pos="350520" algn="l"/>
              </a:tabLst>
            </a:pPr>
            <a:r>
              <a:rPr sz="2600" spc="-25" dirty="0">
                <a:latin typeface="Trebuchet MS"/>
                <a:cs typeface="Trebuchet MS"/>
              </a:rPr>
              <a:t>Reacts </a:t>
            </a:r>
            <a:r>
              <a:rPr sz="2600" spc="-5" dirty="0">
                <a:latin typeface="Trebuchet MS"/>
                <a:cs typeface="Trebuchet MS"/>
              </a:rPr>
              <a:t>with </a:t>
            </a:r>
            <a:r>
              <a:rPr sz="2600" dirty="0">
                <a:latin typeface="Trebuchet MS"/>
                <a:cs typeface="Trebuchet MS"/>
              </a:rPr>
              <a:t>KI </a:t>
            </a:r>
            <a:r>
              <a:rPr sz="2600" spc="-5" dirty="0">
                <a:latin typeface="Trebuchet MS"/>
                <a:cs typeface="Trebuchet MS"/>
              </a:rPr>
              <a:t>to liberate</a:t>
            </a:r>
            <a:r>
              <a:rPr sz="2600" spc="-45" dirty="0">
                <a:latin typeface="Trebuchet MS"/>
                <a:cs typeface="Trebuchet MS"/>
              </a:rPr>
              <a:t> </a:t>
            </a:r>
            <a:r>
              <a:rPr sz="2600" spc="-5" dirty="0">
                <a:latin typeface="Trebuchet MS"/>
                <a:cs typeface="Trebuchet MS"/>
              </a:rPr>
              <a:t>iodine</a:t>
            </a:r>
            <a:endParaRPr sz="2600">
              <a:latin typeface="Trebuchet MS"/>
              <a:cs typeface="Trebuchet MS"/>
            </a:endParaRPr>
          </a:p>
          <a:p>
            <a:pPr>
              <a:lnSpc>
                <a:spcPct val="100000"/>
              </a:lnSpc>
              <a:spcBef>
                <a:spcPts val="10"/>
              </a:spcBef>
            </a:pPr>
            <a:endParaRPr sz="3750">
              <a:latin typeface="Times New Roman"/>
              <a:cs typeface="Times New Roman"/>
            </a:endParaRPr>
          </a:p>
          <a:p>
            <a:pPr marL="676910">
              <a:lnSpc>
                <a:spcPct val="100000"/>
              </a:lnSpc>
              <a:tabLst>
                <a:tab pos="1431290" algn="l"/>
                <a:tab pos="1903095" algn="l"/>
                <a:tab pos="2611120" algn="l"/>
                <a:tab pos="4834890" algn="l"/>
                <a:tab pos="6037580" algn="l"/>
                <a:tab pos="6409690" algn="l"/>
              </a:tabLst>
            </a:pPr>
            <a:r>
              <a:rPr sz="2600" spc="-5" dirty="0">
                <a:latin typeface="Trebuchet MS"/>
                <a:cs typeface="Trebuchet MS"/>
              </a:rPr>
              <a:t>2KI	</a:t>
            </a:r>
            <a:r>
              <a:rPr sz="2600" dirty="0">
                <a:latin typeface="Trebuchet MS"/>
                <a:cs typeface="Trebuchet MS"/>
              </a:rPr>
              <a:t>+	</a:t>
            </a:r>
            <a:r>
              <a:rPr sz="2600" spc="10" dirty="0">
                <a:latin typeface="Trebuchet MS"/>
                <a:cs typeface="Trebuchet MS"/>
              </a:rPr>
              <a:t>O</a:t>
            </a:r>
            <a:r>
              <a:rPr sz="2550" spc="15" baseline="-21241" dirty="0">
                <a:latin typeface="Trebuchet MS"/>
                <a:cs typeface="Trebuchet MS"/>
              </a:rPr>
              <a:t>3	</a:t>
            </a:r>
            <a:r>
              <a:rPr sz="2600" dirty="0">
                <a:latin typeface="Trebuchet MS"/>
                <a:cs typeface="Trebuchet MS"/>
              </a:rPr>
              <a:t>+</a:t>
            </a:r>
            <a:r>
              <a:rPr sz="2600" spc="-5" dirty="0">
                <a:latin typeface="Trebuchet MS"/>
                <a:cs typeface="Trebuchet MS"/>
              </a:rPr>
              <a:t>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O	</a:t>
            </a:r>
            <a:r>
              <a:rPr sz="2600" dirty="0">
                <a:latin typeface="Trebuchet MS"/>
                <a:cs typeface="Trebuchet MS"/>
              </a:rPr>
              <a:t>2</a:t>
            </a:r>
            <a:r>
              <a:rPr sz="2600" spc="5" dirty="0">
                <a:latin typeface="Trebuchet MS"/>
                <a:cs typeface="Trebuchet MS"/>
              </a:rPr>
              <a:t> </a:t>
            </a:r>
            <a:r>
              <a:rPr sz="2600" dirty="0">
                <a:latin typeface="Trebuchet MS"/>
                <a:cs typeface="Trebuchet MS"/>
              </a:rPr>
              <a:t>KOH	+	</a:t>
            </a:r>
            <a:r>
              <a:rPr sz="2600" spc="10" dirty="0">
                <a:latin typeface="Trebuchet MS"/>
                <a:cs typeface="Trebuchet MS"/>
              </a:rPr>
              <a:t>I</a:t>
            </a:r>
            <a:r>
              <a:rPr sz="2550" spc="15" baseline="-21241" dirty="0">
                <a:latin typeface="Trebuchet MS"/>
                <a:cs typeface="Trebuchet MS"/>
              </a:rPr>
              <a:t>2</a:t>
            </a:r>
            <a:endParaRPr sz="2550" baseline="-21241">
              <a:latin typeface="Trebuchet MS"/>
              <a:cs typeface="Trebuchet MS"/>
            </a:endParaRPr>
          </a:p>
          <a:p>
            <a:pPr marL="5876925">
              <a:lnSpc>
                <a:spcPct val="100000"/>
              </a:lnSpc>
              <a:spcBef>
                <a:spcPts val="600"/>
              </a:spcBef>
            </a:pPr>
            <a:r>
              <a:rPr sz="2600" dirty="0">
                <a:latin typeface="Trebuchet MS"/>
                <a:cs typeface="Trebuchet MS"/>
              </a:rPr>
              <a:t>+</a:t>
            </a:r>
            <a:r>
              <a:rPr sz="2600" spc="-40" dirty="0">
                <a:latin typeface="Trebuchet MS"/>
                <a:cs typeface="Trebuchet MS"/>
              </a:rPr>
              <a:t> </a:t>
            </a:r>
            <a:r>
              <a:rPr sz="2600" spc="5" dirty="0">
                <a:latin typeface="Trebuchet MS"/>
                <a:cs typeface="Trebuchet MS"/>
              </a:rPr>
              <a:t>O</a:t>
            </a:r>
            <a:r>
              <a:rPr sz="2550" spc="7" baseline="-21241" dirty="0">
                <a:latin typeface="Trebuchet MS"/>
                <a:cs typeface="Trebuchet MS"/>
              </a:rPr>
              <a:t>2</a:t>
            </a:r>
            <a:endParaRPr sz="2550" baseline="-21241">
              <a:latin typeface="Trebuchet MS"/>
              <a:cs typeface="Trebuchet MS"/>
            </a:endParaRPr>
          </a:p>
        </p:txBody>
      </p:sp>
      <p:sp>
        <p:nvSpPr>
          <p:cNvPr id="16" name="object 16"/>
          <p:cNvSpPr/>
          <p:nvPr/>
        </p:nvSpPr>
        <p:spPr>
          <a:xfrm>
            <a:off x="3239261" y="3496583"/>
            <a:ext cx="1029335" cy="171450"/>
          </a:xfrm>
          <a:custGeom>
            <a:avLst/>
            <a:gdLst/>
            <a:ahLst/>
            <a:cxnLst/>
            <a:rect l="l" t="t" r="r" b="b"/>
            <a:pathLst>
              <a:path w="1029335" h="171450">
                <a:moveTo>
                  <a:pt x="953026" y="85578"/>
                </a:moveTo>
                <a:lnTo>
                  <a:pt x="867028" y="135743"/>
                </a:lnTo>
                <a:lnTo>
                  <a:pt x="861421" y="140795"/>
                </a:lnTo>
                <a:lnTo>
                  <a:pt x="858265" y="147395"/>
                </a:lnTo>
                <a:lnTo>
                  <a:pt x="857777" y="154709"/>
                </a:lnTo>
                <a:lnTo>
                  <a:pt x="860171" y="161905"/>
                </a:lnTo>
                <a:lnTo>
                  <a:pt x="865223" y="167513"/>
                </a:lnTo>
                <a:lnTo>
                  <a:pt x="871823" y="170668"/>
                </a:lnTo>
                <a:lnTo>
                  <a:pt x="879137" y="171156"/>
                </a:lnTo>
                <a:lnTo>
                  <a:pt x="886333" y="168763"/>
                </a:lnTo>
                <a:lnTo>
                  <a:pt x="996194" y="104628"/>
                </a:lnTo>
                <a:lnTo>
                  <a:pt x="990980" y="104628"/>
                </a:lnTo>
                <a:lnTo>
                  <a:pt x="990980" y="102088"/>
                </a:lnTo>
                <a:lnTo>
                  <a:pt x="981328" y="102088"/>
                </a:lnTo>
                <a:lnTo>
                  <a:pt x="953026" y="85578"/>
                </a:lnTo>
                <a:close/>
              </a:path>
              <a:path w="1029335" h="171450">
                <a:moveTo>
                  <a:pt x="920368" y="66528"/>
                </a:moveTo>
                <a:lnTo>
                  <a:pt x="0" y="66528"/>
                </a:lnTo>
                <a:lnTo>
                  <a:pt x="0" y="104628"/>
                </a:lnTo>
                <a:lnTo>
                  <a:pt x="920368" y="104628"/>
                </a:lnTo>
                <a:lnTo>
                  <a:pt x="953026" y="85578"/>
                </a:lnTo>
                <a:lnTo>
                  <a:pt x="920368" y="66528"/>
                </a:lnTo>
                <a:close/>
              </a:path>
              <a:path w="1029335" h="171450">
                <a:moveTo>
                  <a:pt x="996194" y="66528"/>
                </a:moveTo>
                <a:lnTo>
                  <a:pt x="990980" y="66528"/>
                </a:lnTo>
                <a:lnTo>
                  <a:pt x="990980" y="104628"/>
                </a:lnTo>
                <a:lnTo>
                  <a:pt x="996194" y="104628"/>
                </a:lnTo>
                <a:lnTo>
                  <a:pt x="1028826" y="85578"/>
                </a:lnTo>
                <a:lnTo>
                  <a:pt x="996194" y="66528"/>
                </a:lnTo>
                <a:close/>
              </a:path>
              <a:path w="1029335" h="171450">
                <a:moveTo>
                  <a:pt x="981328" y="69068"/>
                </a:moveTo>
                <a:lnTo>
                  <a:pt x="953026" y="85578"/>
                </a:lnTo>
                <a:lnTo>
                  <a:pt x="981328" y="102088"/>
                </a:lnTo>
                <a:lnTo>
                  <a:pt x="981328" y="69068"/>
                </a:lnTo>
                <a:close/>
              </a:path>
              <a:path w="1029335" h="171450">
                <a:moveTo>
                  <a:pt x="990980" y="69068"/>
                </a:moveTo>
                <a:lnTo>
                  <a:pt x="981328" y="69068"/>
                </a:lnTo>
                <a:lnTo>
                  <a:pt x="981328" y="102088"/>
                </a:lnTo>
                <a:lnTo>
                  <a:pt x="990980" y="102088"/>
                </a:lnTo>
                <a:lnTo>
                  <a:pt x="990980" y="69068"/>
                </a:lnTo>
                <a:close/>
              </a:path>
              <a:path w="1029335" h="171450">
                <a:moveTo>
                  <a:pt x="879137" y="0"/>
                </a:moveTo>
                <a:lnTo>
                  <a:pt x="871823" y="488"/>
                </a:lnTo>
                <a:lnTo>
                  <a:pt x="865223" y="3643"/>
                </a:lnTo>
                <a:lnTo>
                  <a:pt x="860171" y="9251"/>
                </a:lnTo>
                <a:lnTo>
                  <a:pt x="857777" y="16446"/>
                </a:lnTo>
                <a:lnTo>
                  <a:pt x="858265" y="23760"/>
                </a:lnTo>
                <a:lnTo>
                  <a:pt x="861421" y="30360"/>
                </a:lnTo>
                <a:lnTo>
                  <a:pt x="867028" y="35413"/>
                </a:lnTo>
                <a:lnTo>
                  <a:pt x="953026" y="85578"/>
                </a:lnTo>
                <a:lnTo>
                  <a:pt x="981328" y="69068"/>
                </a:lnTo>
                <a:lnTo>
                  <a:pt x="990980" y="69068"/>
                </a:lnTo>
                <a:lnTo>
                  <a:pt x="990980" y="66528"/>
                </a:lnTo>
                <a:lnTo>
                  <a:pt x="996194" y="66528"/>
                </a:lnTo>
                <a:lnTo>
                  <a:pt x="886333" y="2393"/>
                </a:lnTo>
                <a:lnTo>
                  <a:pt x="879137" y="0"/>
                </a:lnTo>
                <a:close/>
              </a:path>
            </a:pathLst>
          </a:custGeom>
          <a:solidFill>
            <a:srgbClr val="B83C68"/>
          </a:solidFill>
        </p:spPr>
        <p:txBody>
          <a:bodyPr wrap="square" lIns="0" tIns="0" rIns="0" bIns="0" rtlCol="0"/>
          <a:lstStyle/>
          <a:p>
            <a:endParaRPr/>
          </a:p>
        </p:txBody>
      </p:sp>
      <p:sp>
        <p:nvSpPr>
          <p:cNvPr id="17" name="object 17"/>
          <p:cNvSpPr/>
          <p:nvPr/>
        </p:nvSpPr>
        <p:spPr>
          <a:xfrm>
            <a:off x="4191761" y="5477783"/>
            <a:ext cx="838835" cy="171450"/>
          </a:xfrm>
          <a:custGeom>
            <a:avLst/>
            <a:gdLst/>
            <a:ahLst/>
            <a:cxnLst/>
            <a:rect l="l" t="t" r="r" b="b"/>
            <a:pathLst>
              <a:path w="838835" h="171450">
                <a:moveTo>
                  <a:pt x="762536" y="85584"/>
                </a:moveTo>
                <a:lnTo>
                  <a:pt x="676528" y="135793"/>
                </a:lnTo>
                <a:lnTo>
                  <a:pt x="670921" y="140826"/>
                </a:lnTo>
                <a:lnTo>
                  <a:pt x="667765" y="147404"/>
                </a:lnTo>
                <a:lnTo>
                  <a:pt x="667277" y="154692"/>
                </a:lnTo>
                <a:lnTo>
                  <a:pt x="669671" y="161854"/>
                </a:lnTo>
                <a:lnTo>
                  <a:pt x="674723" y="167501"/>
                </a:lnTo>
                <a:lnTo>
                  <a:pt x="681323" y="170674"/>
                </a:lnTo>
                <a:lnTo>
                  <a:pt x="688637" y="171151"/>
                </a:lnTo>
                <a:lnTo>
                  <a:pt x="695833" y="168712"/>
                </a:lnTo>
                <a:lnTo>
                  <a:pt x="805674" y="104628"/>
                </a:lnTo>
                <a:lnTo>
                  <a:pt x="800480" y="104628"/>
                </a:lnTo>
                <a:lnTo>
                  <a:pt x="800480" y="102088"/>
                </a:lnTo>
                <a:lnTo>
                  <a:pt x="790828" y="102088"/>
                </a:lnTo>
                <a:lnTo>
                  <a:pt x="762536" y="85584"/>
                </a:lnTo>
                <a:close/>
              </a:path>
              <a:path w="838835" h="171450">
                <a:moveTo>
                  <a:pt x="729868" y="66528"/>
                </a:moveTo>
                <a:lnTo>
                  <a:pt x="0" y="66528"/>
                </a:lnTo>
                <a:lnTo>
                  <a:pt x="0" y="104628"/>
                </a:lnTo>
                <a:lnTo>
                  <a:pt x="729915" y="104628"/>
                </a:lnTo>
                <a:lnTo>
                  <a:pt x="762536" y="85584"/>
                </a:lnTo>
                <a:lnTo>
                  <a:pt x="729868" y="66528"/>
                </a:lnTo>
                <a:close/>
              </a:path>
              <a:path w="838835" h="171450">
                <a:moveTo>
                  <a:pt x="805694" y="66528"/>
                </a:moveTo>
                <a:lnTo>
                  <a:pt x="800480" y="66528"/>
                </a:lnTo>
                <a:lnTo>
                  <a:pt x="800480" y="104628"/>
                </a:lnTo>
                <a:lnTo>
                  <a:pt x="805674" y="104628"/>
                </a:lnTo>
                <a:lnTo>
                  <a:pt x="838326" y="85578"/>
                </a:lnTo>
                <a:lnTo>
                  <a:pt x="805694" y="66528"/>
                </a:lnTo>
                <a:close/>
              </a:path>
              <a:path w="838835" h="171450">
                <a:moveTo>
                  <a:pt x="790828" y="69068"/>
                </a:moveTo>
                <a:lnTo>
                  <a:pt x="762536" y="85584"/>
                </a:lnTo>
                <a:lnTo>
                  <a:pt x="790828" y="102088"/>
                </a:lnTo>
                <a:lnTo>
                  <a:pt x="790828" y="69068"/>
                </a:lnTo>
                <a:close/>
              </a:path>
              <a:path w="838835" h="171450">
                <a:moveTo>
                  <a:pt x="800480" y="69068"/>
                </a:moveTo>
                <a:lnTo>
                  <a:pt x="790828" y="69068"/>
                </a:lnTo>
                <a:lnTo>
                  <a:pt x="790828" y="102088"/>
                </a:lnTo>
                <a:lnTo>
                  <a:pt x="800480" y="102088"/>
                </a:lnTo>
                <a:lnTo>
                  <a:pt x="800480" y="69068"/>
                </a:lnTo>
                <a:close/>
              </a:path>
              <a:path w="838835" h="171450">
                <a:moveTo>
                  <a:pt x="688637" y="0"/>
                </a:moveTo>
                <a:lnTo>
                  <a:pt x="681323" y="488"/>
                </a:lnTo>
                <a:lnTo>
                  <a:pt x="674723" y="3643"/>
                </a:lnTo>
                <a:lnTo>
                  <a:pt x="669671" y="9251"/>
                </a:lnTo>
                <a:lnTo>
                  <a:pt x="667277" y="16446"/>
                </a:lnTo>
                <a:lnTo>
                  <a:pt x="667765" y="23760"/>
                </a:lnTo>
                <a:lnTo>
                  <a:pt x="670921" y="30360"/>
                </a:lnTo>
                <a:lnTo>
                  <a:pt x="676528" y="35413"/>
                </a:lnTo>
                <a:lnTo>
                  <a:pt x="762547" y="85578"/>
                </a:lnTo>
                <a:lnTo>
                  <a:pt x="790828" y="69068"/>
                </a:lnTo>
                <a:lnTo>
                  <a:pt x="800480" y="69068"/>
                </a:lnTo>
                <a:lnTo>
                  <a:pt x="800480" y="66528"/>
                </a:lnTo>
                <a:lnTo>
                  <a:pt x="805694" y="66528"/>
                </a:lnTo>
                <a:lnTo>
                  <a:pt x="695833" y="2393"/>
                </a:lnTo>
                <a:lnTo>
                  <a:pt x="688637" y="0"/>
                </a:lnTo>
                <a:close/>
              </a:path>
            </a:pathLst>
          </a:custGeom>
          <a:solidFill>
            <a:srgbClr val="B83C68"/>
          </a:solidFill>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1041577" cy="3573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12850"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4" name="object 4"/>
          <p:cNvSpPr/>
          <p:nvPr/>
        </p:nvSpPr>
        <p:spPr>
          <a:xfrm>
            <a:off x="538302" y="1006221"/>
            <a:ext cx="257175" cy="351790"/>
          </a:xfrm>
          <a:custGeom>
            <a:avLst/>
            <a:gdLst/>
            <a:ahLst/>
            <a:cxnLst/>
            <a:rect l="l" t="t" r="r" b="b"/>
            <a:pathLst>
              <a:path w="257175" h="351790">
                <a:moveTo>
                  <a:pt x="0" y="0"/>
                </a:moveTo>
                <a:lnTo>
                  <a:pt x="61328" y="0"/>
                </a:lnTo>
                <a:lnTo>
                  <a:pt x="61328" y="234187"/>
                </a:lnTo>
                <a:lnTo>
                  <a:pt x="62390" y="247451"/>
                </a:lnTo>
                <a:lnTo>
                  <a:pt x="87605" y="287174"/>
                </a:lnTo>
                <a:lnTo>
                  <a:pt x="125018" y="296925"/>
                </a:lnTo>
                <a:lnTo>
                  <a:pt x="140728" y="295856"/>
                </a:lnTo>
                <a:lnTo>
                  <a:pt x="176809" y="279907"/>
                </a:lnTo>
                <a:lnTo>
                  <a:pt x="195325" y="233044"/>
                </a:lnTo>
                <a:lnTo>
                  <a:pt x="195325" y="0"/>
                </a:lnTo>
                <a:lnTo>
                  <a:pt x="256654" y="0"/>
                </a:lnTo>
                <a:lnTo>
                  <a:pt x="256654" y="237743"/>
                </a:lnTo>
                <a:lnTo>
                  <a:pt x="254420" y="262963"/>
                </a:lnTo>
                <a:lnTo>
                  <a:pt x="236551" y="304734"/>
                </a:lnTo>
                <a:lnTo>
                  <a:pt x="201550" y="334478"/>
                </a:lnTo>
                <a:lnTo>
                  <a:pt x="153840" y="349527"/>
                </a:lnTo>
                <a:lnTo>
                  <a:pt x="125501" y="351408"/>
                </a:lnTo>
                <a:lnTo>
                  <a:pt x="97140" y="349573"/>
                </a:lnTo>
                <a:lnTo>
                  <a:pt x="50729" y="334853"/>
                </a:lnTo>
                <a:lnTo>
                  <a:pt x="18382" y="305605"/>
                </a:lnTo>
                <a:lnTo>
                  <a:pt x="2042" y="263401"/>
                </a:lnTo>
                <a:lnTo>
                  <a:pt x="0" y="237489"/>
                </a:lnTo>
                <a:lnTo>
                  <a:pt x="0"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370711"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6" name="object 6"/>
          <p:cNvSpPr/>
          <p:nvPr/>
        </p:nvSpPr>
        <p:spPr>
          <a:xfrm>
            <a:off x="849452" y="1000252"/>
            <a:ext cx="209550" cy="357505"/>
          </a:xfrm>
          <a:custGeom>
            <a:avLst/>
            <a:gdLst/>
            <a:ahLst/>
            <a:cxnLst/>
            <a:rect l="l" t="t" r="r" b="b"/>
            <a:pathLst>
              <a:path w="209550" h="357505">
                <a:moveTo>
                  <a:pt x="105448" y="0"/>
                </a:moveTo>
                <a:lnTo>
                  <a:pt x="133413" y="1404"/>
                </a:lnTo>
                <a:lnTo>
                  <a:pt x="157399" y="5619"/>
                </a:lnTo>
                <a:lnTo>
                  <a:pt x="177405" y="12644"/>
                </a:lnTo>
                <a:lnTo>
                  <a:pt x="193433" y="22478"/>
                </a:lnTo>
                <a:lnTo>
                  <a:pt x="174790" y="75311"/>
                </a:lnTo>
                <a:lnTo>
                  <a:pt x="158414" y="65216"/>
                </a:lnTo>
                <a:lnTo>
                  <a:pt x="141593" y="57991"/>
                </a:lnTo>
                <a:lnTo>
                  <a:pt x="124328" y="53647"/>
                </a:lnTo>
                <a:lnTo>
                  <a:pt x="106616" y="52197"/>
                </a:lnTo>
                <a:lnTo>
                  <a:pt x="96601" y="52889"/>
                </a:lnTo>
                <a:lnTo>
                  <a:pt x="64955" y="76263"/>
                </a:lnTo>
                <a:lnTo>
                  <a:pt x="62039" y="92583"/>
                </a:lnTo>
                <a:lnTo>
                  <a:pt x="66152" y="107584"/>
                </a:lnTo>
                <a:lnTo>
                  <a:pt x="78490" y="122872"/>
                </a:lnTo>
                <a:lnTo>
                  <a:pt x="99056" y="138445"/>
                </a:lnTo>
                <a:lnTo>
                  <a:pt x="127850" y="154305"/>
                </a:lnTo>
                <a:lnTo>
                  <a:pt x="143978" y="162615"/>
                </a:lnTo>
                <a:lnTo>
                  <a:pt x="157691" y="170592"/>
                </a:lnTo>
                <a:lnTo>
                  <a:pt x="191369" y="201041"/>
                </a:lnTo>
                <a:lnTo>
                  <a:pt x="207230" y="238934"/>
                </a:lnTo>
                <a:lnTo>
                  <a:pt x="209232" y="261238"/>
                </a:lnTo>
                <a:lnTo>
                  <a:pt x="207161" y="281267"/>
                </a:lnTo>
                <a:lnTo>
                  <a:pt x="190592" y="315799"/>
                </a:lnTo>
                <a:lnTo>
                  <a:pt x="158117" y="342161"/>
                </a:lnTo>
                <a:lnTo>
                  <a:pt x="113706" y="355687"/>
                </a:lnTo>
                <a:lnTo>
                  <a:pt x="87274" y="357377"/>
                </a:lnTo>
                <a:lnTo>
                  <a:pt x="63688" y="355828"/>
                </a:lnTo>
                <a:lnTo>
                  <a:pt x="41279" y="351170"/>
                </a:lnTo>
                <a:lnTo>
                  <a:pt x="20049" y="343394"/>
                </a:lnTo>
                <a:lnTo>
                  <a:pt x="0" y="332486"/>
                </a:lnTo>
                <a:lnTo>
                  <a:pt x="22644" y="277495"/>
                </a:lnTo>
                <a:lnTo>
                  <a:pt x="40734" y="288643"/>
                </a:lnTo>
                <a:lnTo>
                  <a:pt x="58677" y="296576"/>
                </a:lnTo>
                <a:lnTo>
                  <a:pt x="76472" y="301319"/>
                </a:lnTo>
                <a:lnTo>
                  <a:pt x="94119" y="302895"/>
                </a:lnTo>
                <a:lnTo>
                  <a:pt x="117755" y="300537"/>
                </a:lnTo>
                <a:lnTo>
                  <a:pt x="134639" y="293465"/>
                </a:lnTo>
                <a:lnTo>
                  <a:pt x="144768" y="281678"/>
                </a:lnTo>
                <a:lnTo>
                  <a:pt x="148145" y="265175"/>
                </a:lnTo>
                <a:lnTo>
                  <a:pt x="147348" y="256434"/>
                </a:lnTo>
                <a:lnTo>
                  <a:pt x="127347" y="223206"/>
                </a:lnTo>
                <a:lnTo>
                  <a:pt x="82918" y="195452"/>
                </a:lnTo>
                <a:lnTo>
                  <a:pt x="64663" y="185975"/>
                </a:lnTo>
                <a:lnTo>
                  <a:pt x="49653" y="177355"/>
                </a:lnTo>
                <a:lnTo>
                  <a:pt x="17160" y="148637"/>
                </a:lnTo>
                <a:lnTo>
                  <a:pt x="1175" y="103489"/>
                </a:lnTo>
                <a:lnTo>
                  <a:pt x="711" y="92963"/>
                </a:lnTo>
                <a:lnTo>
                  <a:pt x="2545" y="73796"/>
                </a:lnTo>
                <a:lnTo>
                  <a:pt x="30073" y="26415"/>
                </a:lnTo>
                <a:lnTo>
                  <a:pt x="63603" y="6635"/>
                </a:lnTo>
                <a:lnTo>
                  <a:pt x="83485" y="1662"/>
                </a:lnTo>
                <a:lnTo>
                  <a:pt x="105448" y="0"/>
                </a:lnTo>
                <a:close/>
              </a:path>
            </a:pathLst>
          </a:custGeom>
          <a:ln w="3175">
            <a:solidFill>
              <a:srgbClr val="58134A"/>
            </a:solidFill>
          </a:ln>
        </p:spPr>
        <p:txBody>
          <a:bodyPr wrap="square" lIns="0" tIns="0" rIns="0" bIns="0" rtlCol="0"/>
          <a:lstStyle/>
          <a:p>
            <a:endParaRPr/>
          </a:p>
        </p:txBody>
      </p:sp>
      <p:sp>
        <p:nvSpPr>
          <p:cNvPr id="7" name="object 7"/>
          <p:cNvSpPr txBox="1"/>
          <p:nvPr/>
        </p:nvSpPr>
        <p:spPr>
          <a:xfrm>
            <a:off x="510540" y="1573733"/>
            <a:ext cx="6942455" cy="4370705"/>
          </a:xfrm>
          <a:prstGeom prst="rect">
            <a:avLst/>
          </a:prstGeom>
        </p:spPr>
        <p:txBody>
          <a:bodyPr vert="horz" wrap="square" lIns="0" tIns="13335" rIns="0" bIns="0" rtlCol="0">
            <a:spAutoFit/>
          </a:bodyPr>
          <a:lstStyle/>
          <a:p>
            <a:pPr marL="312420" indent="-274320">
              <a:lnSpc>
                <a:spcPts val="2160"/>
              </a:lnSpc>
              <a:spcBef>
                <a:spcPts val="105"/>
              </a:spcBef>
              <a:buClr>
                <a:srgbClr val="B03E9A"/>
              </a:buClr>
              <a:buSzPct val="72500"/>
              <a:buFont typeface="Wingdings 2"/>
              <a:buChar char=""/>
              <a:tabLst>
                <a:tab pos="312420" algn="l"/>
              </a:tabLst>
            </a:pPr>
            <a:r>
              <a:rPr sz="2000" dirty="0">
                <a:latin typeface="Trebuchet MS"/>
                <a:cs typeface="Trebuchet MS"/>
              </a:rPr>
              <a:t>Ozone </a:t>
            </a:r>
            <a:r>
              <a:rPr sz="2000" spc="-5" dirty="0">
                <a:latin typeface="Trebuchet MS"/>
                <a:cs typeface="Trebuchet MS"/>
              </a:rPr>
              <a:t>is </a:t>
            </a:r>
            <a:r>
              <a:rPr sz="2000" dirty="0">
                <a:latin typeface="Trebuchet MS"/>
                <a:cs typeface="Trebuchet MS"/>
              </a:rPr>
              <a:t>a reagent in many organic reactions in</a:t>
            </a:r>
            <a:r>
              <a:rPr sz="2000" spc="-220" dirty="0">
                <a:latin typeface="Trebuchet MS"/>
                <a:cs typeface="Trebuchet MS"/>
              </a:rPr>
              <a:t> </a:t>
            </a:r>
            <a:r>
              <a:rPr sz="2000" spc="-5" dirty="0">
                <a:latin typeface="Trebuchet MS"/>
                <a:cs typeface="Trebuchet MS"/>
              </a:rPr>
              <a:t>the</a:t>
            </a:r>
            <a:endParaRPr sz="2000">
              <a:latin typeface="Trebuchet MS"/>
              <a:cs typeface="Trebuchet MS"/>
            </a:endParaRPr>
          </a:p>
          <a:p>
            <a:pPr marL="311785">
              <a:lnSpc>
                <a:spcPts val="2160"/>
              </a:lnSpc>
            </a:pPr>
            <a:r>
              <a:rPr sz="2000" dirty="0">
                <a:latin typeface="Trebuchet MS"/>
                <a:cs typeface="Trebuchet MS"/>
              </a:rPr>
              <a:t>laboratory </a:t>
            </a:r>
            <a:r>
              <a:rPr sz="2000" spc="-5" dirty="0">
                <a:latin typeface="Trebuchet MS"/>
                <a:cs typeface="Trebuchet MS"/>
              </a:rPr>
              <a:t>and in</a:t>
            </a:r>
            <a:r>
              <a:rPr sz="2000" spc="-75" dirty="0">
                <a:latin typeface="Trebuchet MS"/>
                <a:cs typeface="Trebuchet MS"/>
              </a:rPr>
              <a:t> </a:t>
            </a:r>
            <a:r>
              <a:rPr sz="2000" spc="-30" dirty="0">
                <a:latin typeface="Trebuchet MS"/>
                <a:cs typeface="Trebuchet MS"/>
              </a:rPr>
              <a:t>industry.</a:t>
            </a:r>
            <a:endParaRPr sz="2000">
              <a:latin typeface="Trebuchet MS"/>
              <a:cs typeface="Trebuchet MS"/>
            </a:endParaRPr>
          </a:p>
          <a:p>
            <a:pPr marL="312420" indent="-274320">
              <a:lnSpc>
                <a:spcPts val="2160"/>
              </a:lnSpc>
              <a:spcBef>
                <a:spcPts val="120"/>
              </a:spcBef>
              <a:buClr>
                <a:srgbClr val="B03E9A"/>
              </a:buClr>
              <a:buSzPct val="72500"/>
              <a:buFont typeface="Wingdings 2"/>
              <a:buChar char=""/>
              <a:tabLst>
                <a:tab pos="312420" algn="l"/>
              </a:tabLst>
            </a:pPr>
            <a:r>
              <a:rPr sz="2000" dirty="0">
                <a:latin typeface="Trebuchet MS"/>
                <a:cs typeface="Trebuchet MS"/>
              </a:rPr>
              <a:t>Ozonolysis </a:t>
            </a:r>
            <a:r>
              <a:rPr sz="2000" spc="-5" dirty="0">
                <a:latin typeface="Trebuchet MS"/>
                <a:cs typeface="Trebuchet MS"/>
              </a:rPr>
              <a:t>is the cleavage</a:t>
            </a:r>
            <a:r>
              <a:rPr sz="2000" spc="-75" dirty="0">
                <a:latin typeface="Trebuchet MS"/>
                <a:cs typeface="Trebuchet MS"/>
              </a:rPr>
              <a:t> </a:t>
            </a:r>
            <a:r>
              <a:rPr sz="2000" dirty="0">
                <a:latin typeface="Trebuchet MS"/>
                <a:cs typeface="Trebuchet MS"/>
              </a:rPr>
              <a:t>of</a:t>
            </a:r>
            <a:endParaRPr sz="2000">
              <a:latin typeface="Trebuchet MS"/>
              <a:cs typeface="Trebuchet MS"/>
            </a:endParaRPr>
          </a:p>
          <a:p>
            <a:pPr marL="311785">
              <a:lnSpc>
                <a:spcPts val="2160"/>
              </a:lnSpc>
              <a:tabLst>
                <a:tab pos="2926080" algn="l"/>
              </a:tabLst>
            </a:pPr>
            <a:r>
              <a:rPr sz="2000" dirty="0">
                <a:latin typeface="Trebuchet MS"/>
                <a:cs typeface="Trebuchet MS"/>
              </a:rPr>
              <a:t>an </a:t>
            </a:r>
            <a:r>
              <a:rPr sz="2000" spc="-5" dirty="0">
                <a:latin typeface="Trebuchet MS"/>
                <a:cs typeface="Trebuchet MS"/>
              </a:rPr>
              <a:t>alkene</a:t>
            </a:r>
            <a:r>
              <a:rPr sz="2000" spc="-25" dirty="0">
                <a:latin typeface="Trebuchet MS"/>
                <a:cs typeface="Trebuchet MS"/>
              </a:rPr>
              <a:t> </a:t>
            </a:r>
            <a:r>
              <a:rPr sz="2000" spc="-5" dirty="0">
                <a:latin typeface="Trebuchet MS"/>
                <a:cs typeface="Trebuchet MS"/>
              </a:rPr>
              <a:t>to</a:t>
            </a:r>
            <a:r>
              <a:rPr sz="2000" dirty="0">
                <a:latin typeface="Trebuchet MS"/>
                <a:cs typeface="Trebuchet MS"/>
              </a:rPr>
              <a:t> carbonyl	</a:t>
            </a:r>
            <a:r>
              <a:rPr sz="2000" spc="-5" dirty="0">
                <a:latin typeface="Trebuchet MS"/>
                <a:cs typeface="Trebuchet MS"/>
              </a:rPr>
              <a:t>compounds.</a:t>
            </a:r>
            <a:endParaRPr sz="2000">
              <a:latin typeface="Trebuchet MS"/>
              <a:cs typeface="Trebuchet MS"/>
            </a:endParaRPr>
          </a:p>
          <a:p>
            <a:pPr marL="311785" marR="30480" indent="-274320">
              <a:lnSpc>
                <a:spcPct val="80000"/>
              </a:lnSpc>
              <a:spcBef>
                <a:spcPts val="600"/>
              </a:spcBef>
              <a:buClr>
                <a:srgbClr val="B03E9A"/>
              </a:buClr>
              <a:buSzPct val="72500"/>
              <a:buFont typeface="Wingdings 2"/>
              <a:buChar char=""/>
              <a:tabLst>
                <a:tab pos="312420" algn="l"/>
              </a:tabLst>
            </a:pPr>
            <a:r>
              <a:rPr sz="2000" spc="-5" dirty="0">
                <a:latin typeface="Trebuchet MS"/>
                <a:cs typeface="Trebuchet MS"/>
              </a:rPr>
              <a:t>Many hospitals around the world use </a:t>
            </a:r>
            <a:r>
              <a:rPr sz="2000" dirty="0">
                <a:latin typeface="Trebuchet MS"/>
                <a:cs typeface="Trebuchet MS"/>
              </a:rPr>
              <a:t>large ozone  generators </a:t>
            </a:r>
            <a:r>
              <a:rPr sz="2000" spc="-5" dirty="0">
                <a:latin typeface="Trebuchet MS"/>
                <a:cs typeface="Trebuchet MS"/>
              </a:rPr>
              <a:t>to decontaminate </a:t>
            </a:r>
            <a:r>
              <a:rPr sz="2000" dirty="0">
                <a:latin typeface="Trebuchet MS"/>
                <a:cs typeface="Trebuchet MS"/>
              </a:rPr>
              <a:t>operating rooms </a:t>
            </a:r>
            <a:r>
              <a:rPr sz="2000" spc="-5" dirty="0">
                <a:latin typeface="Trebuchet MS"/>
                <a:cs typeface="Trebuchet MS"/>
              </a:rPr>
              <a:t>between  </a:t>
            </a:r>
            <a:r>
              <a:rPr sz="2000" dirty="0">
                <a:latin typeface="Trebuchet MS"/>
                <a:cs typeface="Trebuchet MS"/>
              </a:rPr>
              <a:t>surgeries. The rooms </a:t>
            </a:r>
            <a:r>
              <a:rPr sz="2000" spc="-5" dirty="0">
                <a:latin typeface="Trebuchet MS"/>
                <a:cs typeface="Trebuchet MS"/>
              </a:rPr>
              <a:t>are cleaned </a:t>
            </a:r>
            <a:r>
              <a:rPr sz="2000" dirty="0">
                <a:latin typeface="Trebuchet MS"/>
                <a:cs typeface="Trebuchet MS"/>
              </a:rPr>
              <a:t>and </a:t>
            </a:r>
            <a:r>
              <a:rPr sz="2000" spc="-5" dirty="0">
                <a:latin typeface="Trebuchet MS"/>
                <a:cs typeface="Trebuchet MS"/>
              </a:rPr>
              <a:t>then </a:t>
            </a:r>
            <a:r>
              <a:rPr sz="2000" dirty="0">
                <a:latin typeface="Trebuchet MS"/>
                <a:cs typeface="Trebuchet MS"/>
              </a:rPr>
              <a:t>sealed</a:t>
            </a:r>
            <a:r>
              <a:rPr sz="2000" spc="-200" dirty="0">
                <a:latin typeface="Trebuchet MS"/>
                <a:cs typeface="Trebuchet MS"/>
              </a:rPr>
              <a:t> </a:t>
            </a:r>
            <a:r>
              <a:rPr sz="2000" dirty="0">
                <a:latin typeface="Trebuchet MS"/>
                <a:cs typeface="Trebuchet MS"/>
              </a:rPr>
              <a:t>airtight  </a:t>
            </a:r>
            <a:r>
              <a:rPr sz="2000" spc="-5" dirty="0">
                <a:latin typeface="Trebuchet MS"/>
                <a:cs typeface="Trebuchet MS"/>
              </a:rPr>
              <a:t>before being filled with </a:t>
            </a:r>
            <a:r>
              <a:rPr sz="2000" dirty="0">
                <a:latin typeface="Trebuchet MS"/>
                <a:cs typeface="Trebuchet MS"/>
              </a:rPr>
              <a:t>ozone </a:t>
            </a:r>
            <a:r>
              <a:rPr sz="2000" spc="-5" dirty="0">
                <a:latin typeface="Trebuchet MS"/>
                <a:cs typeface="Trebuchet MS"/>
              </a:rPr>
              <a:t>which effectively kills </a:t>
            </a:r>
            <a:r>
              <a:rPr sz="2000" dirty="0">
                <a:latin typeface="Trebuchet MS"/>
                <a:cs typeface="Trebuchet MS"/>
              </a:rPr>
              <a:t>or  </a:t>
            </a:r>
            <a:r>
              <a:rPr sz="2000" spc="-5" dirty="0">
                <a:latin typeface="Trebuchet MS"/>
                <a:cs typeface="Trebuchet MS"/>
              </a:rPr>
              <a:t>neutralizes all </a:t>
            </a:r>
            <a:r>
              <a:rPr sz="2000" dirty="0">
                <a:latin typeface="Trebuchet MS"/>
                <a:cs typeface="Trebuchet MS"/>
              </a:rPr>
              <a:t>remaining</a:t>
            </a:r>
            <a:r>
              <a:rPr sz="2000" spc="-95" dirty="0">
                <a:latin typeface="Trebuchet MS"/>
                <a:cs typeface="Trebuchet MS"/>
              </a:rPr>
              <a:t> </a:t>
            </a:r>
            <a:r>
              <a:rPr sz="2000" dirty="0">
                <a:latin typeface="Trebuchet MS"/>
                <a:cs typeface="Trebuchet MS"/>
              </a:rPr>
              <a:t>bacteria.</a:t>
            </a:r>
            <a:r>
              <a:rPr sz="1950" u="sng" baseline="25641" dirty="0">
                <a:solidFill>
                  <a:srgbClr val="FFDE66"/>
                </a:solidFill>
                <a:uFill>
                  <a:solidFill>
                    <a:srgbClr val="FFDE66"/>
                  </a:solidFill>
                </a:uFill>
                <a:latin typeface="Trebuchet MS"/>
                <a:cs typeface="Trebuchet MS"/>
                <a:hlinkClick r:id="rId3"/>
              </a:rPr>
              <a:t>[62]</a:t>
            </a:r>
            <a:endParaRPr sz="1950" baseline="25641">
              <a:latin typeface="Trebuchet MS"/>
              <a:cs typeface="Trebuchet MS"/>
            </a:endParaRPr>
          </a:p>
          <a:p>
            <a:pPr marL="311785" marR="453390" indent="-274320">
              <a:lnSpc>
                <a:spcPct val="80000"/>
              </a:lnSpc>
              <a:spcBef>
                <a:spcPts val="600"/>
              </a:spcBef>
              <a:buClr>
                <a:srgbClr val="B03E9A"/>
              </a:buClr>
              <a:buSzPct val="72500"/>
              <a:buFont typeface="Wingdings 2"/>
              <a:buChar char=""/>
              <a:tabLst>
                <a:tab pos="312420" algn="l"/>
              </a:tabLst>
            </a:pPr>
            <a:r>
              <a:rPr sz="2000" dirty="0">
                <a:latin typeface="Trebuchet MS"/>
                <a:cs typeface="Trebuchet MS"/>
              </a:rPr>
              <a:t>Ozone </a:t>
            </a:r>
            <a:r>
              <a:rPr sz="2000" spc="-5" dirty="0">
                <a:latin typeface="Trebuchet MS"/>
                <a:cs typeface="Trebuchet MS"/>
              </a:rPr>
              <a:t>is used as an alternative to chlorine </a:t>
            </a:r>
            <a:r>
              <a:rPr sz="2000" dirty="0">
                <a:latin typeface="Trebuchet MS"/>
                <a:cs typeface="Trebuchet MS"/>
              </a:rPr>
              <a:t>or </a:t>
            </a:r>
            <a:r>
              <a:rPr sz="2000" spc="-5" dirty="0">
                <a:latin typeface="Trebuchet MS"/>
                <a:cs typeface="Trebuchet MS"/>
              </a:rPr>
              <a:t>chlorine  </a:t>
            </a:r>
            <a:r>
              <a:rPr sz="2000" dirty="0">
                <a:latin typeface="Trebuchet MS"/>
                <a:cs typeface="Trebuchet MS"/>
              </a:rPr>
              <a:t>dioxide </a:t>
            </a:r>
            <a:r>
              <a:rPr sz="2000" spc="-5" dirty="0">
                <a:latin typeface="Trebuchet MS"/>
                <a:cs typeface="Trebuchet MS"/>
              </a:rPr>
              <a:t>in the bleaching </a:t>
            </a:r>
            <a:r>
              <a:rPr sz="2000" dirty="0">
                <a:latin typeface="Trebuchet MS"/>
                <a:cs typeface="Trebuchet MS"/>
              </a:rPr>
              <a:t>of </a:t>
            </a:r>
            <a:r>
              <a:rPr sz="2000" spc="-5" dirty="0">
                <a:latin typeface="Trebuchet MS"/>
                <a:cs typeface="Trebuchet MS"/>
              </a:rPr>
              <a:t>wood</a:t>
            </a:r>
            <a:r>
              <a:rPr sz="2000" spc="-120" dirty="0">
                <a:latin typeface="Trebuchet MS"/>
                <a:cs typeface="Trebuchet MS"/>
              </a:rPr>
              <a:t> </a:t>
            </a:r>
            <a:r>
              <a:rPr sz="2000" spc="-5" dirty="0">
                <a:latin typeface="Trebuchet MS"/>
                <a:cs typeface="Trebuchet MS"/>
              </a:rPr>
              <a:t>pulp.</a:t>
            </a:r>
            <a:endParaRPr sz="2000">
              <a:latin typeface="Trebuchet MS"/>
              <a:cs typeface="Trebuchet MS"/>
            </a:endParaRPr>
          </a:p>
          <a:p>
            <a:pPr marL="311785" marR="158115" indent="-274320">
              <a:lnSpc>
                <a:spcPct val="80100"/>
              </a:lnSpc>
              <a:spcBef>
                <a:spcPts val="600"/>
              </a:spcBef>
              <a:buClr>
                <a:srgbClr val="B03E9A"/>
              </a:buClr>
              <a:buSzPct val="72500"/>
              <a:buFont typeface="Wingdings 2"/>
              <a:buChar char=""/>
              <a:tabLst>
                <a:tab pos="312420" algn="l"/>
              </a:tabLst>
            </a:pPr>
            <a:r>
              <a:rPr sz="2000" spc="-5" dirty="0">
                <a:latin typeface="Trebuchet MS"/>
                <a:cs typeface="Trebuchet MS"/>
              </a:rPr>
              <a:t>It is </a:t>
            </a:r>
            <a:r>
              <a:rPr sz="2000" dirty="0">
                <a:latin typeface="Trebuchet MS"/>
                <a:cs typeface="Trebuchet MS"/>
              </a:rPr>
              <a:t>often </a:t>
            </a:r>
            <a:r>
              <a:rPr sz="2000" spc="-5" dirty="0">
                <a:latin typeface="Trebuchet MS"/>
                <a:cs typeface="Trebuchet MS"/>
              </a:rPr>
              <a:t>used in conjunction with </a:t>
            </a:r>
            <a:r>
              <a:rPr sz="2000" dirty="0">
                <a:latin typeface="Trebuchet MS"/>
                <a:cs typeface="Trebuchet MS"/>
              </a:rPr>
              <a:t>oxygen </a:t>
            </a:r>
            <a:r>
              <a:rPr sz="2000" spc="-5" dirty="0">
                <a:latin typeface="Trebuchet MS"/>
                <a:cs typeface="Trebuchet MS"/>
              </a:rPr>
              <a:t>and hydrogen  peroxide to eliminate the need </a:t>
            </a:r>
            <a:r>
              <a:rPr sz="2000" dirty="0">
                <a:latin typeface="Trebuchet MS"/>
                <a:cs typeface="Trebuchet MS"/>
              </a:rPr>
              <a:t>for </a:t>
            </a:r>
            <a:r>
              <a:rPr sz="2000" spc="-5" dirty="0">
                <a:latin typeface="Trebuchet MS"/>
                <a:cs typeface="Trebuchet MS"/>
              </a:rPr>
              <a:t>chlorine-containing  </a:t>
            </a:r>
            <a:r>
              <a:rPr sz="2000" dirty="0">
                <a:latin typeface="Trebuchet MS"/>
                <a:cs typeface="Trebuchet MS"/>
              </a:rPr>
              <a:t>compounds </a:t>
            </a:r>
            <a:r>
              <a:rPr sz="2000" spc="-5" dirty="0">
                <a:latin typeface="Trebuchet MS"/>
                <a:cs typeface="Trebuchet MS"/>
              </a:rPr>
              <a:t>in the manufacture </a:t>
            </a:r>
            <a:r>
              <a:rPr sz="2000" dirty="0">
                <a:latin typeface="Trebuchet MS"/>
                <a:cs typeface="Trebuchet MS"/>
              </a:rPr>
              <a:t>of</a:t>
            </a:r>
            <a:r>
              <a:rPr sz="2000" spc="-135" dirty="0">
                <a:latin typeface="Trebuchet MS"/>
                <a:cs typeface="Trebuchet MS"/>
              </a:rPr>
              <a:t> </a:t>
            </a:r>
            <a:r>
              <a:rPr sz="2000" spc="-20" dirty="0">
                <a:latin typeface="Trebuchet MS"/>
                <a:cs typeface="Trebuchet MS"/>
              </a:rPr>
              <a:t>high-quality,</a:t>
            </a:r>
            <a:endParaRPr sz="2000">
              <a:latin typeface="Trebuchet MS"/>
              <a:cs typeface="Trebuchet MS"/>
            </a:endParaRPr>
          </a:p>
          <a:p>
            <a:pPr marL="311785">
              <a:lnSpc>
                <a:spcPts val="1920"/>
              </a:lnSpc>
            </a:pPr>
            <a:r>
              <a:rPr sz="2000" spc="-5" dirty="0">
                <a:latin typeface="Trebuchet MS"/>
                <a:cs typeface="Trebuchet MS"/>
              </a:rPr>
              <a:t>white</a:t>
            </a:r>
            <a:r>
              <a:rPr sz="2000" spc="-80" dirty="0">
                <a:latin typeface="Trebuchet MS"/>
                <a:cs typeface="Trebuchet MS"/>
              </a:rPr>
              <a:t> </a:t>
            </a:r>
            <a:r>
              <a:rPr sz="2000" spc="-50" dirty="0">
                <a:latin typeface="Trebuchet MS"/>
                <a:cs typeface="Trebuchet MS"/>
              </a:rPr>
              <a:t>paper.</a:t>
            </a:r>
            <a:endParaRPr sz="2000">
              <a:latin typeface="Trebuchet MS"/>
              <a:cs typeface="Trebuchet MS"/>
            </a:endParaRPr>
          </a:p>
          <a:p>
            <a:pPr marL="312420" indent="-274320">
              <a:lnSpc>
                <a:spcPct val="100000"/>
              </a:lnSpc>
              <a:spcBef>
                <a:spcPts val="114"/>
              </a:spcBef>
              <a:buClr>
                <a:srgbClr val="B03E9A"/>
              </a:buClr>
              <a:buSzPct val="72500"/>
              <a:buFont typeface="Wingdings 2"/>
              <a:buChar char=""/>
              <a:tabLst>
                <a:tab pos="312420" algn="l"/>
              </a:tabLst>
            </a:pPr>
            <a:r>
              <a:rPr sz="2000" dirty="0">
                <a:latin typeface="Trebuchet MS"/>
                <a:cs typeface="Trebuchet MS"/>
              </a:rPr>
              <a:t>Ozone can </a:t>
            </a:r>
            <a:r>
              <a:rPr sz="2000" spc="-5" dirty="0">
                <a:latin typeface="Trebuchet MS"/>
                <a:cs typeface="Trebuchet MS"/>
              </a:rPr>
              <a:t>be used to detoxify cyanide</a:t>
            </a:r>
            <a:r>
              <a:rPr sz="2000" spc="-114" dirty="0">
                <a:latin typeface="Trebuchet MS"/>
                <a:cs typeface="Trebuchet MS"/>
              </a:rPr>
              <a:t> </a:t>
            </a:r>
            <a:r>
              <a:rPr sz="2000" spc="-5" dirty="0">
                <a:latin typeface="Trebuchet MS"/>
                <a:cs typeface="Trebuchet MS"/>
              </a:rPr>
              <a:t>wastes</a:t>
            </a:r>
            <a:endParaRPr sz="2000">
              <a:latin typeface="Trebuchet MS"/>
              <a:cs typeface="Trebuchet M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252"/>
            <a:ext cx="2065197" cy="3573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40052" y="1057402"/>
            <a:ext cx="106933" cy="115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384170" y="1057275"/>
            <a:ext cx="101853" cy="10058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993773"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8" y="296925"/>
                </a:lnTo>
                <a:lnTo>
                  <a:pt x="140708" y="295856"/>
                </a:lnTo>
                <a:lnTo>
                  <a:pt x="176783"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1663064" y="1006221"/>
            <a:ext cx="259715" cy="346075"/>
          </a:xfrm>
          <a:custGeom>
            <a:avLst/>
            <a:gdLst/>
            <a:ahLst/>
            <a:cxnLst/>
            <a:rect l="l" t="t" r="r" b="b"/>
            <a:pathLst>
              <a:path w="259714" h="346075">
                <a:moveTo>
                  <a:pt x="0" y="0"/>
                </a:moveTo>
                <a:lnTo>
                  <a:pt x="61341" y="0"/>
                </a:lnTo>
                <a:lnTo>
                  <a:pt x="61341" y="135381"/>
                </a:lnTo>
                <a:lnTo>
                  <a:pt x="198755" y="135381"/>
                </a:lnTo>
                <a:lnTo>
                  <a:pt x="198755" y="0"/>
                </a:lnTo>
                <a:lnTo>
                  <a:pt x="259461" y="0"/>
                </a:lnTo>
                <a:lnTo>
                  <a:pt x="259461" y="345566"/>
                </a:lnTo>
                <a:lnTo>
                  <a:pt x="198755" y="345566"/>
                </a:lnTo>
                <a:lnTo>
                  <a:pt x="198755" y="189864"/>
                </a:lnTo>
                <a:lnTo>
                  <a:pt x="61341" y="189864"/>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112850" y="1006221"/>
            <a:ext cx="217804" cy="346075"/>
          </a:xfrm>
          <a:custGeom>
            <a:avLst/>
            <a:gdLst/>
            <a:ahLst/>
            <a:cxnLst/>
            <a:rect l="l" t="t" r="r" b="b"/>
            <a:pathLst>
              <a:path w="217805" h="346075">
                <a:moveTo>
                  <a:pt x="0" y="0"/>
                </a:moveTo>
                <a:lnTo>
                  <a:pt x="61328" y="0"/>
                </a:lnTo>
                <a:lnTo>
                  <a:pt x="61328" y="291083"/>
                </a:lnTo>
                <a:lnTo>
                  <a:pt x="217474" y="291083"/>
                </a:lnTo>
                <a:lnTo>
                  <a:pt x="217474"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785190" y="1006221"/>
            <a:ext cx="257175" cy="351790"/>
          </a:xfrm>
          <a:custGeom>
            <a:avLst/>
            <a:gdLst/>
            <a:ahLst/>
            <a:cxnLst/>
            <a:rect l="l" t="t" r="r" b="b"/>
            <a:pathLst>
              <a:path w="257175" h="351790">
                <a:moveTo>
                  <a:pt x="0" y="0"/>
                </a:moveTo>
                <a:lnTo>
                  <a:pt x="61328" y="0"/>
                </a:lnTo>
                <a:lnTo>
                  <a:pt x="61328" y="234187"/>
                </a:lnTo>
                <a:lnTo>
                  <a:pt x="62390" y="247451"/>
                </a:lnTo>
                <a:lnTo>
                  <a:pt x="87605" y="287174"/>
                </a:lnTo>
                <a:lnTo>
                  <a:pt x="125018" y="296925"/>
                </a:lnTo>
                <a:lnTo>
                  <a:pt x="140728" y="295856"/>
                </a:lnTo>
                <a:lnTo>
                  <a:pt x="176809" y="279907"/>
                </a:lnTo>
                <a:lnTo>
                  <a:pt x="195326" y="233044"/>
                </a:lnTo>
                <a:lnTo>
                  <a:pt x="195326" y="0"/>
                </a:lnTo>
                <a:lnTo>
                  <a:pt x="256654" y="0"/>
                </a:lnTo>
                <a:lnTo>
                  <a:pt x="256654" y="237743"/>
                </a:lnTo>
                <a:lnTo>
                  <a:pt x="254420" y="262963"/>
                </a:lnTo>
                <a:lnTo>
                  <a:pt x="236551" y="304734"/>
                </a:lnTo>
                <a:lnTo>
                  <a:pt x="201550" y="334478"/>
                </a:lnTo>
                <a:lnTo>
                  <a:pt x="153840" y="349527"/>
                </a:lnTo>
                <a:lnTo>
                  <a:pt x="125501" y="351408"/>
                </a:lnTo>
                <a:lnTo>
                  <a:pt x="97140" y="349573"/>
                </a:lnTo>
                <a:lnTo>
                  <a:pt x="50729" y="334853"/>
                </a:lnTo>
                <a:lnTo>
                  <a:pt x="18382" y="305605"/>
                </a:lnTo>
                <a:lnTo>
                  <a:pt x="2042" y="263401"/>
                </a:lnTo>
                <a:lnTo>
                  <a:pt x="0" y="237489"/>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379600" y="1003808"/>
            <a:ext cx="229235" cy="347980"/>
          </a:xfrm>
          <a:custGeom>
            <a:avLst/>
            <a:gdLst/>
            <a:ahLst/>
            <a:cxnLst/>
            <a:rect l="l" t="t" r="r" b="b"/>
            <a:pathLst>
              <a:path w="229234"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2321432"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6"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521792" y="1000252"/>
            <a:ext cx="209550" cy="357505"/>
          </a:xfrm>
          <a:custGeom>
            <a:avLst/>
            <a:gdLst/>
            <a:ahLst/>
            <a:cxnLst/>
            <a:rect l="l" t="t" r="r" b="b"/>
            <a:pathLst>
              <a:path w="209550" h="357505">
                <a:moveTo>
                  <a:pt x="105448" y="0"/>
                </a:moveTo>
                <a:lnTo>
                  <a:pt x="133413" y="1404"/>
                </a:lnTo>
                <a:lnTo>
                  <a:pt x="157399" y="5619"/>
                </a:lnTo>
                <a:lnTo>
                  <a:pt x="177405" y="12644"/>
                </a:lnTo>
                <a:lnTo>
                  <a:pt x="193433" y="22478"/>
                </a:lnTo>
                <a:lnTo>
                  <a:pt x="174790" y="75311"/>
                </a:lnTo>
                <a:lnTo>
                  <a:pt x="158414" y="65216"/>
                </a:lnTo>
                <a:lnTo>
                  <a:pt x="141593" y="57991"/>
                </a:lnTo>
                <a:lnTo>
                  <a:pt x="124328" y="53647"/>
                </a:lnTo>
                <a:lnTo>
                  <a:pt x="106616" y="52197"/>
                </a:lnTo>
                <a:lnTo>
                  <a:pt x="96601" y="52889"/>
                </a:lnTo>
                <a:lnTo>
                  <a:pt x="64955" y="76263"/>
                </a:lnTo>
                <a:lnTo>
                  <a:pt x="62039" y="92583"/>
                </a:lnTo>
                <a:lnTo>
                  <a:pt x="66152" y="107584"/>
                </a:lnTo>
                <a:lnTo>
                  <a:pt x="78490" y="122872"/>
                </a:lnTo>
                <a:lnTo>
                  <a:pt x="99056" y="138445"/>
                </a:lnTo>
                <a:lnTo>
                  <a:pt x="127850" y="154305"/>
                </a:lnTo>
                <a:lnTo>
                  <a:pt x="143978" y="162615"/>
                </a:lnTo>
                <a:lnTo>
                  <a:pt x="157691" y="170592"/>
                </a:lnTo>
                <a:lnTo>
                  <a:pt x="191369" y="201041"/>
                </a:lnTo>
                <a:lnTo>
                  <a:pt x="207230" y="238934"/>
                </a:lnTo>
                <a:lnTo>
                  <a:pt x="209232" y="261238"/>
                </a:lnTo>
                <a:lnTo>
                  <a:pt x="207161" y="281267"/>
                </a:lnTo>
                <a:lnTo>
                  <a:pt x="190592" y="315799"/>
                </a:lnTo>
                <a:lnTo>
                  <a:pt x="158117" y="342161"/>
                </a:lnTo>
                <a:lnTo>
                  <a:pt x="113706" y="355687"/>
                </a:lnTo>
                <a:lnTo>
                  <a:pt x="87274" y="357377"/>
                </a:lnTo>
                <a:lnTo>
                  <a:pt x="63688" y="355828"/>
                </a:lnTo>
                <a:lnTo>
                  <a:pt x="41279" y="351170"/>
                </a:lnTo>
                <a:lnTo>
                  <a:pt x="20049" y="343394"/>
                </a:lnTo>
                <a:lnTo>
                  <a:pt x="0" y="332486"/>
                </a:lnTo>
                <a:lnTo>
                  <a:pt x="22644" y="277495"/>
                </a:lnTo>
                <a:lnTo>
                  <a:pt x="40734" y="288643"/>
                </a:lnTo>
                <a:lnTo>
                  <a:pt x="58677" y="296576"/>
                </a:lnTo>
                <a:lnTo>
                  <a:pt x="76472" y="301319"/>
                </a:lnTo>
                <a:lnTo>
                  <a:pt x="94119" y="302895"/>
                </a:lnTo>
                <a:lnTo>
                  <a:pt x="117755" y="300537"/>
                </a:lnTo>
                <a:lnTo>
                  <a:pt x="134639" y="293465"/>
                </a:lnTo>
                <a:lnTo>
                  <a:pt x="144768" y="281678"/>
                </a:lnTo>
                <a:lnTo>
                  <a:pt x="148145" y="265175"/>
                </a:lnTo>
                <a:lnTo>
                  <a:pt x="147348" y="256434"/>
                </a:lnTo>
                <a:lnTo>
                  <a:pt x="127347" y="223206"/>
                </a:lnTo>
                <a:lnTo>
                  <a:pt x="82918" y="195452"/>
                </a:lnTo>
                <a:lnTo>
                  <a:pt x="64663" y="185975"/>
                </a:lnTo>
                <a:lnTo>
                  <a:pt x="49653" y="177355"/>
                </a:lnTo>
                <a:lnTo>
                  <a:pt x="17160" y="148637"/>
                </a:lnTo>
                <a:lnTo>
                  <a:pt x="1175" y="103489"/>
                </a:lnTo>
                <a:lnTo>
                  <a:pt x="711" y="92963"/>
                </a:lnTo>
                <a:lnTo>
                  <a:pt x="2545" y="73796"/>
                </a:lnTo>
                <a:lnTo>
                  <a:pt x="30073" y="26415"/>
                </a:lnTo>
                <a:lnTo>
                  <a:pt x="63603" y="6635"/>
                </a:lnTo>
                <a:lnTo>
                  <a:pt x="83485" y="1662"/>
                </a:lnTo>
                <a:lnTo>
                  <a:pt x="105448" y="0"/>
                </a:lnTo>
                <a:close/>
              </a:path>
            </a:pathLst>
          </a:custGeom>
          <a:ln w="3175">
            <a:solidFill>
              <a:srgbClr val="58134A"/>
            </a:solidFill>
          </a:ln>
        </p:spPr>
        <p:txBody>
          <a:bodyPr wrap="square" lIns="0" tIns="0" rIns="0" bIns="0" rtlCol="0"/>
          <a:lstStyle/>
          <a:p>
            <a:endParaRPr/>
          </a:p>
        </p:txBody>
      </p:sp>
      <p:sp>
        <p:nvSpPr>
          <p:cNvPr id="12" name="object 12"/>
          <p:cNvSpPr txBox="1"/>
          <p:nvPr/>
        </p:nvSpPr>
        <p:spPr>
          <a:xfrm>
            <a:off x="497840" y="1556740"/>
            <a:ext cx="6299835" cy="4750435"/>
          </a:xfrm>
          <a:prstGeom prst="rect">
            <a:avLst/>
          </a:prstGeom>
        </p:spPr>
        <p:txBody>
          <a:bodyPr vert="horz" wrap="square" lIns="0" tIns="88900" rIns="0" bIns="0" rtlCol="0">
            <a:spAutoFit/>
          </a:bodyPr>
          <a:lstStyle/>
          <a:p>
            <a:pPr marL="645160" indent="-395605">
              <a:lnSpc>
                <a:spcPct val="100000"/>
              </a:lnSpc>
              <a:spcBef>
                <a:spcPts val="700"/>
              </a:spcBef>
              <a:buAutoNum type="arabicParenR"/>
              <a:tabLst>
                <a:tab pos="645795" algn="l"/>
                <a:tab pos="2432050" algn="l"/>
              </a:tabLst>
            </a:pPr>
            <a:r>
              <a:rPr sz="2600" dirty="0">
                <a:latin typeface="Trebuchet MS"/>
                <a:cs typeface="Trebuchet MS"/>
              </a:rPr>
              <a:t>sulphides</a:t>
            </a:r>
            <a:r>
              <a:rPr sz="2600" spc="-15" dirty="0">
                <a:latin typeface="Trebuchet MS"/>
                <a:cs typeface="Trebuchet MS"/>
              </a:rPr>
              <a:t> </a:t>
            </a:r>
            <a:r>
              <a:rPr sz="2600" dirty="0">
                <a:latin typeface="Trebuchet MS"/>
                <a:cs typeface="Trebuchet MS"/>
              </a:rPr>
              <a:t>:	</a:t>
            </a:r>
            <a:r>
              <a:rPr sz="2600" spc="-5" dirty="0">
                <a:latin typeface="Trebuchet MS"/>
                <a:cs typeface="Trebuchet MS"/>
              </a:rPr>
              <a:t>pyrites </a:t>
            </a:r>
            <a:r>
              <a:rPr sz="2600" dirty="0">
                <a:latin typeface="Trebuchet MS"/>
                <a:cs typeface="Trebuchet MS"/>
              </a:rPr>
              <a:t>: </a:t>
            </a:r>
            <a:r>
              <a:rPr sz="2600" spc="5" dirty="0">
                <a:latin typeface="Trebuchet MS"/>
                <a:cs typeface="Trebuchet MS"/>
              </a:rPr>
              <a:t>Cu</a:t>
            </a:r>
            <a:r>
              <a:rPr sz="2550" spc="7" baseline="-21241" dirty="0">
                <a:latin typeface="Trebuchet MS"/>
                <a:cs typeface="Trebuchet MS"/>
              </a:rPr>
              <a:t>2</a:t>
            </a:r>
            <a:r>
              <a:rPr sz="2600" spc="5" dirty="0">
                <a:latin typeface="Trebuchet MS"/>
                <a:cs typeface="Trebuchet MS"/>
              </a:rPr>
              <a:t>S </a:t>
            </a:r>
            <a:r>
              <a:rPr sz="2600" dirty="0">
                <a:latin typeface="Trebuchet MS"/>
                <a:cs typeface="Trebuchet MS"/>
              </a:rPr>
              <a:t>,</a:t>
            </a:r>
            <a:r>
              <a:rPr sz="2600" spc="-65" dirty="0">
                <a:latin typeface="Trebuchet MS"/>
                <a:cs typeface="Trebuchet MS"/>
              </a:rPr>
              <a:t> </a:t>
            </a:r>
            <a:r>
              <a:rPr sz="2600" dirty="0">
                <a:latin typeface="Trebuchet MS"/>
                <a:cs typeface="Trebuchet MS"/>
              </a:rPr>
              <a:t>FeS</a:t>
            </a:r>
            <a:endParaRPr sz="2600">
              <a:latin typeface="Trebuchet MS"/>
              <a:cs typeface="Trebuchet MS"/>
            </a:endParaRPr>
          </a:p>
          <a:p>
            <a:pPr marL="2251710" marR="1483360" indent="99060">
              <a:lnSpc>
                <a:spcPct val="119200"/>
              </a:lnSpc>
            </a:pPr>
            <a:r>
              <a:rPr sz="2600" dirty="0">
                <a:latin typeface="Trebuchet MS"/>
                <a:cs typeface="Trebuchet MS"/>
              </a:rPr>
              <a:t>Blende </a:t>
            </a:r>
            <a:r>
              <a:rPr sz="2600" spc="-5" dirty="0">
                <a:latin typeface="Trebuchet MS"/>
                <a:cs typeface="Trebuchet MS"/>
              </a:rPr>
              <a:t>ZnS </a:t>
            </a:r>
            <a:r>
              <a:rPr sz="2600" dirty="0">
                <a:latin typeface="Trebuchet MS"/>
                <a:cs typeface="Trebuchet MS"/>
              </a:rPr>
              <a:t>,  </a:t>
            </a:r>
            <a:r>
              <a:rPr sz="2600" spc="-5" dirty="0">
                <a:latin typeface="Trebuchet MS"/>
                <a:cs typeface="Trebuchet MS"/>
              </a:rPr>
              <a:t>cinnabar </a:t>
            </a:r>
            <a:r>
              <a:rPr sz="2600" dirty="0">
                <a:latin typeface="Trebuchet MS"/>
                <a:cs typeface="Trebuchet MS"/>
              </a:rPr>
              <a:t>HgS</a:t>
            </a:r>
            <a:r>
              <a:rPr sz="2600" spc="-70" dirty="0">
                <a:latin typeface="Trebuchet MS"/>
                <a:cs typeface="Trebuchet MS"/>
              </a:rPr>
              <a:t> </a:t>
            </a:r>
            <a:r>
              <a:rPr sz="2600" spc="-5" dirty="0">
                <a:latin typeface="Trebuchet MS"/>
                <a:cs typeface="Trebuchet MS"/>
              </a:rPr>
              <a:t>and</a:t>
            </a:r>
            <a:endParaRPr sz="2600">
              <a:latin typeface="Trebuchet MS"/>
              <a:cs typeface="Trebuchet MS"/>
            </a:endParaRPr>
          </a:p>
          <a:p>
            <a:pPr marL="2451100">
              <a:lnSpc>
                <a:spcPct val="100000"/>
              </a:lnSpc>
              <a:spcBef>
                <a:spcPts val="600"/>
              </a:spcBef>
            </a:pPr>
            <a:r>
              <a:rPr sz="2600" dirty="0">
                <a:latin typeface="Trebuchet MS"/>
                <a:cs typeface="Trebuchet MS"/>
              </a:rPr>
              <a:t>galena</a:t>
            </a:r>
            <a:r>
              <a:rPr sz="2600" spc="-45" dirty="0">
                <a:latin typeface="Trebuchet MS"/>
                <a:cs typeface="Trebuchet MS"/>
              </a:rPr>
              <a:t> </a:t>
            </a:r>
            <a:r>
              <a:rPr sz="2600" dirty="0">
                <a:latin typeface="Trebuchet MS"/>
                <a:cs typeface="Trebuchet MS"/>
              </a:rPr>
              <a:t>PbS</a:t>
            </a:r>
            <a:endParaRPr sz="2600">
              <a:latin typeface="Trebuchet MS"/>
              <a:cs typeface="Trebuchet MS"/>
            </a:endParaRPr>
          </a:p>
          <a:p>
            <a:pPr>
              <a:lnSpc>
                <a:spcPct val="100000"/>
              </a:lnSpc>
              <a:spcBef>
                <a:spcPts val="10"/>
              </a:spcBef>
            </a:pPr>
            <a:endParaRPr sz="3750">
              <a:latin typeface="Times New Roman"/>
              <a:cs typeface="Times New Roman"/>
            </a:endParaRPr>
          </a:p>
          <a:p>
            <a:pPr marL="443865" indent="-393700">
              <a:lnSpc>
                <a:spcPct val="100000"/>
              </a:lnSpc>
              <a:buAutoNum type="arabicParenR" startAt="2"/>
              <a:tabLst>
                <a:tab pos="444500" algn="l"/>
              </a:tabLst>
            </a:pPr>
            <a:r>
              <a:rPr sz="2600" dirty="0">
                <a:latin typeface="Trebuchet MS"/>
                <a:cs typeface="Trebuchet MS"/>
              </a:rPr>
              <a:t>Sulphates : gypsum CaSO</a:t>
            </a:r>
            <a:r>
              <a:rPr sz="2550" baseline="-21241" dirty="0">
                <a:latin typeface="Trebuchet MS"/>
                <a:cs typeface="Trebuchet MS"/>
              </a:rPr>
              <a:t>4</a:t>
            </a:r>
            <a:r>
              <a:rPr sz="2550" spc="300" baseline="-21241" dirty="0">
                <a:latin typeface="Trebuchet MS"/>
                <a:cs typeface="Trebuchet MS"/>
              </a:rPr>
              <a:t> </a:t>
            </a:r>
            <a:r>
              <a:rPr sz="2600" spc="5" dirty="0">
                <a:latin typeface="Trebuchet MS"/>
                <a:cs typeface="Trebuchet MS"/>
              </a:rPr>
              <a:t>.2H</a:t>
            </a:r>
            <a:r>
              <a:rPr sz="2550" spc="7" baseline="-21241" dirty="0">
                <a:latin typeface="Trebuchet MS"/>
                <a:cs typeface="Trebuchet MS"/>
              </a:rPr>
              <a:t>2</a:t>
            </a:r>
            <a:r>
              <a:rPr sz="2600" spc="5" dirty="0">
                <a:latin typeface="Trebuchet MS"/>
                <a:cs typeface="Trebuchet MS"/>
              </a:rPr>
              <a:t>O</a:t>
            </a:r>
            <a:endParaRPr sz="2600">
              <a:latin typeface="Trebuchet MS"/>
              <a:cs typeface="Trebuchet MS"/>
            </a:endParaRPr>
          </a:p>
          <a:p>
            <a:pPr marL="2150745" marR="1138555">
              <a:lnSpc>
                <a:spcPts val="3720"/>
              </a:lnSpc>
              <a:spcBef>
                <a:spcPts val="225"/>
              </a:spcBef>
              <a:tabLst>
                <a:tab pos="3303270" algn="l"/>
              </a:tabLst>
            </a:pPr>
            <a:r>
              <a:rPr sz="2600" spc="-5" dirty="0">
                <a:latin typeface="Trebuchet MS"/>
                <a:cs typeface="Trebuchet MS"/>
              </a:rPr>
              <a:t>epsum	</a:t>
            </a:r>
            <a:r>
              <a:rPr sz="2600" dirty="0">
                <a:latin typeface="Trebuchet MS"/>
                <a:cs typeface="Trebuchet MS"/>
              </a:rPr>
              <a:t>MgSO</a:t>
            </a:r>
            <a:r>
              <a:rPr sz="2550" baseline="-21241" dirty="0">
                <a:latin typeface="Trebuchet MS"/>
                <a:cs typeface="Trebuchet MS"/>
              </a:rPr>
              <a:t>4 </a:t>
            </a:r>
            <a:r>
              <a:rPr sz="2600" spc="5" dirty="0">
                <a:latin typeface="Trebuchet MS"/>
                <a:cs typeface="Trebuchet MS"/>
              </a:rPr>
              <a:t>.7H</a:t>
            </a:r>
            <a:r>
              <a:rPr sz="2550" spc="7" baseline="-21241" dirty="0">
                <a:latin typeface="Trebuchet MS"/>
                <a:cs typeface="Trebuchet MS"/>
              </a:rPr>
              <a:t>2</a:t>
            </a:r>
            <a:r>
              <a:rPr sz="2600" spc="5" dirty="0">
                <a:latin typeface="Trebuchet MS"/>
                <a:cs typeface="Trebuchet MS"/>
              </a:rPr>
              <a:t>O  </a:t>
            </a:r>
            <a:r>
              <a:rPr sz="2600" spc="-5" dirty="0">
                <a:latin typeface="Trebuchet MS"/>
                <a:cs typeface="Trebuchet MS"/>
              </a:rPr>
              <a:t>burytes</a:t>
            </a:r>
            <a:r>
              <a:rPr sz="2600" spc="-10" dirty="0">
                <a:latin typeface="Trebuchet MS"/>
                <a:cs typeface="Trebuchet MS"/>
              </a:rPr>
              <a:t> </a:t>
            </a:r>
            <a:r>
              <a:rPr sz="2600" dirty="0">
                <a:latin typeface="Trebuchet MS"/>
                <a:cs typeface="Trebuchet MS"/>
              </a:rPr>
              <a:t>BaSO</a:t>
            </a:r>
            <a:r>
              <a:rPr sz="2550" baseline="-21241" dirty="0">
                <a:latin typeface="Trebuchet MS"/>
                <a:cs typeface="Trebuchet MS"/>
              </a:rPr>
              <a:t>4</a:t>
            </a:r>
            <a:endParaRPr sz="2550" baseline="-21241">
              <a:latin typeface="Trebuchet MS"/>
              <a:cs typeface="Trebuchet MS"/>
            </a:endParaRPr>
          </a:p>
          <a:p>
            <a:pPr marL="2150745">
              <a:lnSpc>
                <a:spcPct val="100000"/>
              </a:lnSpc>
              <a:spcBef>
                <a:spcPts val="375"/>
              </a:spcBef>
            </a:pPr>
            <a:r>
              <a:rPr sz="2600" dirty="0">
                <a:latin typeface="Trebuchet MS"/>
                <a:cs typeface="Trebuchet MS"/>
              </a:rPr>
              <a:t>glaubers salt Na</a:t>
            </a:r>
            <a:r>
              <a:rPr sz="2550" baseline="-21241" dirty="0">
                <a:latin typeface="Trebuchet MS"/>
                <a:cs typeface="Trebuchet MS"/>
              </a:rPr>
              <a:t>2</a:t>
            </a:r>
            <a:r>
              <a:rPr sz="2600" dirty="0">
                <a:latin typeface="Trebuchet MS"/>
                <a:cs typeface="Trebuchet MS"/>
              </a:rPr>
              <a:t>SO</a:t>
            </a:r>
            <a:r>
              <a:rPr sz="2550" baseline="-21241" dirty="0">
                <a:latin typeface="Trebuchet MS"/>
                <a:cs typeface="Trebuchet MS"/>
              </a:rPr>
              <a:t>4</a:t>
            </a:r>
            <a:r>
              <a:rPr sz="2550" spc="284" baseline="-21241" dirty="0">
                <a:latin typeface="Trebuchet MS"/>
                <a:cs typeface="Trebuchet MS"/>
              </a:rPr>
              <a:t> </a:t>
            </a:r>
            <a:r>
              <a:rPr sz="2600" dirty="0">
                <a:latin typeface="Trebuchet MS"/>
                <a:cs typeface="Trebuchet MS"/>
              </a:rPr>
              <a:t>.10H</a:t>
            </a:r>
            <a:r>
              <a:rPr sz="2550" baseline="-21241" dirty="0">
                <a:latin typeface="Trebuchet MS"/>
                <a:cs typeface="Trebuchet MS"/>
              </a:rPr>
              <a:t>2</a:t>
            </a:r>
            <a:r>
              <a:rPr sz="2600" dirty="0">
                <a:latin typeface="Trebuchet MS"/>
                <a:cs typeface="Trebuchet MS"/>
              </a:rPr>
              <a:t>O</a:t>
            </a:r>
            <a:endParaRPr sz="2600">
              <a:latin typeface="Trebuchet MS"/>
              <a:cs typeface="Trebuchet MS"/>
            </a:endParaRPr>
          </a:p>
          <a:p>
            <a:pPr marL="443230" indent="-393065">
              <a:lnSpc>
                <a:spcPct val="100000"/>
              </a:lnSpc>
              <a:spcBef>
                <a:spcPts val="600"/>
              </a:spcBef>
              <a:buAutoNum type="arabicParenR" startAt="3"/>
              <a:tabLst>
                <a:tab pos="443865" algn="l"/>
              </a:tabLst>
            </a:pPr>
            <a:r>
              <a:rPr sz="2600" spc="-5" dirty="0">
                <a:latin typeface="Trebuchet MS"/>
                <a:cs typeface="Trebuchet MS"/>
              </a:rPr>
              <a:t>H2S in </a:t>
            </a:r>
            <a:r>
              <a:rPr sz="2600" dirty="0">
                <a:latin typeface="Trebuchet MS"/>
                <a:cs typeface="Trebuchet MS"/>
              </a:rPr>
              <a:t>volcanic </a:t>
            </a:r>
            <a:r>
              <a:rPr sz="2600" spc="-5" dirty="0">
                <a:latin typeface="Trebuchet MS"/>
                <a:cs typeface="Trebuchet MS"/>
              </a:rPr>
              <a:t>gases </a:t>
            </a:r>
            <a:r>
              <a:rPr sz="2600" dirty="0">
                <a:latin typeface="Trebuchet MS"/>
                <a:cs typeface="Trebuchet MS"/>
              </a:rPr>
              <a:t>. </a:t>
            </a:r>
            <a:r>
              <a:rPr sz="2600" spc="-5" dirty="0">
                <a:latin typeface="Trebuchet MS"/>
                <a:cs typeface="Trebuchet MS"/>
              </a:rPr>
              <a:t>In</a:t>
            </a:r>
            <a:r>
              <a:rPr sz="2600" spc="-75" dirty="0">
                <a:latin typeface="Trebuchet MS"/>
                <a:cs typeface="Trebuchet MS"/>
              </a:rPr>
              <a:t> </a:t>
            </a:r>
            <a:r>
              <a:rPr sz="2600" spc="-5" dirty="0">
                <a:latin typeface="Trebuchet MS"/>
                <a:cs typeface="Trebuchet MS"/>
              </a:rPr>
              <a:t>proteins</a:t>
            </a:r>
            <a:endParaRPr sz="2600">
              <a:latin typeface="Trebuchet MS"/>
              <a:cs typeface="Trebuchet M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4101" y="1000125"/>
            <a:ext cx="2895434"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13791"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709545" y="1057402"/>
            <a:ext cx="106933"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76323" y="1057275"/>
            <a:ext cx="101853" cy="1005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355469" y="1053719"/>
            <a:ext cx="176402" cy="25031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424305" y="1053719"/>
            <a:ext cx="176402" cy="2503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932557"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3" y="135381"/>
                </a:lnTo>
                <a:lnTo>
                  <a:pt x="175513"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68719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111326" y="1006221"/>
            <a:ext cx="217804" cy="346075"/>
          </a:xfrm>
          <a:custGeom>
            <a:avLst/>
            <a:gdLst/>
            <a:ahLst/>
            <a:cxnLst/>
            <a:rect l="l" t="t" r="r" b="b"/>
            <a:pathLst>
              <a:path w="217805" h="346075">
                <a:moveTo>
                  <a:pt x="0" y="0"/>
                </a:moveTo>
                <a:lnTo>
                  <a:pt x="61328" y="0"/>
                </a:lnTo>
                <a:lnTo>
                  <a:pt x="61328" y="291083"/>
                </a:lnTo>
                <a:lnTo>
                  <a:pt x="217474" y="291083"/>
                </a:lnTo>
                <a:lnTo>
                  <a:pt x="217474"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844626" y="1006221"/>
            <a:ext cx="217804" cy="346075"/>
          </a:xfrm>
          <a:custGeom>
            <a:avLst/>
            <a:gdLst/>
            <a:ahLst/>
            <a:cxnLst/>
            <a:rect l="l" t="t" r="r" b="b"/>
            <a:pathLst>
              <a:path w="217805" h="346075">
                <a:moveTo>
                  <a:pt x="0" y="0"/>
                </a:moveTo>
                <a:lnTo>
                  <a:pt x="61328" y="0"/>
                </a:lnTo>
                <a:lnTo>
                  <a:pt x="61328" y="291083"/>
                </a:lnTo>
                <a:lnTo>
                  <a:pt x="217500" y="291083"/>
                </a:lnTo>
                <a:lnTo>
                  <a:pt x="217500"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649092" y="100380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4"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013585"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9" y="157861"/>
                </a:lnTo>
                <a:lnTo>
                  <a:pt x="176664" y="187328"/>
                </a:lnTo>
                <a:lnTo>
                  <a:pt x="163448"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504101" y="1001522"/>
            <a:ext cx="304165" cy="350520"/>
          </a:xfrm>
          <a:custGeom>
            <a:avLst/>
            <a:gdLst/>
            <a:ahLst/>
            <a:cxnLst/>
            <a:rect l="l" t="t" r="r" b="b"/>
            <a:pathLst>
              <a:path w="304165" h="350519">
                <a:moveTo>
                  <a:pt x="137756" y="0"/>
                </a:moveTo>
                <a:lnTo>
                  <a:pt x="164655" y="0"/>
                </a:lnTo>
                <a:lnTo>
                  <a:pt x="303593" y="350265"/>
                </a:lnTo>
                <a:lnTo>
                  <a:pt x="235889"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190367"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292730" y="1000125"/>
            <a:ext cx="302260" cy="357505"/>
          </a:xfrm>
          <a:custGeom>
            <a:avLst/>
            <a:gdLst/>
            <a:ahLst/>
            <a:cxnLst/>
            <a:rect l="l" t="t" r="r" b="b"/>
            <a:pathLst>
              <a:path w="302260" h="357505">
                <a:moveTo>
                  <a:pt x="148589" y="0"/>
                </a:moveTo>
                <a:lnTo>
                  <a:pt x="214312" y="11541"/>
                </a:lnTo>
                <a:lnTo>
                  <a:pt x="262508"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361566" y="1000125"/>
            <a:ext cx="302260" cy="357505"/>
          </a:xfrm>
          <a:custGeom>
            <a:avLst/>
            <a:gdLst/>
            <a:ahLst/>
            <a:cxnLst/>
            <a:rect l="l" t="t" r="r" b="b"/>
            <a:pathLst>
              <a:path w="302260" h="357505">
                <a:moveTo>
                  <a:pt x="148590"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18" name="object 18"/>
          <p:cNvSpPr txBox="1"/>
          <p:nvPr/>
        </p:nvSpPr>
        <p:spPr>
          <a:xfrm>
            <a:off x="510540" y="1632331"/>
            <a:ext cx="6967855" cy="1798320"/>
          </a:xfrm>
          <a:prstGeom prst="rect">
            <a:avLst/>
          </a:prstGeom>
        </p:spPr>
        <p:txBody>
          <a:bodyPr vert="horz" wrap="square" lIns="0" tIns="13335" rIns="0" bIns="0" rtlCol="0">
            <a:spAutoFit/>
          </a:bodyPr>
          <a:lstStyle/>
          <a:p>
            <a:pPr marL="312420" indent="-274320">
              <a:lnSpc>
                <a:spcPct val="100000"/>
              </a:lnSpc>
              <a:spcBef>
                <a:spcPts val="105"/>
              </a:spcBef>
              <a:buClr>
                <a:srgbClr val="B03E9A"/>
              </a:buClr>
              <a:buSzPct val="73076"/>
              <a:buFont typeface="Wingdings 2"/>
              <a:buChar char=""/>
              <a:tabLst>
                <a:tab pos="312420" algn="l"/>
              </a:tabLst>
            </a:pPr>
            <a:r>
              <a:rPr sz="2600" spc="-5" dirty="0">
                <a:latin typeface="Trebuchet MS"/>
                <a:cs typeface="Trebuchet MS"/>
              </a:rPr>
              <a:t>Rhombic </a:t>
            </a:r>
            <a:r>
              <a:rPr sz="2600" dirty="0">
                <a:latin typeface="Trebuchet MS"/>
                <a:cs typeface="Trebuchet MS"/>
              </a:rPr>
              <a:t>sulphur :</a:t>
            </a:r>
            <a:r>
              <a:rPr sz="1800" dirty="0">
                <a:latin typeface="Trebuchet MS"/>
                <a:cs typeface="Trebuchet MS"/>
              </a:rPr>
              <a:t>This </a:t>
            </a:r>
            <a:r>
              <a:rPr sz="1800" spc="-10" dirty="0">
                <a:latin typeface="Trebuchet MS"/>
                <a:cs typeface="Trebuchet MS"/>
              </a:rPr>
              <a:t>allotrope </a:t>
            </a:r>
            <a:r>
              <a:rPr sz="1800" spc="-5" dirty="0">
                <a:latin typeface="Trebuchet MS"/>
                <a:cs typeface="Trebuchet MS"/>
              </a:rPr>
              <a:t>is yellow in </a:t>
            </a:r>
            <a:r>
              <a:rPr sz="1800" spc="-45" dirty="0">
                <a:latin typeface="Trebuchet MS"/>
                <a:cs typeface="Trebuchet MS"/>
              </a:rPr>
              <a:t>colour,</a:t>
            </a:r>
            <a:r>
              <a:rPr sz="1800" dirty="0">
                <a:latin typeface="Trebuchet MS"/>
                <a:cs typeface="Trebuchet MS"/>
              </a:rPr>
              <a:t> m.p.</a:t>
            </a:r>
            <a:endParaRPr sz="1800">
              <a:latin typeface="Trebuchet MS"/>
              <a:cs typeface="Trebuchet MS"/>
            </a:endParaRPr>
          </a:p>
          <a:p>
            <a:pPr marL="311785" marR="205740">
              <a:lnSpc>
                <a:spcPct val="100000"/>
              </a:lnSpc>
              <a:spcBef>
                <a:spcPts val="30"/>
              </a:spcBef>
            </a:pPr>
            <a:r>
              <a:rPr sz="1800" spc="-5" dirty="0">
                <a:latin typeface="Trebuchet MS"/>
                <a:cs typeface="Trebuchet MS"/>
              </a:rPr>
              <a:t>385.8 </a:t>
            </a:r>
            <a:r>
              <a:rPr sz="1800" dirty="0">
                <a:latin typeface="Trebuchet MS"/>
                <a:cs typeface="Trebuchet MS"/>
              </a:rPr>
              <a:t>K </a:t>
            </a:r>
            <a:r>
              <a:rPr sz="1800" spc="-5" dirty="0">
                <a:latin typeface="Trebuchet MS"/>
                <a:cs typeface="Trebuchet MS"/>
              </a:rPr>
              <a:t>and specific gravity 2.06. Rhombic sulphur crystals are  formed on evaporating the solution of roll sulphur in CS</a:t>
            </a:r>
            <a:r>
              <a:rPr sz="1800" spc="-7" baseline="-20833" dirty="0">
                <a:latin typeface="Trebuchet MS"/>
                <a:cs typeface="Trebuchet MS"/>
              </a:rPr>
              <a:t>2</a:t>
            </a:r>
            <a:r>
              <a:rPr sz="1800" spc="-5" dirty="0">
                <a:latin typeface="Trebuchet MS"/>
                <a:cs typeface="Trebuchet MS"/>
              </a:rPr>
              <a:t>. It is  insoluble in water but dissolves to </a:t>
            </a:r>
            <a:r>
              <a:rPr sz="1800" dirty="0">
                <a:latin typeface="Trebuchet MS"/>
                <a:cs typeface="Trebuchet MS"/>
              </a:rPr>
              <a:t>some </a:t>
            </a:r>
            <a:r>
              <a:rPr sz="1800" spc="-5" dirty="0">
                <a:latin typeface="Trebuchet MS"/>
                <a:cs typeface="Trebuchet MS"/>
              </a:rPr>
              <a:t>extent in benzene,  alcohol and </a:t>
            </a:r>
            <a:r>
              <a:rPr sz="1800" spc="-45" dirty="0">
                <a:latin typeface="Trebuchet MS"/>
                <a:cs typeface="Trebuchet MS"/>
              </a:rPr>
              <a:t>ether. </a:t>
            </a:r>
            <a:r>
              <a:rPr sz="1800" spc="-5" dirty="0">
                <a:latin typeface="Trebuchet MS"/>
                <a:cs typeface="Trebuchet MS"/>
              </a:rPr>
              <a:t>It is readily soluble in CS</a:t>
            </a:r>
            <a:r>
              <a:rPr sz="1800" spc="-7" baseline="-20833" dirty="0">
                <a:latin typeface="Trebuchet MS"/>
                <a:cs typeface="Trebuchet MS"/>
              </a:rPr>
              <a:t>2</a:t>
            </a:r>
            <a:r>
              <a:rPr sz="1800" spc="-5" dirty="0">
                <a:latin typeface="Trebuchet MS"/>
                <a:cs typeface="Trebuchet MS"/>
              </a:rPr>
              <a:t>.It is also </a:t>
            </a:r>
            <a:r>
              <a:rPr sz="1800" spc="-10" dirty="0">
                <a:latin typeface="Trebuchet MS"/>
                <a:cs typeface="Trebuchet MS"/>
              </a:rPr>
              <a:t>called  </a:t>
            </a:r>
            <a:r>
              <a:rPr sz="1800" spc="-5" dirty="0">
                <a:latin typeface="Trebuchet MS"/>
                <a:cs typeface="Trebuchet MS"/>
              </a:rPr>
              <a:t>octahedral</a:t>
            </a:r>
            <a:r>
              <a:rPr sz="1800" dirty="0">
                <a:latin typeface="Trebuchet MS"/>
                <a:cs typeface="Trebuchet MS"/>
              </a:rPr>
              <a:t> sulphur</a:t>
            </a:r>
            <a:endParaRPr sz="1800">
              <a:latin typeface="Trebuchet MS"/>
              <a:cs typeface="Trebuchet MS"/>
            </a:endParaRPr>
          </a:p>
        </p:txBody>
      </p:sp>
      <p:sp>
        <p:nvSpPr>
          <p:cNvPr id="19" name="object 19"/>
          <p:cNvSpPr/>
          <p:nvPr/>
        </p:nvSpPr>
        <p:spPr>
          <a:xfrm>
            <a:off x="1253319" y="3600844"/>
            <a:ext cx="5646761" cy="2780511"/>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4101" y="1000125"/>
            <a:ext cx="2895434"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13791"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709545" y="1057402"/>
            <a:ext cx="106933"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76323" y="1057275"/>
            <a:ext cx="101853" cy="1005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355469" y="1053719"/>
            <a:ext cx="176402" cy="25031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424305" y="1053719"/>
            <a:ext cx="176402" cy="2503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932557"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3" y="135381"/>
                </a:lnTo>
                <a:lnTo>
                  <a:pt x="175513"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68719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111326" y="1006221"/>
            <a:ext cx="217804" cy="346075"/>
          </a:xfrm>
          <a:custGeom>
            <a:avLst/>
            <a:gdLst/>
            <a:ahLst/>
            <a:cxnLst/>
            <a:rect l="l" t="t" r="r" b="b"/>
            <a:pathLst>
              <a:path w="217805" h="346075">
                <a:moveTo>
                  <a:pt x="0" y="0"/>
                </a:moveTo>
                <a:lnTo>
                  <a:pt x="61328" y="0"/>
                </a:lnTo>
                <a:lnTo>
                  <a:pt x="61328" y="291083"/>
                </a:lnTo>
                <a:lnTo>
                  <a:pt x="217474" y="291083"/>
                </a:lnTo>
                <a:lnTo>
                  <a:pt x="217474"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844626" y="1006221"/>
            <a:ext cx="217804" cy="346075"/>
          </a:xfrm>
          <a:custGeom>
            <a:avLst/>
            <a:gdLst/>
            <a:ahLst/>
            <a:cxnLst/>
            <a:rect l="l" t="t" r="r" b="b"/>
            <a:pathLst>
              <a:path w="217805" h="346075">
                <a:moveTo>
                  <a:pt x="0" y="0"/>
                </a:moveTo>
                <a:lnTo>
                  <a:pt x="61328" y="0"/>
                </a:lnTo>
                <a:lnTo>
                  <a:pt x="61328" y="291083"/>
                </a:lnTo>
                <a:lnTo>
                  <a:pt x="217500" y="291083"/>
                </a:lnTo>
                <a:lnTo>
                  <a:pt x="217500"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649092" y="100380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4"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013585"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9" y="157861"/>
                </a:lnTo>
                <a:lnTo>
                  <a:pt x="176664" y="187328"/>
                </a:lnTo>
                <a:lnTo>
                  <a:pt x="163448"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504101" y="1001522"/>
            <a:ext cx="304165" cy="350520"/>
          </a:xfrm>
          <a:custGeom>
            <a:avLst/>
            <a:gdLst/>
            <a:ahLst/>
            <a:cxnLst/>
            <a:rect l="l" t="t" r="r" b="b"/>
            <a:pathLst>
              <a:path w="304165" h="350519">
                <a:moveTo>
                  <a:pt x="137756" y="0"/>
                </a:moveTo>
                <a:lnTo>
                  <a:pt x="164655" y="0"/>
                </a:lnTo>
                <a:lnTo>
                  <a:pt x="303593" y="350265"/>
                </a:lnTo>
                <a:lnTo>
                  <a:pt x="235889"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190367"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292730" y="1000125"/>
            <a:ext cx="302260" cy="357505"/>
          </a:xfrm>
          <a:custGeom>
            <a:avLst/>
            <a:gdLst/>
            <a:ahLst/>
            <a:cxnLst/>
            <a:rect l="l" t="t" r="r" b="b"/>
            <a:pathLst>
              <a:path w="302260" h="357505">
                <a:moveTo>
                  <a:pt x="148589" y="0"/>
                </a:moveTo>
                <a:lnTo>
                  <a:pt x="214312" y="11541"/>
                </a:lnTo>
                <a:lnTo>
                  <a:pt x="262508"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361566" y="1000125"/>
            <a:ext cx="302260" cy="357505"/>
          </a:xfrm>
          <a:custGeom>
            <a:avLst/>
            <a:gdLst/>
            <a:ahLst/>
            <a:cxnLst/>
            <a:rect l="l" t="t" r="r" b="b"/>
            <a:pathLst>
              <a:path w="302260" h="357505">
                <a:moveTo>
                  <a:pt x="148590"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18" name="object 18"/>
          <p:cNvSpPr txBox="1"/>
          <p:nvPr/>
        </p:nvSpPr>
        <p:spPr>
          <a:xfrm>
            <a:off x="510540" y="1556740"/>
            <a:ext cx="6911975" cy="1366520"/>
          </a:xfrm>
          <a:prstGeom prst="rect">
            <a:avLst/>
          </a:prstGeom>
        </p:spPr>
        <p:txBody>
          <a:bodyPr vert="horz" wrap="square" lIns="0" tIns="88900" rIns="0" bIns="0" rtlCol="0">
            <a:spAutoFit/>
          </a:bodyPr>
          <a:lstStyle/>
          <a:p>
            <a:pPr marL="312420" indent="-274320">
              <a:lnSpc>
                <a:spcPct val="100000"/>
              </a:lnSpc>
              <a:spcBef>
                <a:spcPts val="700"/>
              </a:spcBef>
              <a:buClr>
                <a:srgbClr val="B03E9A"/>
              </a:buClr>
              <a:buSzPct val="73076"/>
              <a:buFont typeface="Wingdings 2"/>
              <a:buChar char=""/>
              <a:tabLst>
                <a:tab pos="312420" algn="l"/>
              </a:tabLst>
            </a:pPr>
            <a:r>
              <a:rPr sz="2600" spc="-5" dirty="0">
                <a:latin typeface="Trebuchet MS"/>
                <a:cs typeface="Trebuchet MS"/>
              </a:rPr>
              <a:t>Monoclinic </a:t>
            </a:r>
            <a:r>
              <a:rPr sz="2600" dirty="0">
                <a:latin typeface="Trebuchet MS"/>
                <a:cs typeface="Trebuchet MS"/>
              </a:rPr>
              <a:t>sulphur (β-sulphur) </a:t>
            </a:r>
            <a:r>
              <a:rPr sz="2600" spc="-5" dirty="0">
                <a:latin typeface="Trebuchet MS"/>
                <a:cs typeface="Trebuchet MS"/>
              </a:rPr>
              <a:t>cyclo</a:t>
            </a:r>
            <a:r>
              <a:rPr sz="2600" spc="-35" dirty="0">
                <a:latin typeface="Trebuchet MS"/>
                <a:cs typeface="Trebuchet MS"/>
              </a:rPr>
              <a:t> </a:t>
            </a:r>
            <a:r>
              <a:rPr sz="2600" dirty="0">
                <a:latin typeface="Trebuchet MS"/>
                <a:cs typeface="Trebuchet MS"/>
              </a:rPr>
              <a:t>6</a:t>
            </a:r>
            <a:endParaRPr sz="2600">
              <a:latin typeface="Trebuchet MS"/>
              <a:cs typeface="Trebuchet MS"/>
            </a:endParaRPr>
          </a:p>
          <a:p>
            <a:pPr marL="311785" marR="30480" indent="-274320">
              <a:lnSpc>
                <a:spcPct val="100000"/>
              </a:lnSpc>
              <a:spcBef>
                <a:spcPts val="600"/>
              </a:spcBef>
              <a:buClr>
                <a:srgbClr val="B03E9A"/>
              </a:buClr>
              <a:buSzPct val="73076"/>
              <a:buFont typeface="Wingdings 2"/>
              <a:buChar char=""/>
              <a:tabLst>
                <a:tab pos="312420" algn="l"/>
              </a:tabLst>
            </a:pPr>
            <a:r>
              <a:rPr sz="2600" spc="-5" dirty="0">
                <a:latin typeface="Trebuchet MS"/>
                <a:cs typeface="Trebuchet MS"/>
              </a:rPr>
              <a:t>Its m.p. is 393 </a:t>
            </a:r>
            <a:r>
              <a:rPr sz="2600" dirty="0">
                <a:latin typeface="Trebuchet MS"/>
                <a:cs typeface="Trebuchet MS"/>
              </a:rPr>
              <a:t>K </a:t>
            </a:r>
            <a:r>
              <a:rPr sz="2600" spc="-5" dirty="0">
                <a:latin typeface="Trebuchet MS"/>
                <a:cs typeface="Trebuchet MS"/>
              </a:rPr>
              <a:t>and </a:t>
            </a:r>
            <a:r>
              <a:rPr sz="2600" dirty="0">
                <a:latin typeface="Trebuchet MS"/>
                <a:cs typeface="Trebuchet MS"/>
              </a:rPr>
              <a:t>specific </a:t>
            </a:r>
            <a:r>
              <a:rPr sz="2600" spc="-5" dirty="0">
                <a:latin typeface="Trebuchet MS"/>
                <a:cs typeface="Trebuchet MS"/>
              </a:rPr>
              <a:t>gravity 1.98. It  is </a:t>
            </a:r>
            <a:r>
              <a:rPr sz="2600" dirty="0">
                <a:latin typeface="Trebuchet MS"/>
                <a:cs typeface="Trebuchet MS"/>
              </a:rPr>
              <a:t>soluble </a:t>
            </a:r>
            <a:r>
              <a:rPr sz="2600" spc="-5" dirty="0">
                <a:latin typeface="Trebuchet MS"/>
                <a:cs typeface="Trebuchet MS"/>
              </a:rPr>
              <a:t>in</a:t>
            </a:r>
            <a:r>
              <a:rPr sz="2600" spc="-20" dirty="0">
                <a:latin typeface="Trebuchet MS"/>
                <a:cs typeface="Trebuchet MS"/>
              </a:rPr>
              <a:t> </a:t>
            </a:r>
            <a:r>
              <a:rPr sz="2600" dirty="0">
                <a:latin typeface="Trebuchet MS"/>
                <a:cs typeface="Trebuchet MS"/>
              </a:rPr>
              <a:t>CS</a:t>
            </a:r>
            <a:r>
              <a:rPr sz="2550" baseline="-21241" dirty="0">
                <a:latin typeface="Trebuchet MS"/>
                <a:cs typeface="Trebuchet MS"/>
              </a:rPr>
              <a:t>2</a:t>
            </a:r>
            <a:endParaRPr sz="2550" baseline="-21241">
              <a:latin typeface="Trebuchet MS"/>
              <a:cs typeface="Trebuchet MS"/>
            </a:endParaRPr>
          </a:p>
        </p:txBody>
      </p:sp>
      <p:sp>
        <p:nvSpPr>
          <p:cNvPr id="19" name="object 19"/>
          <p:cNvSpPr/>
          <p:nvPr/>
        </p:nvSpPr>
        <p:spPr>
          <a:xfrm>
            <a:off x="1347209" y="3429000"/>
            <a:ext cx="5763781" cy="238116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4101" y="1000125"/>
            <a:ext cx="2895434"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13791"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709545" y="1057402"/>
            <a:ext cx="106933"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76323" y="1057275"/>
            <a:ext cx="101853" cy="1005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355469" y="1053719"/>
            <a:ext cx="176402" cy="25031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424305" y="1053719"/>
            <a:ext cx="176402" cy="2503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932557"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3" y="135381"/>
                </a:lnTo>
                <a:lnTo>
                  <a:pt x="175513"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68719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111326" y="1006221"/>
            <a:ext cx="217804" cy="346075"/>
          </a:xfrm>
          <a:custGeom>
            <a:avLst/>
            <a:gdLst/>
            <a:ahLst/>
            <a:cxnLst/>
            <a:rect l="l" t="t" r="r" b="b"/>
            <a:pathLst>
              <a:path w="217805" h="346075">
                <a:moveTo>
                  <a:pt x="0" y="0"/>
                </a:moveTo>
                <a:lnTo>
                  <a:pt x="61328" y="0"/>
                </a:lnTo>
                <a:lnTo>
                  <a:pt x="61328" y="291083"/>
                </a:lnTo>
                <a:lnTo>
                  <a:pt x="217474" y="291083"/>
                </a:lnTo>
                <a:lnTo>
                  <a:pt x="217474"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844626" y="1006221"/>
            <a:ext cx="217804" cy="346075"/>
          </a:xfrm>
          <a:custGeom>
            <a:avLst/>
            <a:gdLst/>
            <a:ahLst/>
            <a:cxnLst/>
            <a:rect l="l" t="t" r="r" b="b"/>
            <a:pathLst>
              <a:path w="217805" h="346075">
                <a:moveTo>
                  <a:pt x="0" y="0"/>
                </a:moveTo>
                <a:lnTo>
                  <a:pt x="61328" y="0"/>
                </a:lnTo>
                <a:lnTo>
                  <a:pt x="61328" y="291083"/>
                </a:lnTo>
                <a:lnTo>
                  <a:pt x="217500" y="291083"/>
                </a:lnTo>
                <a:lnTo>
                  <a:pt x="217500"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649092" y="100380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4"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013585"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9" y="157861"/>
                </a:lnTo>
                <a:lnTo>
                  <a:pt x="176664" y="187328"/>
                </a:lnTo>
                <a:lnTo>
                  <a:pt x="163448"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504101" y="1001522"/>
            <a:ext cx="304165" cy="350520"/>
          </a:xfrm>
          <a:custGeom>
            <a:avLst/>
            <a:gdLst/>
            <a:ahLst/>
            <a:cxnLst/>
            <a:rect l="l" t="t" r="r" b="b"/>
            <a:pathLst>
              <a:path w="304165" h="350519">
                <a:moveTo>
                  <a:pt x="137756" y="0"/>
                </a:moveTo>
                <a:lnTo>
                  <a:pt x="164655" y="0"/>
                </a:lnTo>
                <a:lnTo>
                  <a:pt x="303593" y="350265"/>
                </a:lnTo>
                <a:lnTo>
                  <a:pt x="235889"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190367"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292730" y="1000125"/>
            <a:ext cx="302260" cy="357505"/>
          </a:xfrm>
          <a:custGeom>
            <a:avLst/>
            <a:gdLst/>
            <a:ahLst/>
            <a:cxnLst/>
            <a:rect l="l" t="t" r="r" b="b"/>
            <a:pathLst>
              <a:path w="302260" h="357505">
                <a:moveTo>
                  <a:pt x="148589" y="0"/>
                </a:moveTo>
                <a:lnTo>
                  <a:pt x="214312" y="11541"/>
                </a:lnTo>
                <a:lnTo>
                  <a:pt x="262508"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361566" y="1000125"/>
            <a:ext cx="302260" cy="357505"/>
          </a:xfrm>
          <a:custGeom>
            <a:avLst/>
            <a:gdLst/>
            <a:ahLst/>
            <a:cxnLst/>
            <a:rect l="l" t="t" r="r" b="b"/>
            <a:pathLst>
              <a:path w="302260" h="357505">
                <a:moveTo>
                  <a:pt x="148590"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18" name="object 18"/>
          <p:cNvSpPr txBox="1"/>
          <p:nvPr/>
        </p:nvSpPr>
        <p:spPr>
          <a:xfrm>
            <a:off x="535940" y="1632331"/>
            <a:ext cx="3471545" cy="422275"/>
          </a:xfrm>
          <a:prstGeom prst="rect">
            <a:avLst/>
          </a:prstGeom>
        </p:spPr>
        <p:txBody>
          <a:bodyPr vert="horz" wrap="square" lIns="0" tIns="13335" rIns="0" bIns="0" rtlCol="0">
            <a:spAutoFit/>
          </a:bodyPr>
          <a:lstStyle/>
          <a:p>
            <a:pPr marL="287020" indent="-274320">
              <a:lnSpc>
                <a:spcPct val="100000"/>
              </a:lnSpc>
              <a:spcBef>
                <a:spcPts val="105"/>
              </a:spcBef>
              <a:buClr>
                <a:srgbClr val="B03E9A"/>
              </a:buClr>
              <a:buSzPct val="73076"/>
              <a:buFont typeface="Wingdings 2"/>
              <a:buChar char=""/>
              <a:tabLst>
                <a:tab pos="287020" algn="l"/>
                <a:tab pos="2368550" algn="l"/>
              </a:tabLst>
            </a:pPr>
            <a:r>
              <a:rPr sz="2600" dirty="0">
                <a:latin typeface="Trebuchet MS"/>
                <a:cs typeface="Trebuchet MS"/>
              </a:rPr>
              <a:t>Plastic or</a:t>
            </a:r>
            <a:r>
              <a:rPr sz="2600" spc="-30" dirty="0">
                <a:latin typeface="Trebuchet MS"/>
                <a:cs typeface="Trebuchet MS"/>
              </a:rPr>
              <a:t> </a:t>
            </a:r>
            <a:r>
              <a:rPr sz="2600" dirty="0">
                <a:latin typeface="Trebuchet MS"/>
                <a:cs typeface="Trebuchet MS"/>
              </a:rPr>
              <a:t>γ -	sulphur</a:t>
            </a:r>
            <a:endParaRPr sz="2600">
              <a:latin typeface="Trebuchet MS"/>
              <a:cs typeface="Trebuchet MS"/>
            </a:endParaRPr>
          </a:p>
        </p:txBody>
      </p:sp>
      <p:sp>
        <p:nvSpPr>
          <p:cNvPr id="19" name="object 19"/>
          <p:cNvSpPr/>
          <p:nvPr/>
        </p:nvSpPr>
        <p:spPr>
          <a:xfrm>
            <a:off x="1752600" y="2743200"/>
            <a:ext cx="4724400" cy="30480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4101" y="1000125"/>
            <a:ext cx="2895434"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13791"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709545" y="1057402"/>
            <a:ext cx="106933"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76323" y="1057275"/>
            <a:ext cx="101853" cy="1005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355469" y="1053719"/>
            <a:ext cx="176402" cy="25031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424305" y="1053719"/>
            <a:ext cx="176402" cy="2503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932557"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3" y="135381"/>
                </a:lnTo>
                <a:lnTo>
                  <a:pt x="175513"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68719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111326" y="1006221"/>
            <a:ext cx="217804" cy="346075"/>
          </a:xfrm>
          <a:custGeom>
            <a:avLst/>
            <a:gdLst/>
            <a:ahLst/>
            <a:cxnLst/>
            <a:rect l="l" t="t" r="r" b="b"/>
            <a:pathLst>
              <a:path w="217805" h="346075">
                <a:moveTo>
                  <a:pt x="0" y="0"/>
                </a:moveTo>
                <a:lnTo>
                  <a:pt x="61328" y="0"/>
                </a:lnTo>
                <a:lnTo>
                  <a:pt x="61328" y="291083"/>
                </a:lnTo>
                <a:lnTo>
                  <a:pt x="217474" y="291083"/>
                </a:lnTo>
                <a:lnTo>
                  <a:pt x="217474"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844626" y="1006221"/>
            <a:ext cx="217804" cy="346075"/>
          </a:xfrm>
          <a:custGeom>
            <a:avLst/>
            <a:gdLst/>
            <a:ahLst/>
            <a:cxnLst/>
            <a:rect l="l" t="t" r="r" b="b"/>
            <a:pathLst>
              <a:path w="217805" h="346075">
                <a:moveTo>
                  <a:pt x="0" y="0"/>
                </a:moveTo>
                <a:lnTo>
                  <a:pt x="61328" y="0"/>
                </a:lnTo>
                <a:lnTo>
                  <a:pt x="61328" y="291083"/>
                </a:lnTo>
                <a:lnTo>
                  <a:pt x="217500" y="291083"/>
                </a:lnTo>
                <a:lnTo>
                  <a:pt x="217500"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649092" y="100380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4"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013585"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9" y="157861"/>
                </a:lnTo>
                <a:lnTo>
                  <a:pt x="176664" y="187328"/>
                </a:lnTo>
                <a:lnTo>
                  <a:pt x="163448"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504101" y="1001522"/>
            <a:ext cx="304165" cy="350520"/>
          </a:xfrm>
          <a:custGeom>
            <a:avLst/>
            <a:gdLst/>
            <a:ahLst/>
            <a:cxnLst/>
            <a:rect l="l" t="t" r="r" b="b"/>
            <a:pathLst>
              <a:path w="304165" h="350519">
                <a:moveTo>
                  <a:pt x="137756" y="0"/>
                </a:moveTo>
                <a:lnTo>
                  <a:pt x="164655" y="0"/>
                </a:lnTo>
                <a:lnTo>
                  <a:pt x="303593" y="350265"/>
                </a:lnTo>
                <a:lnTo>
                  <a:pt x="235889"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190367"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292730" y="1000125"/>
            <a:ext cx="302260" cy="357505"/>
          </a:xfrm>
          <a:custGeom>
            <a:avLst/>
            <a:gdLst/>
            <a:ahLst/>
            <a:cxnLst/>
            <a:rect l="l" t="t" r="r" b="b"/>
            <a:pathLst>
              <a:path w="302260" h="357505">
                <a:moveTo>
                  <a:pt x="148589" y="0"/>
                </a:moveTo>
                <a:lnTo>
                  <a:pt x="214312" y="11541"/>
                </a:lnTo>
                <a:lnTo>
                  <a:pt x="262508"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361566" y="1000125"/>
            <a:ext cx="302260" cy="357505"/>
          </a:xfrm>
          <a:custGeom>
            <a:avLst/>
            <a:gdLst/>
            <a:ahLst/>
            <a:cxnLst/>
            <a:rect l="l" t="t" r="r" b="b"/>
            <a:pathLst>
              <a:path w="302260" h="357505">
                <a:moveTo>
                  <a:pt x="148590"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18" name="object 18"/>
          <p:cNvSpPr txBox="1"/>
          <p:nvPr/>
        </p:nvSpPr>
        <p:spPr>
          <a:xfrm>
            <a:off x="535940" y="1510856"/>
            <a:ext cx="3335654" cy="2473960"/>
          </a:xfrm>
          <a:prstGeom prst="rect">
            <a:avLst/>
          </a:prstGeom>
        </p:spPr>
        <p:txBody>
          <a:bodyPr vert="horz" wrap="square" lIns="0" tIns="123825" rIns="0" bIns="0" rtlCol="0">
            <a:spAutoFit/>
          </a:bodyPr>
          <a:lstStyle/>
          <a:p>
            <a:pPr marL="287020" indent="-274320">
              <a:lnSpc>
                <a:spcPct val="100000"/>
              </a:lnSpc>
              <a:spcBef>
                <a:spcPts val="975"/>
              </a:spcBef>
              <a:buClr>
                <a:srgbClr val="B03E9A"/>
              </a:buClr>
              <a:buSzPct val="73214"/>
              <a:buFont typeface="Wingdings 2"/>
              <a:buChar char=""/>
              <a:tabLst>
                <a:tab pos="287020" algn="l"/>
              </a:tabLst>
            </a:pPr>
            <a:r>
              <a:rPr sz="2800" spc="-10" dirty="0">
                <a:latin typeface="Trebuchet MS"/>
                <a:cs typeface="Trebuchet MS"/>
              </a:rPr>
              <a:t>Milk </a:t>
            </a:r>
            <a:r>
              <a:rPr sz="2800" spc="-5" dirty="0">
                <a:latin typeface="Trebuchet MS"/>
                <a:cs typeface="Trebuchet MS"/>
              </a:rPr>
              <a:t>of</a:t>
            </a:r>
            <a:r>
              <a:rPr sz="2800" dirty="0">
                <a:latin typeface="Trebuchet MS"/>
                <a:cs typeface="Trebuchet MS"/>
              </a:rPr>
              <a:t> </a:t>
            </a:r>
            <a:r>
              <a:rPr sz="2800" spc="-5" dirty="0">
                <a:latin typeface="Trebuchet MS"/>
                <a:cs typeface="Trebuchet MS"/>
              </a:rPr>
              <a:t>sulphur</a:t>
            </a:r>
            <a:endParaRPr sz="2800">
              <a:latin typeface="Trebuchet MS"/>
              <a:cs typeface="Trebuchet MS"/>
            </a:endParaRPr>
          </a:p>
          <a:p>
            <a:pPr marL="12700" marR="5080">
              <a:lnSpc>
                <a:spcPct val="100000"/>
              </a:lnSpc>
              <a:spcBef>
                <a:spcPts val="635"/>
              </a:spcBef>
            </a:pPr>
            <a:r>
              <a:rPr sz="2000" spc="-15" dirty="0">
                <a:latin typeface="Trebuchet MS"/>
                <a:cs typeface="Trebuchet MS"/>
              </a:rPr>
              <a:t>Prepared </a:t>
            </a:r>
            <a:r>
              <a:rPr sz="2000" spc="-5" dirty="0">
                <a:latin typeface="Trebuchet MS"/>
                <a:cs typeface="Trebuchet MS"/>
              </a:rPr>
              <a:t>by </a:t>
            </a:r>
            <a:r>
              <a:rPr sz="2000" dirty="0">
                <a:latin typeface="Trebuchet MS"/>
                <a:cs typeface="Trebuchet MS"/>
              </a:rPr>
              <a:t>boiling of  sulphur </a:t>
            </a:r>
            <a:r>
              <a:rPr sz="2000" spc="-5" dirty="0">
                <a:latin typeface="Trebuchet MS"/>
                <a:cs typeface="Trebuchet MS"/>
              </a:rPr>
              <a:t>with </a:t>
            </a:r>
            <a:r>
              <a:rPr sz="2000" dirty="0">
                <a:latin typeface="Trebuchet MS"/>
                <a:cs typeface="Trebuchet MS"/>
              </a:rPr>
              <a:t>milk of lime, a  mixture of Ca </a:t>
            </a:r>
            <a:r>
              <a:rPr sz="2000" spc="-5" dirty="0">
                <a:latin typeface="Trebuchet MS"/>
                <a:cs typeface="Trebuchet MS"/>
              </a:rPr>
              <a:t>penta</a:t>
            </a:r>
            <a:r>
              <a:rPr sz="2000" spc="-135" dirty="0">
                <a:latin typeface="Trebuchet MS"/>
                <a:cs typeface="Trebuchet MS"/>
              </a:rPr>
              <a:t> </a:t>
            </a:r>
            <a:r>
              <a:rPr sz="2000" dirty="0">
                <a:latin typeface="Trebuchet MS"/>
                <a:cs typeface="Trebuchet MS"/>
              </a:rPr>
              <a:t>sulphide  </a:t>
            </a:r>
            <a:r>
              <a:rPr sz="2000" spc="-5" dirty="0">
                <a:latin typeface="Trebuchet MS"/>
                <a:cs typeface="Trebuchet MS"/>
              </a:rPr>
              <a:t>and thiosulphate are </a:t>
            </a:r>
            <a:r>
              <a:rPr sz="2000" dirty="0">
                <a:latin typeface="Trebuchet MS"/>
                <a:cs typeface="Trebuchet MS"/>
              </a:rPr>
              <a:t>formed  </a:t>
            </a:r>
            <a:r>
              <a:rPr sz="2000" spc="-5" dirty="0">
                <a:latin typeface="Trebuchet MS"/>
                <a:cs typeface="Trebuchet MS"/>
              </a:rPr>
              <a:t>which </a:t>
            </a:r>
            <a:r>
              <a:rPr sz="2000" dirty="0">
                <a:latin typeface="Trebuchet MS"/>
                <a:cs typeface="Trebuchet MS"/>
              </a:rPr>
              <a:t>on </a:t>
            </a:r>
            <a:r>
              <a:rPr sz="2000" spc="-5" dirty="0">
                <a:latin typeface="Trebuchet MS"/>
                <a:cs typeface="Trebuchet MS"/>
              </a:rPr>
              <a:t>treatment with HCl  </a:t>
            </a:r>
            <a:r>
              <a:rPr sz="2000" dirty="0">
                <a:latin typeface="Trebuchet MS"/>
                <a:cs typeface="Trebuchet MS"/>
              </a:rPr>
              <a:t>give milk of</a:t>
            </a:r>
            <a:r>
              <a:rPr sz="2000" spc="-55" dirty="0">
                <a:latin typeface="Trebuchet MS"/>
                <a:cs typeface="Trebuchet MS"/>
              </a:rPr>
              <a:t> </a:t>
            </a:r>
            <a:r>
              <a:rPr sz="2000" dirty="0">
                <a:latin typeface="Trebuchet MS"/>
                <a:cs typeface="Trebuchet MS"/>
              </a:rPr>
              <a:t>sulphur</a:t>
            </a:r>
            <a:endParaRPr sz="2000">
              <a:latin typeface="Trebuchet MS"/>
              <a:cs typeface="Trebuchet MS"/>
            </a:endParaRPr>
          </a:p>
        </p:txBody>
      </p:sp>
      <p:sp>
        <p:nvSpPr>
          <p:cNvPr id="19" name="object 19"/>
          <p:cNvSpPr txBox="1"/>
          <p:nvPr/>
        </p:nvSpPr>
        <p:spPr>
          <a:xfrm>
            <a:off x="510540" y="4720437"/>
            <a:ext cx="3248025" cy="788670"/>
          </a:xfrm>
          <a:prstGeom prst="rect">
            <a:avLst/>
          </a:prstGeom>
        </p:spPr>
        <p:txBody>
          <a:bodyPr vert="horz" wrap="square" lIns="0" tIns="88900" rIns="0" bIns="0" rtlCol="0">
            <a:spAutoFit/>
          </a:bodyPr>
          <a:lstStyle/>
          <a:p>
            <a:pPr marL="38100">
              <a:lnSpc>
                <a:spcPct val="100000"/>
              </a:lnSpc>
              <a:spcBef>
                <a:spcPts val="700"/>
              </a:spcBef>
            </a:pPr>
            <a:r>
              <a:rPr sz="2000" dirty="0">
                <a:latin typeface="Trebuchet MS"/>
                <a:cs typeface="Trebuchet MS"/>
              </a:rPr>
              <a:t>3Ca (OH)</a:t>
            </a:r>
            <a:r>
              <a:rPr sz="1950" baseline="-21367" dirty="0">
                <a:latin typeface="Trebuchet MS"/>
                <a:cs typeface="Trebuchet MS"/>
              </a:rPr>
              <a:t>2 </a:t>
            </a:r>
            <a:r>
              <a:rPr sz="2000" dirty="0">
                <a:latin typeface="Trebuchet MS"/>
                <a:cs typeface="Trebuchet MS"/>
              </a:rPr>
              <a:t>+ 12S +</a:t>
            </a:r>
            <a:r>
              <a:rPr sz="2000" spc="-250" dirty="0">
                <a:latin typeface="Trebuchet MS"/>
                <a:cs typeface="Trebuchet MS"/>
              </a:rPr>
              <a:t> </a:t>
            </a:r>
            <a:r>
              <a:rPr sz="2000" spc="-5" dirty="0">
                <a:latin typeface="Trebuchet MS"/>
                <a:cs typeface="Trebuchet MS"/>
              </a:rPr>
              <a:t>6HCl</a:t>
            </a:r>
            <a:endParaRPr sz="2000">
              <a:latin typeface="Trebuchet MS"/>
              <a:cs typeface="Trebuchet MS"/>
            </a:endParaRPr>
          </a:p>
          <a:p>
            <a:pPr marL="1028700">
              <a:lnSpc>
                <a:spcPct val="100000"/>
              </a:lnSpc>
              <a:spcBef>
                <a:spcPts val="605"/>
              </a:spcBef>
            </a:pPr>
            <a:r>
              <a:rPr sz="2000" dirty="0">
                <a:latin typeface="Trebuchet MS"/>
                <a:cs typeface="Trebuchet MS"/>
              </a:rPr>
              <a:t>3CaCl</a:t>
            </a:r>
            <a:r>
              <a:rPr sz="1950" baseline="-21367" dirty="0">
                <a:latin typeface="Trebuchet MS"/>
                <a:cs typeface="Trebuchet MS"/>
              </a:rPr>
              <a:t>2 </a:t>
            </a:r>
            <a:r>
              <a:rPr sz="2000" dirty="0">
                <a:latin typeface="Trebuchet MS"/>
                <a:cs typeface="Trebuchet MS"/>
              </a:rPr>
              <a:t>+ 12S</a:t>
            </a:r>
            <a:r>
              <a:rPr sz="2000" spc="-280" dirty="0">
                <a:latin typeface="Trebuchet MS"/>
                <a:cs typeface="Trebuchet MS"/>
              </a:rPr>
              <a:t> </a:t>
            </a:r>
            <a:r>
              <a:rPr sz="2000" spc="5" dirty="0">
                <a:latin typeface="Trebuchet MS"/>
                <a:cs typeface="Trebuchet MS"/>
              </a:rPr>
              <a:t>+2H</a:t>
            </a:r>
            <a:r>
              <a:rPr sz="1950" spc="7" baseline="-21367" dirty="0">
                <a:latin typeface="Trebuchet MS"/>
                <a:cs typeface="Trebuchet MS"/>
              </a:rPr>
              <a:t>2</a:t>
            </a:r>
            <a:r>
              <a:rPr sz="2000" spc="5" dirty="0">
                <a:latin typeface="Trebuchet MS"/>
                <a:cs typeface="Trebuchet MS"/>
              </a:rPr>
              <a:t>O</a:t>
            </a:r>
            <a:endParaRPr sz="2000">
              <a:latin typeface="Trebuchet MS"/>
              <a:cs typeface="Trebuchet MS"/>
            </a:endParaRPr>
          </a:p>
        </p:txBody>
      </p:sp>
      <p:sp>
        <p:nvSpPr>
          <p:cNvPr id="20" name="object 20"/>
          <p:cNvSpPr txBox="1"/>
          <p:nvPr/>
        </p:nvSpPr>
        <p:spPr>
          <a:xfrm>
            <a:off x="4207383" y="1510856"/>
            <a:ext cx="3274060" cy="4074160"/>
          </a:xfrm>
          <a:prstGeom prst="rect">
            <a:avLst/>
          </a:prstGeom>
        </p:spPr>
        <p:txBody>
          <a:bodyPr vert="horz" wrap="square" lIns="0" tIns="123825" rIns="0" bIns="0" rtlCol="0">
            <a:spAutoFit/>
          </a:bodyPr>
          <a:lstStyle/>
          <a:p>
            <a:pPr marL="337820" indent="-274320">
              <a:lnSpc>
                <a:spcPct val="100000"/>
              </a:lnSpc>
              <a:spcBef>
                <a:spcPts val="975"/>
              </a:spcBef>
              <a:buClr>
                <a:srgbClr val="B03E9A"/>
              </a:buClr>
              <a:buSzPct val="73214"/>
              <a:buFont typeface="Wingdings 2"/>
              <a:buChar char=""/>
              <a:tabLst>
                <a:tab pos="337820" algn="l"/>
              </a:tabLst>
            </a:pPr>
            <a:r>
              <a:rPr sz="2800" spc="-10" dirty="0">
                <a:latin typeface="Trebuchet MS"/>
                <a:cs typeface="Trebuchet MS"/>
              </a:rPr>
              <a:t>Colloidal</a:t>
            </a:r>
            <a:r>
              <a:rPr sz="2800" spc="-5" dirty="0">
                <a:latin typeface="Trebuchet MS"/>
                <a:cs typeface="Trebuchet MS"/>
              </a:rPr>
              <a:t> sulphur</a:t>
            </a:r>
            <a:endParaRPr sz="2800">
              <a:latin typeface="Trebuchet MS"/>
              <a:cs typeface="Trebuchet MS"/>
            </a:endParaRPr>
          </a:p>
          <a:p>
            <a:pPr marL="337185" marR="106045" indent="-274320">
              <a:lnSpc>
                <a:spcPct val="100000"/>
              </a:lnSpc>
              <a:spcBef>
                <a:spcPts val="635"/>
              </a:spcBef>
              <a:buClr>
                <a:srgbClr val="B03E9A"/>
              </a:buClr>
              <a:buSzPct val="72500"/>
              <a:buFont typeface="Wingdings 2"/>
              <a:buChar char=""/>
              <a:tabLst>
                <a:tab pos="337820" algn="l"/>
                <a:tab pos="1154430" algn="l"/>
              </a:tabLst>
            </a:pPr>
            <a:r>
              <a:rPr sz="2000" dirty="0">
                <a:latin typeface="Trebuchet MS"/>
                <a:cs typeface="Trebuchet MS"/>
              </a:rPr>
              <a:t>Thiosulfate react </a:t>
            </a:r>
            <a:r>
              <a:rPr sz="2000" spc="-5" dirty="0">
                <a:latin typeface="Trebuchet MS"/>
                <a:cs typeface="Trebuchet MS"/>
              </a:rPr>
              <a:t>with  dilute	acids to produce  </a:t>
            </a:r>
            <a:r>
              <a:rPr sz="2000" spc="-40" dirty="0">
                <a:latin typeface="Trebuchet MS"/>
                <a:cs typeface="Trebuchet MS"/>
              </a:rPr>
              <a:t>sulfur, </a:t>
            </a:r>
            <a:r>
              <a:rPr sz="2000" dirty="0">
                <a:latin typeface="Trebuchet MS"/>
                <a:cs typeface="Trebuchet MS"/>
              </a:rPr>
              <a:t>sulfur dioxide</a:t>
            </a:r>
            <a:r>
              <a:rPr sz="2000" spc="-125" dirty="0">
                <a:latin typeface="Trebuchet MS"/>
                <a:cs typeface="Trebuchet MS"/>
              </a:rPr>
              <a:t> </a:t>
            </a:r>
            <a:r>
              <a:rPr sz="2000" spc="-5" dirty="0">
                <a:latin typeface="Trebuchet MS"/>
                <a:cs typeface="Trebuchet MS"/>
              </a:rPr>
              <a:t>and  </a:t>
            </a:r>
            <a:r>
              <a:rPr sz="2000" spc="-50" dirty="0">
                <a:latin typeface="Trebuchet MS"/>
                <a:cs typeface="Trebuchet MS"/>
              </a:rPr>
              <a:t>water.</a:t>
            </a:r>
            <a:endParaRPr sz="2000">
              <a:latin typeface="Trebuchet MS"/>
              <a:cs typeface="Trebuchet MS"/>
            </a:endParaRPr>
          </a:p>
          <a:p>
            <a:pPr marL="337820" indent="-274320">
              <a:lnSpc>
                <a:spcPct val="100000"/>
              </a:lnSpc>
              <a:spcBef>
                <a:spcPts val="600"/>
              </a:spcBef>
              <a:buClr>
                <a:srgbClr val="B03E9A"/>
              </a:buClr>
              <a:buSzPct val="72500"/>
              <a:buFont typeface="Wingdings 2"/>
              <a:buChar char=""/>
              <a:tabLst>
                <a:tab pos="337820" algn="l"/>
              </a:tabLst>
            </a:pPr>
            <a:r>
              <a:rPr sz="2000" spc="5" dirty="0">
                <a:latin typeface="Trebuchet MS"/>
                <a:cs typeface="Trebuchet MS"/>
              </a:rPr>
              <a:t>Na</a:t>
            </a:r>
            <a:r>
              <a:rPr sz="1950" spc="7" baseline="-21367" dirty="0">
                <a:latin typeface="Trebuchet MS"/>
                <a:cs typeface="Trebuchet MS"/>
              </a:rPr>
              <a:t>2</a:t>
            </a:r>
            <a:r>
              <a:rPr sz="2000" spc="5" dirty="0">
                <a:latin typeface="Trebuchet MS"/>
                <a:cs typeface="Trebuchet MS"/>
              </a:rPr>
              <a:t>S</a:t>
            </a:r>
            <a:r>
              <a:rPr sz="1950" spc="7" baseline="-21367" dirty="0">
                <a:latin typeface="Trebuchet MS"/>
                <a:cs typeface="Trebuchet MS"/>
              </a:rPr>
              <a:t>2</a:t>
            </a:r>
            <a:r>
              <a:rPr sz="2000" spc="5" dirty="0">
                <a:latin typeface="Trebuchet MS"/>
                <a:cs typeface="Trebuchet MS"/>
              </a:rPr>
              <a:t>O</a:t>
            </a:r>
            <a:r>
              <a:rPr sz="1950" spc="7" baseline="-21367" dirty="0">
                <a:latin typeface="Trebuchet MS"/>
                <a:cs typeface="Trebuchet MS"/>
              </a:rPr>
              <a:t>3 </a:t>
            </a:r>
            <a:r>
              <a:rPr sz="2000" dirty="0">
                <a:latin typeface="Trebuchet MS"/>
                <a:cs typeface="Trebuchet MS"/>
              </a:rPr>
              <a:t>+ 2 HCl </a:t>
            </a:r>
            <a:r>
              <a:rPr sz="2000" spc="5" dirty="0">
                <a:latin typeface="Arial"/>
                <a:cs typeface="Arial"/>
              </a:rPr>
              <a:t>→ </a:t>
            </a:r>
            <a:r>
              <a:rPr sz="2000" dirty="0">
                <a:latin typeface="Trebuchet MS"/>
                <a:cs typeface="Trebuchet MS"/>
              </a:rPr>
              <a:t>2</a:t>
            </a:r>
            <a:r>
              <a:rPr sz="2000" spc="-254" dirty="0">
                <a:latin typeface="Trebuchet MS"/>
                <a:cs typeface="Trebuchet MS"/>
              </a:rPr>
              <a:t> </a:t>
            </a:r>
            <a:r>
              <a:rPr sz="2000" spc="-5" dirty="0">
                <a:latin typeface="Trebuchet MS"/>
                <a:cs typeface="Trebuchet MS"/>
              </a:rPr>
              <a:t>NaCl</a:t>
            </a:r>
            <a:endParaRPr sz="2000">
              <a:latin typeface="Trebuchet MS"/>
              <a:cs typeface="Trebuchet MS"/>
            </a:endParaRPr>
          </a:p>
          <a:p>
            <a:pPr marL="1282700">
              <a:lnSpc>
                <a:spcPct val="100000"/>
              </a:lnSpc>
              <a:spcBef>
                <a:spcPts val="605"/>
              </a:spcBef>
            </a:pPr>
            <a:r>
              <a:rPr sz="2000" dirty="0">
                <a:latin typeface="Trebuchet MS"/>
                <a:cs typeface="Trebuchet MS"/>
              </a:rPr>
              <a:t>+ S + </a:t>
            </a:r>
            <a:r>
              <a:rPr sz="2000" spc="5" dirty="0">
                <a:latin typeface="Trebuchet MS"/>
                <a:cs typeface="Trebuchet MS"/>
              </a:rPr>
              <a:t>SO</a:t>
            </a:r>
            <a:r>
              <a:rPr sz="1950" spc="7" baseline="-21367" dirty="0">
                <a:latin typeface="Trebuchet MS"/>
                <a:cs typeface="Trebuchet MS"/>
              </a:rPr>
              <a:t>2 </a:t>
            </a:r>
            <a:r>
              <a:rPr sz="2000" dirty="0">
                <a:latin typeface="Trebuchet MS"/>
                <a:cs typeface="Trebuchet MS"/>
              </a:rPr>
              <a:t>+</a:t>
            </a:r>
            <a:r>
              <a:rPr sz="2000" spc="-275" dirty="0">
                <a:latin typeface="Trebuchet MS"/>
                <a:cs typeface="Trebuchet MS"/>
              </a:rPr>
              <a:t> </a:t>
            </a:r>
            <a:r>
              <a:rPr sz="2000" spc="5" dirty="0">
                <a:latin typeface="Trebuchet MS"/>
                <a:cs typeface="Trebuchet MS"/>
              </a:rPr>
              <a:t>H</a:t>
            </a:r>
            <a:r>
              <a:rPr sz="1950" spc="7" baseline="-21367" dirty="0">
                <a:latin typeface="Trebuchet MS"/>
                <a:cs typeface="Trebuchet MS"/>
              </a:rPr>
              <a:t>2</a:t>
            </a:r>
            <a:r>
              <a:rPr sz="2000" spc="5" dirty="0">
                <a:latin typeface="Trebuchet MS"/>
                <a:cs typeface="Trebuchet MS"/>
              </a:rPr>
              <a:t>O</a:t>
            </a:r>
            <a:endParaRPr sz="2000">
              <a:latin typeface="Trebuchet MS"/>
              <a:cs typeface="Trebuchet MS"/>
            </a:endParaRPr>
          </a:p>
          <a:p>
            <a:pPr marL="430530">
              <a:lnSpc>
                <a:spcPct val="100000"/>
              </a:lnSpc>
              <a:spcBef>
                <a:spcPts val="600"/>
              </a:spcBef>
            </a:pPr>
            <a:r>
              <a:rPr sz="2000" dirty="0">
                <a:latin typeface="Trebuchet MS"/>
                <a:cs typeface="Trebuchet MS"/>
              </a:rPr>
              <a:t>Action of </a:t>
            </a:r>
            <a:r>
              <a:rPr sz="2000" spc="5" dirty="0">
                <a:latin typeface="Trebuchet MS"/>
                <a:cs typeface="Trebuchet MS"/>
              </a:rPr>
              <a:t>H</a:t>
            </a:r>
            <a:r>
              <a:rPr sz="1950" spc="7" baseline="-21367" dirty="0">
                <a:latin typeface="Trebuchet MS"/>
                <a:cs typeface="Trebuchet MS"/>
              </a:rPr>
              <a:t>2</a:t>
            </a:r>
            <a:r>
              <a:rPr sz="2000" spc="5" dirty="0">
                <a:latin typeface="Trebuchet MS"/>
                <a:cs typeface="Trebuchet MS"/>
              </a:rPr>
              <a:t>S </a:t>
            </a:r>
            <a:r>
              <a:rPr sz="2000" dirty="0">
                <a:latin typeface="Trebuchet MS"/>
                <a:cs typeface="Trebuchet MS"/>
              </a:rPr>
              <a:t>on</a:t>
            </a:r>
            <a:r>
              <a:rPr sz="2000" spc="-110" dirty="0">
                <a:latin typeface="Trebuchet MS"/>
                <a:cs typeface="Trebuchet MS"/>
              </a:rPr>
              <a:t> </a:t>
            </a:r>
            <a:r>
              <a:rPr sz="2000" spc="5" dirty="0">
                <a:latin typeface="Trebuchet MS"/>
                <a:cs typeface="Trebuchet MS"/>
              </a:rPr>
              <a:t>SO</a:t>
            </a:r>
            <a:r>
              <a:rPr sz="1950" spc="7" baseline="-21367" dirty="0">
                <a:latin typeface="Trebuchet MS"/>
                <a:cs typeface="Trebuchet MS"/>
              </a:rPr>
              <a:t>2</a:t>
            </a:r>
            <a:endParaRPr sz="1950" baseline="-21367">
              <a:latin typeface="Trebuchet MS"/>
              <a:cs typeface="Trebuchet MS"/>
            </a:endParaRPr>
          </a:p>
          <a:p>
            <a:pPr>
              <a:lnSpc>
                <a:spcPct val="100000"/>
              </a:lnSpc>
              <a:spcBef>
                <a:spcPts val="30"/>
              </a:spcBef>
            </a:pPr>
            <a:endParaRPr sz="3100">
              <a:latin typeface="Times New Roman"/>
              <a:cs typeface="Times New Roman"/>
            </a:endParaRPr>
          </a:p>
          <a:p>
            <a:pPr marL="215900">
              <a:lnSpc>
                <a:spcPct val="100000"/>
              </a:lnSpc>
              <a:spcBef>
                <a:spcPts val="5"/>
              </a:spcBef>
              <a:tabLst>
                <a:tab pos="2197100" algn="l"/>
                <a:tab pos="2706370" algn="l"/>
              </a:tabLst>
            </a:pPr>
            <a:r>
              <a:rPr sz="2000" dirty="0">
                <a:latin typeface="Trebuchet MS"/>
                <a:cs typeface="Trebuchet MS"/>
              </a:rPr>
              <a:t>2H</a:t>
            </a:r>
            <a:r>
              <a:rPr sz="1950" baseline="-21367" dirty="0">
                <a:latin typeface="Trebuchet MS"/>
                <a:cs typeface="Trebuchet MS"/>
              </a:rPr>
              <a:t>2</a:t>
            </a:r>
            <a:r>
              <a:rPr sz="2000" dirty="0">
                <a:latin typeface="Trebuchet MS"/>
                <a:cs typeface="Trebuchet MS"/>
              </a:rPr>
              <a:t>S</a:t>
            </a:r>
            <a:r>
              <a:rPr sz="2000" spc="-5" dirty="0">
                <a:latin typeface="Trebuchet MS"/>
                <a:cs typeface="Trebuchet MS"/>
              </a:rPr>
              <a:t> </a:t>
            </a:r>
            <a:r>
              <a:rPr sz="2000" dirty="0">
                <a:latin typeface="Trebuchet MS"/>
                <a:cs typeface="Trebuchet MS"/>
              </a:rPr>
              <a:t>on</a:t>
            </a:r>
            <a:r>
              <a:rPr sz="2000" spc="10" dirty="0">
                <a:latin typeface="Trebuchet MS"/>
                <a:cs typeface="Trebuchet MS"/>
              </a:rPr>
              <a:t> </a:t>
            </a:r>
            <a:r>
              <a:rPr sz="2000" dirty="0">
                <a:latin typeface="Trebuchet MS"/>
                <a:cs typeface="Trebuchet MS"/>
              </a:rPr>
              <a:t>SO</a:t>
            </a:r>
            <a:r>
              <a:rPr sz="1950" baseline="-21367" dirty="0">
                <a:latin typeface="Trebuchet MS"/>
                <a:cs typeface="Trebuchet MS"/>
              </a:rPr>
              <a:t>2	</a:t>
            </a:r>
            <a:r>
              <a:rPr sz="2000" dirty="0">
                <a:latin typeface="Trebuchet MS"/>
                <a:cs typeface="Trebuchet MS"/>
              </a:rPr>
              <a:t>3</a:t>
            </a:r>
            <a:r>
              <a:rPr sz="2000" spc="195" dirty="0">
                <a:latin typeface="Trebuchet MS"/>
                <a:cs typeface="Trebuchet MS"/>
              </a:rPr>
              <a:t> </a:t>
            </a:r>
            <a:r>
              <a:rPr sz="2000" dirty="0">
                <a:latin typeface="Trebuchet MS"/>
                <a:cs typeface="Trebuchet MS"/>
              </a:rPr>
              <a:t>S	+</a:t>
            </a:r>
            <a:endParaRPr sz="2000">
              <a:latin typeface="Trebuchet MS"/>
              <a:cs typeface="Trebuchet MS"/>
            </a:endParaRPr>
          </a:p>
          <a:p>
            <a:pPr marL="63500">
              <a:lnSpc>
                <a:spcPct val="100000"/>
              </a:lnSpc>
            </a:pPr>
            <a:r>
              <a:rPr sz="2000" dirty="0">
                <a:latin typeface="Trebuchet MS"/>
                <a:cs typeface="Trebuchet MS"/>
              </a:rPr>
              <a:t>2H</a:t>
            </a:r>
            <a:r>
              <a:rPr sz="1950" baseline="-21367" dirty="0">
                <a:latin typeface="Trebuchet MS"/>
                <a:cs typeface="Trebuchet MS"/>
              </a:rPr>
              <a:t>2</a:t>
            </a:r>
            <a:r>
              <a:rPr sz="2000" dirty="0">
                <a:latin typeface="Trebuchet MS"/>
                <a:cs typeface="Trebuchet MS"/>
              </a:rPr>
              <a:t>O</a:t>
            </a:r>
            <a:endParaRPr sz="2000">
              <a:latin typeface="Trebuchet MS"/>
              <a:cs typeface="Trebuchet MS"/>
            </a:endParaRPr>
          </a:p>
        </p:txBody>
      </p:sp>
      <p:sp>
        <p:nvSpPr>
          <p:cNvPr id="21" name="object 21"/>
          <p:cNvSpPr/>
          <p:nvPr/>
        </p:nvSpPr>
        <p:spPr>
          <a:xfrm>
            <a:off x="5868161" y="5115178"/>
            <a:ext cx="534035" cy="134620"/>
          </a:xfrm>
          <a:custGeom>
            <a:avLst/>
            <a:gdLst/>
            <a:ahLst/>
            <a:cxnLst/>
            <a:rect l="l" t="t" r="r" b="b"/>
            <a:pathLst>
              <a:path w="534035" h="134620">
                <a:moveTo>
                  <a:pt x="476123" y="67183"/>
                </a:moveTo>
                <a:lnTo>
                  <a:pt x="410590" y="105410"/>
                </a:lnTo>
                <a:lnTo>
                  <a:pt x="403605" y="109347"/>
                </a:lnTo>
                <a:lnTo>
                  <a:pt x="401320" y="118237"/>
                </a:lnTo>
                <a:lnTo>
                  <a:pt x="405384" y="125095"/>
                </a:lnTo>
                <a:lnTo>
                  <a:pt x="409448" y="132080"/>
                </a:lnTo>
                <a:lnTo>
                  <a:pt x="418211" y="134366"/>
                </a:lnTo>
                <a:lnTo>
                  <a:pt x="508676" y="81661"/>
                </a:lnTo>
                <a:lnTo>
                  <a:pt x="504698" y="81661"/>
                </a:lnTo>
                <a:lnTo>
                  <a:pt x="504698" y="79629"/>
                </a:lnTo>
                <a:lnTo>
                  <a:pt x="497459" y="79629"/>
                </a:lnTo>
                <a:lnTo>
                  <a:pt x="476123" y="67183"/>
                </a:lnTo>
                <a:close/>
              </a:path>
              <a:path w="534035" h="134620">
                <a:moveTo>
                  <a:pt x="451303" y="52705"/>
                </a:moveTo>
                <a:lnTo>
                  <a:pt x="0" y="52705"/>
                </a:lnTo>
                <a:lnTo>
                  <a:pt x="0" y="81661"/>
                </a:lnTo>
                <a:lnTo>
                  <a:pt x="451303" y="81661"/>
                </a:lnTo>
                <a:lnTo>
                  <a:pt x="476123" y="67183"/>
                </a:lnTo>
                <a:lnTo>
                  <a:pt x="451303" y="52705"/>
                </a:lnTo>
                <a:close/>
              </a:path>
              <a:path w="534035" h="134620">
                <a:moveTo>
                  <a:pt x="508678" y="52705"/>
                </a:moveTo>
                <a:lnTo>
                  <a:pt x="504698" y="52705"/>
                </a:lnTo>
                <a:lnTo>
                  <a:pt x="504698" y="81661"/>
                </a:lnTo>
                <a:lnTo>
                  <a:pt x="508676" y="81661"/>
                </a:lnTo>
                <a:lnTo>
                  <a:pt x="533526" y="67183"/>
                </a:lnTo>
                <a:lnTo>
                  <a:pt x="508678" y="52705"/>
                </a:lnTo>
                <a:close/>
              </a:path>
              <a:path w="534035" h="134620">
                <a:moveTo>
                  <a:pt x="497459" y="54737"/>
                </a:moveTo>
                <a:lnTo>
                  <a:pt x="476123" y="67183"/>
                </a:lnTo>
                <a:lnTo>
                  <a:pt x="497459" y="79629"/>
                </a:lnTo>
                <a:lnTo>
                  <a:pt x="497459" y="54737"/>
                </a:lnTo>
                <a:close/>
              </a:path>
              <a:path w="534035" h="134620">
                <a:moveTo>
                  <a:pt x="504698" y="54737"/>
                </a:moveTo>
                <a:lnTo>
                  <a:pt x="497459" y="54737"/>
                </a:lnTo>
                <a:lnTo>
                  <a:pt x="497459" y="79629"/>
                </a:lnTo>
                <a:lnTo>
                  <a:pt x="504698" y="79629"/>
                </a:lnTo>
                <a:lnTo>
                  <a:pt x="504698" y="54737"/>
                </a:lnTo>
                <a:close/>
              </a:path>
              <a:path w="534035" h="134620">
                <a:moveTo>
                  <a:pt x="418211" y="0"/>
                </a:moveTo>
                <a:lnTo>
                  <a:pt x="409448" y="2286"/>
                </a:lnTo>
                <a:lnTo>
                  <a:pt x="405384" y="9271"/>
                </a:lnTo>
                <a:lnTo>
                  <a:pt x="401320" y="16129"/>
                </a:lnTo>
                <a:lnTo>
                  <a:pt x="403605" y="25019"/>
                </a:lnTo>
                <a:lnTo>
                  <a:pt x="410590" y="28956"/>
                </a:lnTo>
                <a:lnTo>
                  <a:pt x="476123" y="67183"/>
                </a:lnTo>
                <a:lnTo>
                  <a:pt x="497459" y="54737"/>
                </a:lnTo>
                <a:lnTo>
                  <a:pt x="504698" y="54737"/>
                </a:lnTo>
                <a:lnTo>
                  <a:pt x="504698" y="52705"/>
                </a:lnTo>
                <a:lnTo>
                  <a:pt x="508678" y="52705"/>
                </a:lnTo>
                <a:lnTo>
                  <a:pt x="418211" y="0"/>
                </a:lnTo>
                <a:close/>
              </a:path>
            </a:pathLst>
          </a:custGeom>
          <a:solidFill>
            <a:srgbClr val="B83C68"/>
          </a:solidFill>
        </p:spPr>
        <p:txBody>
          <a:bodyPr wrap="square" lIns="0" tIns="0" rIns="0" bIns="0" rtlCol="0"/>
          <a:lstStyle/>
          <a:p>
            <a:endParaRPr/>
          </a:p>
        </p:txBody>
      </p:sp>
      <p:sp>
        <p:nvSpPr>
          <p:cNvPr id="22" name="object 22"/>
          <p:cNvSpPr/>
          <p:nvPr/>
        </p:nvSpPr>
        <p:spPr>
          <a:xfrm>
            <a:off x="3307841" y="4886578"/>
            <a:ext cx="381635" cy="134620"/>
          </a:xfrm>
          <a:custGeom>
            <a:avLst/>
            <a:gdLst/>
            <a:ahLst/>
            <a:cxnLst/>
            <a:rect l="l" t="t" r="r" b="b"/>
            <a:pathLst>
              <a:path w="381635" h="134620">
                <a:moveTo>
                  <a:pt x="323723" y="67183"/>
                </a:moveTo>
                <a:lnTo>
                  <a:pt x="258191" y="105410"/>
                </a:lnTo>
                <a:lnTo>
                  <a:pt x="251206" y="109347"/>
                </a:lnTo>
                <a:lnTo>
                  <a:pt x="248920" y="118237"/>
                </a:lnTo>
                <a:lnTo>
                  <a:pt x="252984" y="125095"/>
                </a:lnTo>
                <a:lnTo>
                  <a:pt x="257048" y="132080"/>
                </a:lnTo>
                <a:lnTo>
                  <a:pt x="265811" y="134366"/>
                </a:lnTo>
                <a:lnTo>
                  <a:pt x="356276" y="81661"/>
                </a:lnTo>
                <a:lnTo>
                  <a:pt x="352298" y="81661"/>
                </a:lnTo>
                <a:lnTo>
                  <a:pt x="352298" y="79629"/>
                </a:lnTo>
                <a:lnTo>
                  <a:pt x="345059" y="79629"/>
                </a:lnTo>
                <a:lnTo>
                  <a:pt x="323723" y="67183"/>
                </a:lnTo>
                <a:close/>
              </a:path>
              <a:path w="381635" h="134620">
                <a:moveTo>
                  <a:pt x="298903" y="52705"/>
                </a:moveTo>
                <a:lnTo>
                  <a:pt x="0" y="52705"/>
                </a:lnTo>
                <a:lnTo>
                  <a:pt x="0" y="81661"/>
                </a:lnTo>
                <a:lnTo>
                  <a:pt x="298903" y="81661"/>
                </a:lnTo>
                <a:lnTo>
                  <a:pt x="323723" y="67183"/>
                </a:lnTo>
                <a:lnTo>
                  <a:pt x="298903" y="52705"/>
                </a:lnTo>
                <a:close/>
              </a:path>
              <a:path w="381635" h="134620">
                <a:moveTo>
                  <a:pt x="356278" y="52705"/>
                </a:moveTo>
                <a:lnTo>
                  <a:pt x="352298" y="52705"/>
                </a:lnTo>
                <a:lnTo>
                  <a:pt x="352298" y="81661"/>
                </a:lnTo>
                <a:lnTo>
                  <a:pt x="356276" y="81661"/>
                </a:lnTo>
                <a:lnTo>
                  <a:pt x="381127" y="67183"/>
                </a:lnTo>
                <a:lnTo>
                  <a:pt x="356278" y="52705"/>
                </a:lnTo>
                <a:close/>
              </a:path>
              <a:path w="381635" h="134620">
                <a:moveTo>
                  <a:pt x="345059" y="54737"/>
                </a:moveTo>
                <a:lnTo>
                  <a:pt x="323723" y="67183"/>
                </a:lnTo>
                <a:lnTo>
                  <a:pt x="345059" y="79629"/>
                </a:lnTo>
                <a:lnTo>
                  <a:pt x="345059" y="54737"/>
                </a:lnTo>
                <a:close/>
              </a:path>
              <a:path w="381635" h="134620">
                <a:moveTo>
                  <a:pt x="352298" y="54737"/>
                </a:moveTo>
                <a:lnTo>
                  <a:pt x="345059" y="54737"/>
                </a:lnTo>
                <a:lnTo>
                  <a:pt x="345059" y="79629"/>
                </a:lnTo>
                <a:lnTo>
                  <a:pt x="352298" y="79629"/>
                </a:lnTo>
                <a:lnTo>
                  <a:pt x="352298" y="54737"/>
                </a:lnTo>
                <a:close/>
              </a:path>
              <a:path w="381635" h="134620">
                <a:moveTo>
                  <a:pt x="265811" y="0"/>
                </a:moveTo>
                <a:lnTo>
                  <a:pt x="257048" y="2286"/>
                </a:lnTo>
                <a:lnTo>
                  <a:pt x="252984" y="9271"/>
                </a:lnTo>
                <a:lnTo>
                  <a:pt x="248920" y="16129"/>
                </a:lnTo>
                <a:lnTo>
                  <a:pt x="251206" y="25019"/>
                </a:lnTo>
                <a:lnTo>
                  <a:pt x="258191" y="28956"/>
                </a:lnTo>
                <a:lnTo>
                  <a:pt x="323723" y="67183"/>
                </a:lnTo>
                <a:lnTo>
                  <a:pt x="345059" y="54737"/>
                </a:lnTo>
                <a:lnTo>
                  <a:pt x="352298" y="54737"/>
                </a:lnTo>
                <a:lnTo>
                  <a:pt x="352298" y="52705"/>
                </a:lnTo>
                <a:lnTo>
                  <a:pt x="356278" y="52705"/>
                </a:lnTo>
                <a:lnTo>
                  <a:pt x="265811" y="0"/>
                </a:lnTo>
                <a:close/>
              </a:path>
            </a:pathLst>
          </a:custGeom>
          <a:solidFill>
            <a:srgbClr val="B83C68"/>
          </a:solid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548830"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31481" y="1053719"/>
            <a:ext cx="176339" cy="25031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21792" y="1000252"/>
            <a:ext cx="209550" cy="357505"/>
          </a:xfrm>
          <a:custGeom>
            <a:avLst/>
            <a:gdLst/>
            <a:ahLst/>
            <a:cxnLst/>
            <a:rect l="l" t="t" r="r" b="b"/>
            <a:pathLst>
              <a:path w="209550" h="357505">
                <a:moveTo>
                  <a:pt x="105448" y="0"/>
                </a:moveTo>
                <a:lnTo>
                  <a:pt x="133413" y="1404"/>
                </a:lnTo>
                <a:lnTo>
                  <a:pt x="157399" y="5619"/>
                </a:lnTo>
                <a:lnTo>
                  <a:pt x="177405" y="12644"/>
                </a:lnTo>
                <a:lnTo>
                  <a:pt x="193433" y="22478"/>
                </a:lnTo>
                <a:lnTo>
                  <a:pt x="174790" y="75311"/>
                </a:lnTo>
                <a:lnTo>
                  <a:pt x="158414" y="65216"/>
                </a:lnTo>
                <a:lnTo>
                  <a:pt x="141593" y="57991"/>
                </a:lnTo>
                <a:lnTo>
                  <a:pt x="124328" y="53647"/>
                </a:lnTo>
                <a:lnTo>
                  <a:pt x="106616" y="52197"/>
                </a:lnTo>
                <a:lnTo>
                  <a:pt x="96601" y="52889"/>
                </a:lnTo>
                <a:lnTo>
                  <a:pt x="64955" y="76263"/>
                </a:lnTo>
                <a:lnTo>
                  <a:pt x="62039" y="92583"/>
                </a:lnTo>
                <a:lnTo>
                  <a:pt x="66152" y="107584"/>
                </a:lnTo>
                <a:lnTo>
                  <a:pt x="78490" y="122872"/>
                </a:lnTo>
                <a:lnTo>
                  <a:pt x="99056" y="138445"/>
                </a:lnTo>
                <a:lnTo>
                  <a:pt x="127850" y="154305"/>
                </a:lnTo>
                <a:lnTo>
                  <a:pt x="143978" y="162615"/>
                </a:lnTo>
                <a:lnTo>
                  <a:pt x="157691" y="170592"/>
                </a:lnTo>
                <a:lnTo>
                  <a:pt x="191369" y="201041"/>
                </a:lnTo>
                <a:lnTo>
                  <a:pt x="207230" y="238934"/>
                </a:lnTo>
                <a:lnTo>
                  <a:pt x="209232" y="261238"/>
                </a:lnTo>
                <a:lnTo>
                  <a:pt x="207161" y="281267"/>
                </a:lnTo>
                <a:lnTo>
                  <a:pt x="190592" y="315799"/>
                </a:lnTo>
                <a:lnTo>
                  <a:pt x="158117" y="342161"/>
                </a:lnTo>
                <a:lnTo>
                  <a:pt x="113706" y="355687"/>
                </a:lnTo>
                <a:lnTo>
                  <a:pt x="87274" y="357377"/>
                </a:lnTo>
                <a:lnTo>
                  <a:pt x="63688" y="355828"/>
                </a:lnTo>
                <a:lnTo>
                  <a:pt x="41279" y="351170"/>
                </a:lnTo>
                <a:lnTo>
                  <a:pt x="20049" y="343394"/>
                </a:lnTo>
                <a:lnTo>
                  <a:pt x="0" y="332486"/>
                </a:lnTo>
                <a:lnTo>
                  <a:pt x="22644" y="277495"/>
                </a:lnTo>
                <a:lnTo>
                  <a:pt x="40734" y="288643"/>
                </a:lnTo>
                <a:lnTo>
                  <a:pt x="58677" y="296576"/>
                </a:lnTo>
                <a:lnTo>
                  <a:pt x="76472" y="301319"/>
                </a:lnTo>
                <a:lnTo>
                  <a:pt x="94119" y="302895"/>
                </a:lnTo>
                <a:lnTo>
                  <a:pt x="117755" y="300537"/>
                </a:lnTo>
                <a:lnTo>
                  <a:pt x="134639" y="293465"/>
                </a:lnTo>
                <a:lnTo>
                  <a:pt x="144768" y="281678"/>
                </a:lnTo>
                <a:lnTo>
                  <a:pt x="148145" y="265175"/>
                </a:lnTo>
                <a:lnTo>
                  <a:pt x="147348" y="256434"/>
                </a:lnTo>
                <a:lnTo>
                  <a:pt x="127347" y="223206"/>
                </a:lnTo>
                <a:lnTo>
                  <a:pt x="82918" y="195452"/>
                </a:lnTo>
                <a:lnTo>
                  <a:pt x="64663" y="185975"/>
                </a:lnTo>
                <a:lnTo>
                  <a:pt x="49653" y="177355"/>
                </a:lnTo>
                <a:lnTo>
                  <a:pt x="17160" y="148637"/>
                </a:lnTo>
                <a:lnTo>
                  <a:pt x="1175" y="103489"/>
                </a:lnTo>
                <a:lnTo>
                  <a:pt x="711" y="92963"/>
                </a:lnTo>
                <a:lnTo>
                  <a:pt x="2545" y="73796"/>
                </a:lnTo>
                <a:lnTo>
                  <a:pt x="30073" y="26415"/>
                </a:lnTo>
                <a:lnTo>
                  <a:pt x="63603" y="6635"/>
                </a:lnTo>
                <a:lnTo>
                  <a:pt x="83485" y="1662"/>
                </a:lnTo>
                <a:lnTo>
                  <a:pt x="105448" y="0"/>
                </a:lnTo>
                <a:close/>
              </a:path>
            </a:pathLst>
          </a:custGeom>
          <a:ln w="3175">
            <a:solidFill>
              <a:srgbClr val="58134A"/>
            </a:solidFill>
          </a:ln>
        </p:spPr>
        <p:txBody>
          <a:bodyPr wrap="square" lIns="0" tIns="0" rIns="0" bIns="0" rtlCol="0"/>
          <a:lstStyle/>
          <a:p>
            <a:endParaRPr/>
          </a:p>
        </p:txBody>
      </p:sp>
      <p:sp>
        <p:nvSpPr>
          <p:cNvPr id="5" name="object 5"/>
          <p:cNvSpPr/>
          <p:nvPr/>
        </p:nvSpPr>
        <p:spPr>
          <a:xfrm>
            <a:off x="768680"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6" name="object 6"/>
          <p:cNvSpPr/>
          <p:nvPr/>
        </p:nvSpPr>
        <p:spPr>
          <a:xfrm>
            <a:off x="1111478" y="1236599"/>
            <a:ext cx="153250" cy="23406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110589" y="1235710"/>
            <a:ext cx="155028" cy="235838"/>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497840" y="1632331"/>
            <a:ext cx="7042784" cy="4446270"/>
          </a:xfrm>
          <a:prstGeom prst="rect">
            <a:avLst/>
          </a:prstGeom>
        </p:spPr>
        <p:txBody>
          <a:bodyPr vert="horz" wrap="square" lIns="0" tIns="13335" rIns="0" bIns="0" rtlCol="0">
            <a:spAutoFit/>
          </a:bodyPr>
          <a:lstStyle/>
          <a:p>
            <a:pPr marL="324485" marR="139065" indent="-274320">
              <a:lnSpc>
                <a:spcPct val="100000"/>
              </a:lnSpc>
              <a:spcBef>
                <a:spcPts val="105"/>
              </a:spcBef>
              <a:buClr>
                <a:srgbClr val="B03E9A"/>
              </a:buClr>
              <a:buSzPct val="73076"/>
              <a:buFont typeface="Wingdings 2"/>
              <a:buChar char=""/>
              <a:tabLst>
                <a:tab pos="325120" algn="l"/>
              </a:tabLst>
            </a:pPr>
            <a:r>
              <a:rPr sz="2600" spc="-15" dirty="0">
                <a:latin typeface="Trebuchet MS"/>
                <a:cs typeface="Trebuchet MS"/>
              </a:rPr>
              <a:t>Preparation </a:t>
            </a:r>
            <a:r>
              <a:rPr sz="2600" dirty="0">
                <a:latin typeface="Trebuchet MS"/>
                <a:cs typeface="Trebuchet MS"/>
              </a:rPr>
              <a:t>: Sulphur </a:t>
            </a:r>
            <a:r>
              <a:rPr sz="2600" spc="-5" dirty="0">
                <a:latin typeface="Trebuchet MS"/>
                <a:cs typeface="Trebuchet MS"/>
              </a:rPr>
              <a:t>dioxide is formed  together with </a:t>
            </a:r>
            <a:r>
              <a:rPr sz="2600" dirty="0">
                <a:latin typeface="Trebuchet MS"/>
                <a:cs typeface="Trebuchet MS"/>
              </a:rPr>
              <a:t>a little (6-8%) sulphur</a:t>
            </a:r>
            <a:r>
              <a:rPr sz="2600" spc="-105" dirty="0">
                <a:latin typeface="Trebuchet MS"/>
                <a:cs typeface="Trebuchet MS"/>
              </a:rPr>
              <a:t> </a:t>
            </a:r>
            <a:r>
              <a:rPr sz="2600" spc="-5" dirty="0">
                <a:latin typeface="Trebuchet MS"/>
                <a:cs typeface="Trebuchet MS"/>
              </a:rPr>
              <a:t>trioxide  when </a:t>
            </a:r>
            <a:r>
              <a:rPr sz="2600" dirty="0">
                <a:latin typeface="Trebuchet MS"/>
                <a:cs typeface="Trebuchet MS"/>
              </a:rPr>
              <a:t>sulphur </a:t>
            </a:r>
            <a:r>
              <a:rPr sz="2600" spc="-5" dirty="0">
                <a:latin typeface="Trebuchet MS"/>
                <a:cs typeface="Trebuchet MS"/>
              </a:rPr>
              <a:t>is </a:t>
            </a:r>
            <a:r>
              <a:rPr sz="2600" dirty="0">
                <a:latin typeface="Trebuchet MS"/>
                <a:cs typeface="Trebuchet MS"/>
              </a:rPr>
              <a:t>burnt </a:t>
            </a:r>
            <a:r>
              <a:rPr sz="2600" spc="-5" dirty="0">
                <a:latin typeface="Trebuchet MS"/>
                <a:cs typeface="Trebuchet MS"/>
              </a:rPr>
              <a:t>in air or </a:t>
            </a:r>
            <a:r>
              <a:rPr sz="2600" dirty="0">
                <a:latin typeface="Trebuchet MS"/>
                <a:cs typeface="Trebuchet MS"/>
              </a:rPr>
              <a:t>oxygen:</a:t>
            </a:r>
            <a:endParaRPr sz="2600">
              <a:latin typeface="Trebuchet MS"/>
              <a:cs typeface="Trebuchet MS"/>
            </a:endParaRPr>
          </a:p>
          <a:p>
            <a:pPr marL="1524635">
              <a:lnSpc>
                <a:spcPct val="100000"/>
              </a:lnSpc>
            </a:pPr>
            <a:r>
              <a:rPr sz="2600" dirty="0">
                <a:latin typeface="Trebuchet MS"/>
                <a:cs typeface="Trebuchet MS"/>
              </a:rPr>
              <a:t>S(s) + O</a:t>
            </a:r>
            <a:r>
              <a:rPr sz="2550" baseline="-21241" dirty="0">
                <a:latin typeface="Trebuchet MS"/>
                <a:cs typeface="Trebuchet MS"/>
              </a:rPr>
              <a:t>2</a:t>
            </a:r>
            <a:r>
              <a:rPr sz="2600" dirty="0">
                <a:latin typeface="Trebuchet MS"/>
                <a:cs typeface="Trebuchet MS"/>
              </a:rPr>
              <a:t>(g) </a:t>
            </a:r>
            <a:r>
              <a:rPr sz="2600" dirty="0">
                <a:latin typeface="Arial"/>
                <a:cs typeface="Arial"/>
              </a:rPr>
              <a:t>→ </a:t>
            </a:r>
            <a:r>
              <a:rPr sz="2600" dirty="0">
                <a:latin typeface="Trebuchet MS"/>
                <a:cs typeface="Trebuchet MS"/>
              </a:rPr>
              <a:t>SO</a:t>
            </a:r>
            <a:r>
              <a:rPr sz="2550" baseline="-21241" dirty="0">
                <a:latin typeface="Trebuchet MS"/>
                <a:cs typeface="Trebuchet MS"/>
              </a:rPr>
              <a:t>2</a:t>
            </a:r>
            <a:r>
              <a:rPr sz="2550" spc="434" baseline="-21241" dirty="0">
                <a:latin typeface="Trebuchet MS"/>
                <a:cs typeface="Trebuchet MS"/>
              </a:rPr>
              <a:t> </a:t>
            </a:r>
            <a:r>
              <a:rPr sz="2600" spc="-5" dirty="0">
                <a:latin typeface="Trebuchet MS"/>
                <a:cs typeface="Trebuchet MS"/>
              </a:rPr>
              <a:t>(g)</a:t>
            </a:r>
            <a:endParaRPr sz="2600">
              <a:latin typeface="Trebuchet MS"/>
              <a:cs typeface="Trebuchet MS"/>
            </a:endParaRPr>
          </a:p>
          <a:p>
            <a:pPr marL="324485" marR="43180" indent="-274320">
              <a:lnSpc>
                <a:spcPct val="100000"/>
              </a:lnSpc>
              <a:spcBef>
                <a:spcPts val="600"/>
              </a:spcBef>
              <a:buClr>
                <a:srgbClr val="B03E9A"/>
              </a:buClr>
              <a:buSzPct val="73076"/>
              <a:buFont typeface="Wingdings 2"/>
              <a:buChar char=""/>
              <a:tabLst>
                <a:tab pos="325120" algn="l"/>
              </a:tabLst>
            </a:pPr>
            <a:r>
              <a:rPr sz="2600" spc="-25" dirty="0">
                <a:latin typeface="Trebuchet MS"/>
                <a:cs typeface="Trebuchet MS"/>
              </a:rPr>
              <a:t>Industrially, </a:t>
            </a:r>
            <a:r>
              <a:rPr sz="2600" spc="-5" dirty="0">
                <a:latin typeface="Trebuchet MS"/>
                <a:cs typeface="Trebuchet MS"/>
              </a:rPr>
              <a:t>it is produced as </a:t>
            </a:r>
            <a:r>
              <a:rPr sz="2600" dirty="0">
                <a:latin typeface="Trebuchet MS"/>
                <a:cs typeface="Trebuchet MS"/>
              </a:rPr>
              <a:t>a </a:t>
            </a:r>
            <a:r>
              <a:rPr sz="2600" spc="-5" dirty="0">
                <a:latin typeface="Trebuchet MS"/>
                <a:cs typeface="Trebuchet MS"/>
              </a:rPr>
              <a:t>by-product </a:t>
            </a:r>
            <a:r>
              <a:rPr sz="2600" dirty="0">
                <a:latin typeface="Trebuchet MS"/>
                <a:cs typeface="Trebuchet MS"/>
              </a:rPr>
              <a:t>of  </a:t>
            </a:r>
            <a:r>
              <a:rPr sz="2600" spc="-5" dirty="0">
                <a:latin typeface="Trebuchet MS"/>
                <a:cs typeface="Trebuchet MS"/>
              </a:rPr>
              <a:t>the roasting </a:t>
            </a:r>
            <a:r>
              <a:rPr sz="2600" dirty="0">
                <a:latin typeface="Trebuchet MS"/>
                <a:cs typeface="Trebuchet MS"/>
              </a:rPr>
              <a:t>of sulphide</a:t>
            </a:r>
            <a:r>
              <a:rPr sz="2600" spc="-35" dirty="0">
                <a:latin typeface="Trebuchet MS"/>
                <a:cs typeface="Trebuchet MS"/>
              </a:rPr>
              <a:t> </a:t>
            </a:r>
            <a:r>
              <a:rPr sz="2600" spc="-5" dirty="0">
                <a:latin typeface="Trebuchet MS"/>
                <a:cs typeface="Trebuchet MS"/>
              </a:rPr>
              <a:t>ores.</a:t>
            </a:r>
            <a:endParaRPr sz="2600">
              <a:latin typeface="Trebuchet MS"/>
              <a:cs typeface="Trebuchet MS"/>
            </a:endParaRPr>
          </a:p>
          <a:p>
            <a:pPr marL="324485">
              <a:lnSpc>
                <a:spcPct val="100000"/>
              </a:lnSpc>
              <a:spcBef>
                <a:spcPts val="5"/>
              </a:spcBef>
            </a:pPr>
            <a:r>
              <a:rPr sz="2400" spc="-5" dirty="0">
                <a:latin typeface="Trebuchet MS"/>
                <a:cs typeface="Trebuchet MS"/>
              </a:rPr>
              <a:t>4FeS</a:t>
            </a:r>
            <a:r>
              <a:rPr sz="2400" spc="-7" baseline="-20833" dirty="0">
                <a:latin typeface="Trebuchet MS"/>
                <a:cs typeface="Trebuchet MS"/>
              </a:rPr>
              <a:t>2 </a:t>
            </a:r>
            <a:r>
              <a:rPr sz="2400" spc="-5" dirty="0">
                <a:latin typeface="Trebuchet MS"/>
                <a:cs typeface="Trebuchet MS"/>
              </a:rPr>
              <a:t>(s </a:t>
            </a:r>
            <a:r>
              <a:rPr sz="2400" dirty="0">
                <a:latin typeface="Trebuchet MS"/>
                <a:cs typeface="Trebuchet MS"/>
              </a:rPr>
              <a:t>) + </a:t>
            </a:r>
            <a:r>
              <a:rPr sz="2400" spc="-5" dirty="0">
                <a:latin typeface="Trebuchet MS"/>
                <a:cs typeface="Trebuchet MS"/>
              </a:rPr>
              <a:t>11O</a:t>
            </a:r>
            <a:r>
              <a:rPr sz="2400" spc="-7" baseline="-20833" dirty="0">
                <a:latin typeface="Trebuchet MS"/>
                <a:cs typeface="Trebuchet MS"/>
              </a:rPr>
              <a:t>2 </a:t>
            </a:r>
            <a:r>
              <a:rPr sz="2400" dirty="0">
                <a:latin typeface="Trebuchet MS"/>
                <a:cs typeface="Trebuchet MS"/>
              </a:rPr>
              <a:t>( g ) </a:t>
            </a:r>
            <a:r>
              <a:rPr sz="2400" dirty="0">
                <a:latin typeface="Arial"/>
                <a:cs typeface="Arial"/>
              </a:rPr>
              <a:t>→ </a:t>
            </a:r>
            <a:r>
              <a:rPr sz="2400" spc="-5" dirty="0">
                <a:latin typeface="Trebuchet MS"/>
                <a:cs typeface="Trebuchet MS"/>
              </a:rPr>
              <a:t>2Fe</a:t>
            </a:r>
            <a:r>
              <a:rPr sz="2400" spc="-7" baseline="-20833" dirty="0">
                <a:latin typeface="Trebuchet MS"/>
                <a:cs typeface="Trebuchet MS"/>
              </a:rPr>
              <a:t>2</a:t>
            </a:r>
            <a:r>
              <a:rPr sz="2400" spc="-5" dirty="0">
                <a:latin typeface="Trebuchet MS"/>
                <a:cs typeface="Trebuchet MS"/>
              </a:rPr>
              <a:t>O3 </a:t>
            </a:r>
            <a:r>
              <a:rPr sz="2400" dirty="0">
                <a:latin typeface="Trebuchet MS"/>
                <a:cs typeface="Trebuchet MS"/>
              </a:rPr>
              <a:t>( s ) + </a:t>
            </a:r>
            <a:r>
              <a:rPr sz="2400" spc="-5" dirty="0">
                <a:latin typeface="Trebuchet MS"/>
                <a:cs typeface="Trebuchet MS"/>
              </a:rPr>
              <a:t>8SO</a:t>
            </a:r>
            <a:r>
              <a:rPr sz="2400" spc="-7" baseline="-20833" dirty="0">
                <a:latin typeface="Trebuchet MS"/>
                <a:cs typeface="Trebuchet MS"/>
              </a:rPr>
              <a:t>2 </a:t>
            </a:r>
            <a:r>
              <a:rPr sz="2400" dirty="0">
                <a:latin typeface="Trebuchet MS"/>
                <a:cs typeface="Trebuchet MS"/>
              </a:rPr>
              <a:t>( g</a:t>
            </a:r>
            <a:r>
              <a:rPr sz="2400" spc="-150" dirty="0">
                <a:latin typeface="Trebuchet MS"/>
                <a:cs typeface="Trebuchet MS"/>
              </a:rPr>
              <a:t> </a:t>
            </a:r>
            <a:r>
              <a:rPr sz="2400" dirty="0">
                <a:latin typeface="Trebuchet MS"/>
                <a:cs typeface="Trebuchet MS"/>
              </a:rPr>
              <a:t>)</a:t>
            </a:r>
            <a:endParaRPr sz="2400">
              <a:latin typeface="Trebuchet MS"/>
              <a:cs typeface="Trebuchet MS"/>
            </a:endParaRPr>
          </a:p>
          <a:p>
            <a:pPr>
              <a:lnSpc>
                <a:spcPct val="100000"/>
              </a:lnSpc>
              <a:spcBef>
                <a:spcPts val="20"/>
              </a:spcBef>
            </a:pPr>
            <a:endParaRPr sz="2700">
              <a:latin typeface="Times New Roman"/>
              <a:cs typeface="Times New Roman"/>
            </a:endParaRPr>
          </a:p>
          <a:p>
            <a:pPr marL="324485" marR="368300" indent="-274320">
              <a:lnSpc>
                <a:spcPct val="100000"/>
              </a:lnSpc>
              <a:buClr>
                <a:srgbClr val="B03E9A"/>
              </a:buClr>
              <a:buSzPct val="72916"/>
              <a:buFont typeface="Wingdings 2"/>
              <a:buChar char=""/>
              <a:tabLst>
                <a:tab pos="325120" algn="l"/>
              </a:tabLst>
            </a:pPr>
            <a:r>
              <a:rPr sz="2400" spc="-5" dirty="0">
                <a:latin typeface="Trebuchet MS"/>
                <a:cs typeface="Trebuchet MS"/>
              </a:rPr>
              <a:t>Laboratory method Action </a:t>
            </a:r>
            <a:r>
              <a:rPr sz="2400" dirty="0">
                <a:latin typeface="Trebuchet MS"/>
                <a:cs typeface="Trebuchet MS"/>
              </a:rPr>
              <a:t>of </a:t>
            </a:r>
            <a:r>
              <a:rPr sz="2400" spc="-5" dirty="0">
                <a:latin typeface="Trebuchet MS"/>
                <a:cs typeface="Trebuchet MS"/>
              </a:rPr>
              <a:t>sulphuric acid </a:t>
            </a:r>
            <a:r>
              <a:rPr sz="2400" dirty="0">
                <a:latin typeface="Trebuchet MS"/>
                <a:cs typeface="Trebuchet MS"/>
              </a:rPr>
              <a:t>on  </a:t>
            </a:r>
            <a:r>
              <a:rPr sz="2400" spc="-5" dirty="0">
                <a:latin typeface="Trebuchet MS"/>
                <a:cs typeface="Trebuchet MS"/>
              </a:rPr>
              <a:t>Cu</a:t>
            </a:r>
            <a:r>
              <a:rPr sz="2400" dirty="0">
                <a:latin typeface="Trebuchet MS"/>
                <a:cs typeface="Trebuchet MS"/>
              </a:rPr>
              <a:t> </a:t>
            </a:r>
            <a:r>
              <a:rPr sz="2400" spc="-5" dirty="0">
                <a:latin typeface="Trebuchet MS"/>
                <a:cs typeface="Trebuchet MS"/>
              </a:rPr>
              <a:t>turnings</a:t>
            </a:r>
            <a:endParaRPr sz="2400">
              <a:latin typeface="Trebuchet MS"/>
              <a:cs typeface="Trebuchet MS"/>
            </a:endParaRPr>
          </a:p>
          <a:p>
            <a:pPr marL="50800">
              <a:lnSpc>
                <a:spcPct val="100000"/>
              </a:lnSpc>
              <a:spcBef>
                <a:spcPts val="590"/>
              </a:spcBef>
            </a:pPr>
            <a:r>
              <a:rPr sz="2600" spc="-5" dirty="0">
                <a:latin typeface="Trebuchet MS"/>
                <a:cs typeface="Trebuchet MS"/>
              </a:rPr>
              <a:t>Cu </a:t>
            </a:r>
            <a:r>
              <a:rPr sz="2600" dirty="0">
                <a:latin typeface="Trebuchet MS"/>
                <a:cs typeface="Trebuchet MS"/>
              </a:rPr>
              <a:t>+ 2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SO</a:t>
            </a:r>
            <a:r>
              <a:rPr sz="2550" spc="7" baseline="-21241" dirty="0">
                <a:latin typeface="Trebuchet MS"/>
                <a:cs typeface="Trebuchet MS"/>
              </a:rPr>
              <a:t>4 </a:t>
            </a:r>
            <a:r>
              <a:rPr sz="2600" dirty="0">
                <a:latin typeface="Arial"/>
                <a:cs typeface="Arial"/>
              </a:rPr>
              <a:t>→ </a:t>
            </a:r>
            <a:r>
              <a:rPr sz="2600" dirty="0">
                <a:latin typeface="Trebuchet MS"/>
                <a:cs typeface="Trebuchet MS"/>
              </a:rPr>
              <a:t>CuSO</a:t>
            </a:r>
            <a:r>
              <a:rPr sz="2550" baseline="-21241" dirty="0">
                <a:latin typeface="Trebuchet MS"/>
                <a:cs typeface="Trebuchet MS"/>
              </a:rPr>
              <a:t>4 </a:t>
            </a:r>
            <a:r>
              <a:rPr sz="2600" dirty="0">
                <a:latin typeface="Trebuchet MS"/>
                <a:cs typeface="Trebuchet MS"/>
              </a:rPr>
              <a:t>+ SO</a:t>
            </a:r>
            <a:r>
              <a:rPr sz="2550" baseline="-21241" dirty="0">
                <a:latin typeface="Trebuchet MS"/>
                <a:cs typeface="Trebuchet MS"/>
              </a:rPr>
              <a:t>2 </a:t>
            </a:r>
            <a:r>
              <a:rPr sz="2600" dirty="0">
                <a:latin typeface="Trebuchet MS"/>
                <a:cs typeface="Trebuchet MS"/>
              </a:rPr>
              <a:t>+ 2</a:t>
            </a:r>
            <a:r>
              <a:rPr sz="2600" spc="-185" dirty="0">
                <a:latin typeface="Trebuchet MS"/>
                <a:cs typeface="Trebuchet MS"/>
              </a:rPr>
              <a:t>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O</a:t>
            </a:r>
            <a:endParaRPr sz="2600">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3783" y="573277"/>
            <a:ext cx="5712231" cy="26276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84415" y="651891"/>
            <a:ext cx="61594" cy="93980"/>
          </a:xfrm>
          <a:custGeom>
            <a:avLst/>
            <a:gdLst/>
            <a:ahLst/>
            <a:cxnLst/>
            <a:rect l="l" t="t" r="r" b="b"/>
            <a:pathLst>
              <a:path w="61595" h="93979">
                <a:moveTo>
                  <a:pt x="30505" y="0"/>
                </a:moveTo>
                <a:lnTo>
                  <a:pt x="0" y="93853"/>
                </a:lnTo>
                <a:lnTo>
                  <a:pt x="61023" y="93853"/>
                </a:lnTo>
                <a:lnTo>
                  <a:pt x="30505" y="0"/>
                </a:lnTo>
                <a:close/>
              </a:path>
            </a:pathLst>
          </a:custGeom>
          <a:ln w="3175">
            <a:solidFill>
              <a:srgbClr val="58134A"/>
            </a:solidFill>
          </a:ln>
        </p:spPr>
        <p:txBody>
          <a:bodyPr wrap="square" lIns="0" tIns="0" rIns="0" bIns="0" rtlCol="0"/>
          <a:lstStyle/>
          <a:p>
            <a:endParaRPr/>
          </a:p>
        </p:txBody>
      </p:sp>
      <p:sp>
        <p:nvSpPr>
          <p:cNvPr id="4" name="object 4"/>
          <p:cNvSpPr/>
          <p:nvPr/>
        </p:nvSpPr>
        <p:spPr>
          <a:xfrm>
            <a:off x="5526151" y="615187"/>
            <a:ext cx="98171" cy="17741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229739" y="615187"/>
            <a:ext cx="79120" cy="852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524253" y="615061"/>
            <a:ext cx="75310" cy="7442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039992" y="612394"/>
            <a:ext cx="130047" cy="18453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728597" y="612394"/>
            <a:ext cx="130047" cy="18453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787009" y="577723"/>
            <a:ext cx="210820" cy="254000"/>
          </a:xfrm>
          <a:custGeom>
            <a:avLst/>
            <a:gdLst/>
            <a:ahLst/>
            <a:cxnLst/>
            <a:rect l="l" t="t" r="r" b="b"/>
            <a:pathLst>
              <a:path w="210820" h="254000">
                <a:moveTo>
                  <a:pt x="0" y="0"/>
                </a:moveTo>
                <a:lnTo>
                  <a:pt x="210312" y="0"/>
                </a:lnTo>
                <a:lnTo>
                  <a:pt x="210312" y="40131"/>
                </a:lnTo>
                <a:lnTo>
                  <a:pt x="125856" y="40131"/>
                </a:lnTo>
                <a:lnTo>
                  <a:pt x="125856" y="254000"/>
                </a:lnTo>
                <a:lnTo>
                  <a:pt x="80899" y="254000"/>
                </a:lnTo>
                <a:lnTo>
                  <a:pt x="80899" y="40131"/>
                </a:lnTo>
                <a:lnTo>
                  <a:pt x="0" y="40131"/>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244210" y="577723"/>
            <a:ext cx="185420" cy="257810"/>
          </a:xfrm>
          <a:custGeom>
            <a:avLst/>
            <a:gdLst/>
            <a:ahLst/>
            <a:cxnLst/>
            <a:rect l="l" t="t" r="r" b="b"/>
            <a:pathLst>
              <a:path w="185420" h="257809">
                <a:moveTo>
                  <a:pt x="0" y="0"/>
                </a:moveTo>
                <a:lnTo>
                  <a:pt x="21589" y="0"/>
                </a:lnTo>
                <a:lnTo>
                  <a:pt x="141604" y="153288"/>
                </a:lnTo>
                <a:lnTo>
                  <a:pt x="141604" y="0"/>
                </a:lnTo>
                <a:lnTo>
                  <a:pt x="184912" y="0"/>
                </a:lnTo>
                <a:lnTo>
                  <a:pt x="184912" y="257555"/>
                </a:lnTo>
                <a:lnTo>
                  <a:pt x="166624" y="257555"/>
                </a:lnTo>
                <a:lnTo>
                  <a:pt x="43306" y="96774"/>
                </a:lnTo>
                <a:lnTo>
                  <a:pt x="43306" y="254253"/>
                </a:lnTo>
                <a:lnTo>
                  <a:pt x="0" y="254253"/>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5041519" y="577723"/>
            <a:ext cx="162560" cy="254000"/>
          </a:xfrm>
          <a:custGeom>
            <a:avLst/>
            <a:gdLst/>
            <a:ahLst/>
            <a:cxnLst/>
            <a:rect l="l" t="t" r="r" b="b"/>
            <a:pathLst>
              <a:path w="162560" h="254000">
                <a:moveTo>
                  <a:pt x="0" y="0"/>
                </a:moveTo>
                <a:lnTo>
                  <a:pt x="162051" y="0"/>
                </a:lnTo>
                <a:lnTo>
                  <a:pt x="162051" y="40131"/>
                </a:lnTo>
                <a:lnTo>
                  <a:pt x="45084" y="40131"/>
                </a:lnTo>
                <a:lnTo>
                  <a:pt x="45084" y="99567"/>
                </a:lnTo>
                <a:lnTo>
                  <a:pt x="129031" y="99567"/>
                </a:lnTo>
                <a:lnTo>
                  <a:pt x="129031" y="137922"/>
                </a:lnTo>
                <a:lnTo>
                  <a:pt x="45084" y="137922"/>
                </a:lnTo>
                <a:lnTo>
                  <a:pt x="45084" y="213994"/>
                </a:lnTo>
                <a:lnTo>
                  <a:pt x="160146" y="213994"/>
                </a:lnTo>
                <a:lnTo>
                  <a:pt x="160146" y="254000"/>
                </a:lnTo>
                <a:lnTo>
                  <a:pt x="0" y="254000"/>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800980" y="577723"/>
            <a:ext cx="210820" cy="254000"/>
          </a:xfrm>
          <a:custGeom>
            <a:avLst/>
            <a:gdLst/>
            <a:ahLst/>
            <a:cxnLst/>
            <a:rect l="l" t="t" r="r" b="b"/>
            <a:pathLst>
              <a:path w="210820" h="254000">
                <a:moveTo>
                  <a:pt x="0" y="0"/>
                </a:moveTo>
                <a:lnTo>
                  <a:pt x="210312" y="0"/>
                </a:lnTo>
                <a:lnTo>
                  <a:pt x="210312" y="40131"/>
                </a:lnTo>
                <a:lnTo>
                  <a:pt x="125857" y="40131"/>
                </a:lnTo>
                <a:lnTo>
                  <a:pt x="125857" y="254000"/>
                </a:lnTo>
                <a:lnTo>
                  <a:pt x="80899" y="254000"/>
                </a:lnTo>
                <a:lnTo>
                  <a:pt x="80899" y="40131"/>
                </a:lnTo>
                <a:lnTo>
                  <a:pt x="0" y="40131"/>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4304157" y="577723"/>
            <a:ext cx="210820" cy="254000"/>
          </a:xfrm>
          <a:custGeom>
            <a:avLst/>
            <a:gdLst/>
            <a:ahLst/>
            <a:cxnLst/>
            <a:rect l="l" t="t" r="r" b="b"/>
            <a:pathLst>
              <a:path w="210820" h="254000">
                <a:moveTo>
                  <a:pt x="0" y="0"/>
                </a:moveTo>
                <a:lnTo>
                  <a:pt x="210312" y="0"/>
                </a:lnTo>
                <a:lnTo>
                  <a:pt x="210312" y="40131"/>
                </a:lnTo>
                <a:lnTo>
                  <a:pt x="125856" y="40131"/>
                </a:lnTo>
                <a:lnTo>
                  <a:pt x="125856" y="254000"/>
                </a:lnTo>
                <a:lnTo>
                  <a:pt x="80898" y="254000"/>
                </a:lnTo>
                <a:lnTo>
                  <a:pt x="80898" y="40131"/>
                </a:lnTo>
                <a:lnTo>
                  <a:pt x="0" y="40131"/>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4089019" y="577723"/>
            <a:ext cx="185420" cy="257810"/>
          </a:xfrm>
          <a:custGeom>
            <a:avLst/>
            <a:gdLst/>
            <a:ahLst/>
            <a:cxnLst/>
            <a:rect l="l" t="t" r="r" b="b"/>
            <a:pathLst>
              <a:path w="185420" h="257809">
                <a:moveTo>
                  <a:pt x="0" y="0"/>
                </a:moveTo>
                <a:lnTo>
                  <a:pt x="21589" y="0"/>
                </a:lnTo>
                <a:lnTo>
                  <a:pt x="141604" y="153288"/>
                </a:lnTo>
                <a:lnTo>
                  <a:pt x="141604" y="0"/>
                </a:lnTo>
                <a:lnTo>
                  <a:pt x="184911" y="0"/>
                </a:lnTo>
                <a:lnTo>
                  <a:pt x="184911" y="257555"/>
                </a:lnTo>
                <a:lnTo>
                  <a:pt x="166623" y="257555"/>
                </a:lnTo>
                <a:lnTo>
                  <a:pt x="43306" y="96774"/>
                </a:lnTo>
                <a:lnTo>
                  <a:pt x="43306" y="254253"/>
                </a:lnTo>
                <a:lnTo>
                  <a:pt x="0" y="254253"/>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886327" y="577723"/>
            <a:ext cx="162560" cy="254000"/>
          </a:xfrm>
          <a:custGeom>
            <a:avLst/>
            <a:gdLst/>
            <a:ahLst/>
            <a:cxnLst/>
            <a:rect l="l" t="t" r="r" b="b"/>
            <a:pathLst>
              <a:path w="162560" h="254000">
                <a:moveTo>
                  <a:pt x="0" y="0"/>
                </a:moveTo>
                <a:lnTo>
                  <a:pt x="162051" y="0"/>
                </a:lnTo>
                <a:lnTo>
                  <a:pt x="162051" y="40131"/>
                </a:lnTo>
                <a:lnTo>
                  <a:pt x="45085" y="40131"/>
                </a:lnTo>
                <a:lnTo>
                  <a:pt x="45085" y="99567"/>
                </a:lnTo>
                <a:lnTo>
                  <a:pt x="129032" y="99567"/>
                </a:lnTo>
                <a:lnTo>
                  <a:pt x="129032" y="137922"/>
                </a:lnTo>
                <a:lnTo>
                  <a:pt x="45085" y="137922"/>
                </a:lnTo>
                <a:lnTo>
                  <a:pt x="45085" y="213994"/>
                </a:lnTo>
                <a:lnTo>
                  <a:pt x="160147" y="213994"/>
                </a:lnTo>
                <a:lnTo>
                  <a:pt x="160147" y="254000"/>
                </a:lnTo>
                <a:lnTo>
                  <a:pt x="0" y="254000"/>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3598545" y="577723"/>
            <a:ext cx="259715" cy="257810"/>
          </a:xfrm>
          <a:custGeom>
            <a:avLst/>
            <a:gdLst/>
            <a:ahLst/>
            <a:cxnLst/>
            <a:rect l="l" t="t" r="r" b="b"/>
            <a:pathLst>
              <a:path w="259714" h="257809">
                <a:moveTo>
                  <a:pt x="51180" y="0"/>
                </a:moveTo>
                <a:lnTo>
                  <a:pt x="75056" y="0"/>
                </a:lnTo>
                <a:lnTo>
                  <a:pt x="130047" y="171196"/>
                </a:lnTo>
                <a:lnTo>
                  <a:pt x="183768" y="0"/>
                </a:lnTo>
                <a:lnTo>
                  <a:pt x="207517" y="0"/>
                </a:lnTo>
                <a:lnTo>
                  <a:pt x="259460" y="254253"/>
                </a:lnTo>
                <a:lnTo>
                  <a:pt x="215772" y="254253"/>
                </a:lnTo>
                <a:lnTo>
                  <a:pt x="189356" y="117221"/>
                </a:lnTo>
                <a:lnTo>
                  <a:pt x="138175" y="257555"/>
                </a:lnTo>
                <a:lnTo>
                  <a:pt x="122046" y="257555"/>
                </a:lnTo>
                <a:lnTo>
                  <a:pt x="70992" y="117221"/>
                </a:lnTo>
                <a:lnTo>
                  <a:pt x="43560" y="254253"/>
                </a:lnTo>
                <a:lnTo>
                  <a:pt x="0" y="254253"/>
                </a:lnTo>
                <a:lnTo>
                  <a:pt x="5118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3418459" y="577723"/>
            <a:ext cx="162560" cy="254000"/>
          </a:xfrm>
          <a:custGeom>
            <a:avLst/>
            <a:gdLst/>
            <a:ahLst/>
            <a:cxnLst/>
            <a:rect l="l" t="t" r="r" b="b"/>
            <a:pathLst>
              <a:path w="162560" h="254000">
                <a:moveTo>
                  <a:pt x="0" y="0"/>
                </a:moveTo>
                <a:lnTo>
                  <a:pt x="162051" y="0"/>
                </a:lnTo>
                <a:lnTo>
                  <a:pt x="162051" y="40131"/>
                </a:lnTo>
                <a:lnTo>
                  <a:pt x="45085" y="40131"/>
                </a:lnTo>
                <a:lnTo>
                  <a:pt x="45085" y="99567"/>
                </a:lnTo>
                <a:lnTo>
                  <a:pt x="129031" y="99567"/>
                </a:lnTo>
                <a:lnTo>
                  <a:pt x="129031" y="137922"/>
                </a:lnTo>
                <a:lnTo>
                  <a:pt x="45085" y="137922"/>
                </a:lnTo>
                <a:lnTo>
                  <a:pt x="45085" y="213994"/>
                </a:lnTo>
                <a:lnTo>
                  <a:pt x="160146" y="213994"/>
                </a:lnTo>
                <a:lnTo>
                  <a:pt x="160146" y="254000"/>
                </a:lnTo>
                <a:lnTo>
                  <a:pt x="0" y="254000"/>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221863" y="577723"/>
            <a:ext cx="160020" cy="254000"/>
          </a:xfrm>
          <a:custGeom>
            <a:avLst/>
            <a:gdLst/>
            <a:ahLst/>
            <a:cxnLst/>
            <a:rect l="l" t="t" r="r" b="b"/>
            <a:pathLst>
              <a:path w="160020" h="254000">
                <a:moveTo>
                  <a:pt x="0" y="0"/>
                </a:moveTo>
                <a:lnTo>
                  <a:pt x="45085" y="0"/>
                </a:lnTo>
                <a:lnTo>
                  <a:pt x="45085" y="213994"/>
                </a:lnTo>
                <a:lnTo>
                  <a:pt x="159892" y="213994"/>
                </a:lnTo>
                <a:lnTo>
                  <a:pt x="159892" y="254000"/>
                </a:lnTo>
                <a:lnTo>
                  <a:pt x="0" y="254000"/>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3019170" y="577723"/>
            <a:ext cx="162560" cy="254000"/>
          </a:xfrm>
          <a:custGeom>
            <a:avLst/>
            <a:gdLst/>
            <a:ahLst/>
            <a:cxnLst/>
            <a:rect l="l" t="t" r="r" b="b"/>
            <a:pathLst>
              <a:path w="162560" h="254000">
                <a:moveTo>
                  <a:pt x="0" y="0"/>
                </a:moveTo>
                <a:lnTo>
                  <a:pt x="162052" y="0"/>
                </a:lnTo>
                <a:lnTo>
                  <a:pt x="162052" y="40131"/>
                </a:lnTo>
                <a:lnTo>
                  <a:pt x="45085" y="40131"/>
                </a:lnTo>
                <a:lnTo>
                  <a:pt x="45085" y="99567"/>
                </a:lnTo>
                <a:lnTo>
                  <a:pt x="129031" y="99567"/>
                </a:lnTo>
                <a:lnTo>
                  <a:pt x="129031" y="137922"/>
                </a:lnTo>
                <a:lnTo>
                  <a:pt x="45085" y="137922"/>
                </a:lnTo>
                <a:lnTo>
                  <a:pt x="45085" y="213994"/>
                </a:lnTo>
                <a:lnTo>
                  <a:pt x="160147" y="213994"/>
                </a:lnTo>
                <a:lnTo>
                  <a:pt x="160147" y="254000"/>
                </a:lnTo>
                <a:lnTo>
                  <a:pt x="0" y="254000"/>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944751" y="577723"/>
            <a:ext cx="188595" cy="258445"/>
          </a:xfrm>
          <a:custGeom>
            <a:avLst/>
            <a:gdLst/>
            <a:ahLst/>
            <a:cxnLst/>
            <a:rect l="l" t="t" r="r" b="b"/>
            <a:pathLst>
              <a:path w="188594" h="258444">
                <a:moveTo>
                  <a:pt x="0" y="0"/>
                </a:moveTo>
                <a:lnTo>
                  <a:pt x="45085" y="0"/>
                </a:lnTo>
                <a:lnTo>
                  <a:pt x="45085" y="172212"/>
                </a:lnTo>
                <a:lnTo>
                  <a:pt x="45868" y="181947"/>
                </a:lnTo>
                <a:lnTo>
                  <a:pt x="72389" y="215090"/>
                </a:lnTo>
                <a:lnTo>
                  <a:pt x="91821" y="218312"/>
                </a:lnTo>
                <a:lnTo>
                  <a:pt x="103417" y="217527"/>
                </a:lnTo>
                <a:lnTo>
                  <a:pt x="140096" y="190865"/>
                </a:lnTo>
                <a:lnTo>
                  <a:pt x="143510" y="171323"/>
                </a:lnTo>
                <a:lnTo>
                  <a:pt x="143510" y="0"/>
                </a:lnTo>
                <a:lnTo>
                  <a:pt x="188594" y="0"/>
                </a:lnTo>
                <a:lnTo>
                  <a:pt x="188594" y="174751"/>
                </a:lnTo>
                <a:lnTo>
                  <a:pt x="186951" y="193303"/>
                </a:lnTo>
                <a:lnTo>
                  <a:pt x="162306" y="236219"/>
                </a:lnTo>
                <a:lnTo>
                  <a:pt x="113014" y="256936"/>
                </a:lnTo>
                <a:lnTo>
                  <a:pt x="92201" y="258317"/>
                </a:lnTo>
                <a:lnTo>
                  <a:pt x="71366" y="256962"/>
                </a:lnTo>
                <a:lnTo>
                  <a:pt x="24003" y="236727"/>
                </a:lnTo>
                <a:lnTo>
                  <a:pt x="1500" y="193651"/>
                </a:lnTo>
                <a:lnTo>
                  <a:pt x="0" y="174625"/>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951077" y="577723"/>
            <a:ext cx="160020" cy="254000"/>
          </a:xfrm>
          <a:custGeom>
            <a:avLst/>
            <a:gdLst/>
            <a:ahLst/>
            <a:cxnLst/>
            <a:rect l="l" t="t" r="r" b="b"/>
            <a:pathLst>
              <a:path w="160019" h="254000">
                <a:moveTo>
                  <a:pt x="0" y="0"/>
                </a:moveTo>
                <a:lnTo>
                  <a:pt x="45072" y="0"/>
                </a:lnTo>
                <a:lnTo>
                  <a:pt x="45072" y="213994"/>
                </a:lnTo>
                <a:lnTo>
                  <a:pt x="159854" y="213994"/>
                </a:lnTo>
                <a:lnTo>
                  <a:pt x="159854" y="254000"/>
                </a:lnTo>
                <a:lnTo>
                  <a:pt x="0" y="254000"/>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754481" y="577723"/>
            <a:ext cx="160020" cy="254000"/>
          </a:xfrm>
          <a:custGeom>
            <a:avLst/>
            <a:gdLst/>
            <a:ahLst/>
            <a:cxnLst/>
            <a:rect l="l" t="t" r="r" b="b"/>
            <a:pathLst>
              <a:path w="160019" h="254000">
                <a:moveTo>
                  <a:pt x="0" y="0"/>
                </a:moveTo>
                <a:lnTo>
                  <a:pt x="45072" y="0"/>
                </a:lnTo>
                <a:lnTo>
                  <a:pt x="45072" y="213994"/>
                </a:lnTo>
                <a:lnTo>
                  <a:pt x="159854" y="213994"/>
                </a:lnTo>
                <a:lnTo>
                  <a:pt x="159854" y="254000"/>
                </a:lnTo>
                <a:lnTo>
                  <a:pt x="0" y="254000"/>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2707767" y="576706"/>
            <a:ext cx="156210" cy="259079"/>
          </a:xfrm>
          <a:custGeom>
            <a:avLst/>
            <a:gdLst/>
            <a:ahLst/>
            <a:cxnLst/>
            <a:rect l="l" t="t" r="r" b="b"/>
            <a:pathLst>
              <a:path w="156210" h="259080">
                <a:moveTo>
                  <a:pt x="7112" y="0"/>
                </a:moveTo>
                <a:lnTo>
                  <a:pt x="143890" y="0"/>
                </a:lnTo>
                <a:lnTo>
                  <a:pt x="143890" y="38353"/>
                </a:lnTo>
                <a:lnTo>
                  <a:pt x="50545" y="38353"/>
                </a:lnTo>
                <a:lnTo>
                  <a:pt x="50545" y="83692"/>
                </a:lnTo>
                <a:lnTo>
                  <a:pt x="56544" y="81432"/>
                </a:lnTo>
                <a:lnTo>
                  <a:pt x="63103" y="79803"/>
                </a:lnTo>
                <a:lnTo>
                  <a:pt x="70209" y="78817"/>
                </a:lnTo>
                <a:lnTo>
                  <a:pt x="77850" y="78485"/>
                </a:lnTo>
                <a:lnTo>
                  <a:pt x="95521" y="79843"/>
                </a:lnTo>
                <a:lnTo>
                  <a:pt x="135508" y="100202"/>
                </a:lnTo>
                <a:lnTo>
                  <a:pt x="154439" y="142851"/>
                </a:lnTo>
                <a:lnTo>
                  <a:pt x="155701" y="161543"/>
                </a:lnTo>
                <a:lnTo>
                  <a:pt x="150058" y="203975"/>
                </a:lnTo>
                <a:lnTo>
                  <a:pt x="133127" y="234299"/>
                </a:lnTo>
                <a:lnTo>
                  <a:pt x="104909" y="252501"/>
                </a:lnTo>
                <a:lnTo>
                  <a:pt x="65405" y="258571"/>
                </a:lnTo>
                <a:lnTo>
                  <a:pt x="47255" y="257145"/>
                </a:lnTo>
                <a:lnTo>
                  <a:pt x="30321" y="252872"/>
                </a:lnTo>
                <a:lnTo>
                  <a:pt x="14577" y="245766"/>
                </a:lnTo>
                <a:lnTo>
                  <a:pt x="0" y="235838"/>
                </a:lnTo>
                <a:lnTo>
                  <a:pt x="17906" y="198754"/>
                </a:lnTo>
                <a:lnTo>
                  <a:pt x="31220" y="208109"/>
                </a:lnTo>
                <a:lnTo>
                  <a:pt x="43545" y="214820"/>
                </a:lnTo>
                <a:lnTo>
                  <a:pt x="54893" y="218864"/>
                </a:lnTo>
                <a:lnTo>
                  <a:pt x="65277" y="220217"/>
                </a:lnTo>
                <a:lnTo>
                  <a:pt x="84373" y="216860"/>
                </a:lnTo>
                <a:lnTo>
                  <a:pt x="98028" y="206787"/>
                </a:lnTo>
                <a:lnTo>
                  <a:pt x="106229" y="189999"/>
                </a:lnTo>
                <a:lnTo>
                  <a:pt x="108965" y="166496"/>
                </a:lnTo>
                <a:lnTo>
                  <a:pt x="108346" y="154424"/>
                </a:lnTo>
                <a:lnTo>
                  <a:pt x="85820" y="119808"/>
                </a:lnTo>
                <a:lnTo>
                  <a:pt x="65912" y="116839"/>
                </a:lnTo>
                <a:lnTo>
                  <a:pt x="55504" y="118127"/>
                </a:lnTo>
                <a:lnTo>
                  <a:pt x="45227" y="121999"/>
                </a:lnTo>
                <a:lnTo>
                  <a:pt x="35069" y="128466"/>
                </a:lnTo>
                <a:lnTo>
                  <a:pt x="25018" y="137540"/>
                </a:lnTo>
                <a:lnTo>
                  <a:pt x="7112" y="125856"/>
                </a:lnTo>
                <a:lnTo>
                  <a:pt x="7112"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2517394" y="576706"/>
            <a:ext cx="97155" cy="255270"/>
          </a:xfrm>
          <a:custGeom>
            <a:avLst/>
            <a:gdLst/>
            <a:ahLst/>
            <a:cxnLst/>
            <a:rect l="l" t="t" r="r" b="b"/>
            <a:pathLst>
              <a:path w="97155" h="255269">
                <a:moveTo>
                  <a:pt x="78739" y="0"/>
                </a:moveTo>
                <a:lnTo>
                  <a:pt x="96774" y="0"/>
                </a:lnTo>
                <a:lnTo>
                  <a:pt x="96774" y="255015"/>
                </a:lnTo>
                <a:lnTo>
                  <a:pt x="51688" y="255015"/>
                </a:lnTo>
                <a:lnTo>
                  <a:pt x="51688" y="72008"/>
                </a:lnTo>
                <a:lnTo>
                  <a:pt x="0" y="102996"/>
                </a:lnTo>
                <a:lnTo>
                  <a:pt x="0" y="59689"/>
                </a:lnTo>
                <a:lnTo>
                  <a:pt x="23572" y="46898"/>
                </a:lnTo>
                <a:lnTo>
                  <a:pt x="44561" y="32702"/>
                </a:lnTo>
                <a:lnTo>
                  <a:pt x="62954" y="17077"/>
                </a:lnTo>
                <a:lnTo>
                  <a:pt x="78739"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481954" y="576072"/>
            <a:ext cx="188595" cy="255904"/>
          </a:xfrm>
          <a:custGeom>
            <a:avLst/>
            <a:gdLst/>
            <a:ahLst/>
            <a:cxnLst/>
            <a:rect l="l" t="t" r="r" b="b"/>
            <a:pathLst>
              <a:path w="188595" h="255905">
                <a:moveTo>
                  <a:pt x="67818" y="0"/>
                </a:moveTo>
                <a:lnTo>
                  <a:pt x="117522" y="8096"/>
                </a:lnTo>
                <a:lnTo>
                  <a:pt x="155702" y="32385"/>
                </a:lnTo>
                <a:lnTo>
                  <a:pt x="180101" y="70278"/>
                </a:lnTo>
                <a:lnTo>
                  <a:pt x="188214" y="118744"/>
                </a:lnTo>
                <a:lnTo>
                  <a:pt x="182939" y="168047"/>
                </a:lnTo>
                <a:lnTo>
                  <a:pt x="167113" y="206383"/>
                </a:lnTo>
                <a:lnTo>
                  <a:pt x="140729" y="233758"/>
                </a:lnTo>
                <a:lnTo>
                  <a:pt x="103780" y="250178"/>
                </a:lnTo>
                <a:lnTo>
                  <a:pt x="56261" y="255650"/>
                </a:lnTo>
                <a:lnTo>
                  <a:pt x="0" y="255650"/>
                </a:lnTo>
                <a:lnTo>
                  <a:pt x="0" y="1904"/>
                </a:lnTo>
                <a:lnTo>
                  <a:pt x="24455" y="1071"/>
                </a:lnTo>
                <a:lnTo>
                  <a:pt x="43910" y="476"/>
                </a:lnTo>
                <a:lnTo>
                  <a:pt x="58364" y="119"/>
                </a:lnTo>
                <a:lnTo>
                  <a:pt x="67818"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2185542" y="576072"/>
            <a:ext cx="168910" cy="255904"/>
          </a:xfrm>
          <a:custGeom>
            <a:avLst/>
            <a:gdLst/>
            <a:ahLst/>
            <a:cxnLst/>
            <a:rect l="l" t="t" r="r" b="b"/>
            <a:pathLst>
              <a:path w="168910" h="255905">
                <a:moveTo>
                  <a:pt x="52705" y="0"/>
                </a:moveTo>
                <a:lnTo>
                  <a:pt x="104806" y="4587"/>
                </a:lnTo>
                <a:lnTo>
                  <a:pt x="140715" y="18414"/>
                </a:lnTo>
                <a:lnTo>
                  <a:pt x="166790" y="57759"/>
                </a:lnTo>
                <a:lnTo>
                  <a:pt x="168529" y="76073"/>
                </a:lnTo>
                <a:lnTo>
                  <a:pt x="162079" y="114317"/>
                </a:lnTo>
                <a:lnTo>
                  <a:pt x="142748" y="141620"/>
                </a:lnTo>
                <a:lnTo>
                  <a:pt x="110557" y="157993"/>
                </a:lnTo>
                <a:lnTo>
                  <a:pt x="65531" y="163449"/>
                </a:lnTo>
                <a:lnTo>
                  <a:pt x="60451" y="163449"/>
                </a:lnTo>
                <a:lnTo>
                  <a:pt x="53593" y="163067"/>
                </a:lnTo>
                <a:lnTo>
                  <a:pt x="45084" y="162178"/>
                </a:lnTo>
                <a:lnTo>
                  <a:pt x="45084" y="255650"/>
                </a:lnTo>
                <a:lnTo>
                  <a:pt x="0" y="255650"/>
                </a:lnTo>
                <a:lnTo>
                  <a:pt x="0" y="1904"/>
                </a:lnTo>
                <a:lnTo>
                  <a:pt x="20165" y="1071"/>
                </a:lnTo>
                <a:lnTo>
                  <a:pt x="35686" y="476"/>
                </a:lnTo>
                <a:lnTo>
                  <a:pt x="46541" y="119"/>
                </a:lnTo>
                <a:lnTo>
                  <a:pt x="52705"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1478407" y="575183"/>
            <a:ext cx="195580" cy="256540"/>
          </a:xfrm>
          <a:custGeom>
            <a:avLst/>
            <a:gdLst/>
            <a:ahLst/>
            <a:cxnLst/>
            <a:rect l="l" t="t" r="r" b="b"/>
            <a:pathLst>
              <a:path w="195580" h="256540">
                <a:moveTo>
                  <a:pt x="70358" y="0"/>
                </a:moveTo>
                <a:lnTo>
                  <a:pt x="112696" y="4669"/>
                </a:lnTo>
                <a:lnTo>
                  <a:pt x="142938" y="18684"/>
                </a:lnTo>
                <a:lnTo>
                  <a:pt x="161083" y="42058"/>
                </a:lnTo>
                <a:lnTo>
                  <a:pt x="167131" y="74802"/>
                </a:lnTo>
                <a:lnTo>
                  <a:pt x="166298" y="85875"/>
                </a:lnTo>
                <a:lnTo>
                  <a:pt x="146681" y="124521"/>
                </a:lnTo>
                <a:lnTo>
                  <a:pt x="120142" y="142112"/>
                </a:lnTo>
                <a:lnTo>
                  <a:pt x="195199" y="256539"/>
                </a:lnTo>
                <a:lnTo>
                  <a:pt x="143129" y="256539"/>
                </a:lnTo>
                <a:lnTo>
                  <a:pt x="75437" y="151637"/>
                </a:lnTo>
                <a:lnTo>
                  <a:pt x="69792" y="151495"/>
                </a:lnTo>
                <a:lnTo>
                  <a:pt x="63134" y="151256"/>
                </a:lnTo>
                <a:lnTo>
                  <a:pt x="55453" y="150923"/>
                </a:lnTo>
                <a:lnTo>
                  <a:pt x="46736" y="150494"/>
                </a:lnTo>
                <a:lnTo>
                  <a:pt x="46736" y="256539"/>
                </a:lnTo>
                <a:lnTo>
                  <a:pt x="0" y="256539"/>
                </a:lnTo>
                <a:lnTo>
                  <a:pt x="0" y="2539"/>
                </a:lnTo>
                <a:lnTo>
                  <a:pt x="3262" y="2466"/>
                </a:lnTo>
                <a:lnTo>
                  <a:pt x="9239" y="2238"/>
                </a:lnTo>
                <a:lnTo>
                  <a:pt x="17930" y="1843"/>
                </a:lnTo>
                <a:lnTo>
                  <a:pt x="29337" y="1269"/>
                </a:lnTo>
                <a:lnTo>
                  <a:pt x="41407" y="696"/>
                </a:lnTo>
                <a:lnTo>
                  <a:pt x="52276" y="301"/>
                </a:lnTo>
                <a:lnTo>
                  <a:pt x="61930" y="73"/>
                </a:lnTo>
                <a:lnTo>
                  <a:pt x="70358"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503783" y="574294"/>
            <a:ext cx="223520" cy="257810"/>
          </a:xfrm>
          <a:custGeom>
            <a:avLst/>
            <a:gdLst/>
            <a:ahLst/>
            <a:cxnLst/>
            <a:rect l="l" t="t" r="r" b="b"/>
            <a:pathLst>
              <a:path w="223520" h="257809">
                <a:moveTo>
                  <a:pt x="101257" y="0"/>
                </a:moveTo>
                <a:lnTo>
                  <a:pt x="121031" y="0"/>
                </a:lnTo>
                <a:lnTo>
                  <a:pt x="223151" y="257428"/>
                </a:lnTo>
                <a:lnTo>
                  <a:pt x="173393" y="257428"/>
                </a:lnTo>
                <a:lnTo>
                  <a:pt x="154838" y="205993"/>
                </a:lnTo>
                <a:lnTo>
                  <a:pt x="67792" y="205993"/>
                </a:lnTo>
                <a:lnTo>
                  <a:pt x="50114" y="257428"/>
                </a:lnTo>
                <a:lnTo>
                  <a:pt x="0" y="257428"/>
                </a:lnTo>
                <a:lnTo>
                  <a:pt x="101257"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4532503" y="573405"/>
            <a:ext cx="154305" cy="262890"/>
          </a:xfrm>
          <a:custGeom>
            <a:avLst/>
            <a:gdLst/>
            <a:ahLst/>
            <a:cxnLst/>
            <a:rect l="l" t="t" r="r" b="b"/>
            <a:pathLst>
              <a:path w="154304" h="262890">
                <a:moveTo>
                  <a:pt x="77470" y="0"/>
                </a:moveTo>
                <a:lnTo>
                  <a:pt x="98073" y="1025"/>
                </a:lnTo>
                <a:lnTo>
                  <a:pt x="115712" y="4111"/>
                </a:lnTo>
                <a:lnTo>
                  <a:pt x="130423" y="9269"/>
                </a:lnTo>
                <a:lnTo>
                  <a:pt x="142239" y="16510"/>
                </a:lnTo>
                <a:lnTo>
                  <a:pt x="128524" y="55372"/>
                </a:lnTo>
                <a:lnTo>
                  <a:pt x="116470" y="47890"/>
                </a:lnTo>
                <a:lnTo>
                  <a:pt x="104108" y="42576"/>
                </a:lnTo>
                <a:lnTo>
                  <a:pt x="91412" y="39405"/>
                </a:lnTo>
                <a:lnTo>
                  <a:pt x="78359" y="38354"/>
                </a:lnTo>
                <a:lnTo>
                  <a:pt x="70998" y="38858"/>
                </a:lnTo>
                <a:lnTo>
                  <a:pt x="45593" y="59182"/>
                </a:lnTo>
                <a:lnTo>
                  <a:pt x="45593" y="67945"/>
                </a:lnTo>
                <a:lnTo>
                  <a:pt x="72810" y="101717"/>
                </a:lnTo>
                <a:lnTo>
                  <a:pt x="105842" y="119503"/>
                </a:lnTo>
                <a:lnTo>
                  <a:pt x="115919" y="125380"/>
                </a:lnTo>
                <a:lnTo>
                  <a:pt x="144668" y="154043"/>
                </a:lnTo>
                <a:lnTo>
                  <a:pt x="153797" y="191897"/>
                </a:lnTo>
                <a:lnTo>
                  <a:pt x="152273" y="206656"/>
                </a:lnTo>
                <a:lnTo>
                  <a:pt x="129412" y="242697"/>
                </a:lnTo>
                <a:lnTo>
                  <a:pt x="83567" y="261395"/>
                </a:lnTo>
                <a:lnTo>
                  <a:pt x="64135" y="262636"/>
                </a:lnTo>
                <a:lnTo>
                  <a:pt x="46827" y="261493"/>
                </a:lnTo>
                <a:lnTo>
                  <a:pt x="30352" y="258064"/>
                </a:lnTo>
                <a:lnTo>
                  <a:pt x="14735" y="252349"/>
                </a:lnTo>
                <a:lnTo>
                  <a:pt x="0" y="244348"/>
                </a:lnTo>
                <a:lnTo>
                  <a:pt x="16637" y="203962"/>
                </a:lnTo>
                <a:lnTo>
                  <a:pt x="29924" y="212129"/>
                </a:lnTo>
                <a:lnTo>
                  <a:pt x="43116" y="217963"/>
                </a:lnTo>
                <a:lnTo>
                  <a:pt x="56213" y="221464"/>
                </a:lnTo>
                <a:lnTo>
                  <a:pt x="69214" y="222631"/>
                </a:lnTo>
                <a:lnTo>
                  <a:pt x="86570" y="220894"/>
                </a:lnTo>
                <a:lnTo>
                  <a:pt x="98996" y="215693"/>
                </a:lnTo>
                <a:lnTo>
                  <a:pt x="106469" y="207039"/>
                </a:lnTo>
                <a:lnTo>
                  <a:pt x="108966" y="194945"/>
                </a:lnTo>
                <a:lnTo>
                  <a:pt x="108372" y="188466"/>
                </a:lnTo>
                <a:lnTo>
                  <a:pt x="85217" y="157559"/>
                </a:lnTo>
                <a:lnTo>
                  <a:pt x="47557" y="136634"/>
                </a:lnTo>
                <a:lnTo>
                  <a:pt x="36512" y="130286"/>
                </a:lnTo>
                <a:lnTo>
                  <a:pt x="9017" y="103415"/>
                </a:lnTo>
                <a:lnTo>
                  <a:pt x="508" y="68325"/>
                </a:lnTo>
                <a:lnTo>
                  <a:pt x="1863" y="54203"/>
                </a:lnTo>
                <a:lnTo>
                  <a:pt x="22098" y="19431"/>
                </a:lnTo>
                <a:lnTo>
                  <a:pt x="61370" y="1214"/>
                </a:lnTo>
                <a:lnTo>
                  <a:pt x="77470"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1228496" y="573405"/>
            <a:ext cx="210820" cy="262890"/>
          </a:xfrm>
          <a:custGeom>
            <a:avLst/>
            <a:gdLst/>
            <a:ahLst/>
            <a:cxnLst/>
            <a:rect l="l" t="t" r="r" b="b"/>
            <a:pathLst>
              <a:path w="210819" h="262890">
                <a:moveTo>
                  <a:pt x="128625" y="0"/>
                </a:moveTo>
                <a:lnTo>
                  <a:pt x="148774" y="1569"/>
                </a:lnTo>
                <a:lnTo>
                  <a:pt x="167328" y="6270"/>
                </a:lnTo>
                <a:lnTo>
                  <a:pt x="184311" y="14091"/>
                </a:lnTo>
                <a:lnTo>
                  <a:pt x="199745" y="25019"/>
                </a:lnTo>
                <a:lnTo>
                  <a:pt x="180822" y="61214"/>
                </a:lnTo>
                <a:lnTo>
                  <a:pt x="176294" y="57689"/>
                </a:lnTo>
                <a:lnTo>
                  <a:pt x="170694" y="54165"/>
                </a:lnTo>
                <a:lnTo>
                  <a:pt x="133896" y="40455"/>
                </a:lnTo>
                <a:lnTo>
                  <a:pt x="127609" y="40005"/>
                </a:lnTo>
                <a:lnTo>
                  <a:pt x="109843" y="41598"/>
                </a:lnTo>
                <a:lnTo>
                  <a:pt x="68427" y="65405"/>
                </a:lnTo>
                <a:lnTo>
                  <a:pt x="48192" y="113232"/>
                </a:lnTo>
                <a:lnTo>
                  <a:pt x="46837" y="133477"/>
                </a:lnTo>
                <a:lnTo>
                  <a:pt x="48169" y="152743"/>
                </a:lnTo>
                <a:lnTo>
                  <a:pt x="68046" y="198374"/>
                </a:lnTo>
                <a:lnTo>
                  <a:pt x="108515" y="221108"/>
                </a:lnTo>
                <a:lnTo>
                  <a:pt x="125831" y="222631"/>
                </a:lnTo>
                <a:lnTo>
                  <a:pt x="137382" y="221799"/>
                </a:lnTo>
                <a:lnTo>
                  <a:pt x="165582" y="159512"/>
                </a:lnTo>
                <a:lnTo>
                  <a:pt x="130403" y="159512"/>
                </a:lnTo>
                <a:lnTo>
                  <a:pt x="130403" y="121031"/>
                </a:lnTo>
                <a:lnTo>
                  <a:pt x="210667" y="121031"/>
                </a:lnTo>
                <a:lnTo>
                  <a:pt x="210667" y="234823"/>
                </a:lnTo>
                <a:lnTo>
                  <a:pt x="169138" y="255270"/>
                </a:lnTo>
                <a:lnTo>
                  <a:pt x="131187" y="262181"/>
                </a:lnTo>
                <a:lnTo>
                  <a:pt x="118592" y="262636"/>
                </a:lnTo>
                <a:lnTo>
                  <a:pt x="92682" y="260397"/>
                </a:lnTo>
                <a:lnTo>
                  <a:pt x="49392" y="242490"/>
                </a:lnTo>
                <a:lnTo>
                  <a:pt x="17996" y="207486"/>
                </a:lnTo>
                <a:lnTo>
                  <a:pt x="2000" y="160242"/>
                </a:lnTo>
                <a:lnTo>
                  <a:pt x="0" y="132334"/>
                </a:lnTo>
                <a:lnTo>
                  <a:pt x="2178" y="104282"/>
                </a:lnTo>
                <a:lnTo>
                  <a:pt x="19604" y="56467"/>
                </a:lnTo>
                <a:lnTo>
                  <a:pt x="53809" y="20681"/>
                </a:lnTo>
                <a:lnTo>
                  <a:pt x="100692" y="2305"/>
                </a:lnTo>
                <a:lnTo>
                  <a:pt x="128625"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5994019" y="573277"/>
            <a:ext cx="222250" cy="262890"/>
          </a:xfrm>
          <a:custGeom>
            <a:avLst/>
            <a:gdLst/>
            <a:ahLst/>
            <a:cxnLst/>
            <a:rect l="l" t="t" r="r" b="b"/>
            <a:pathLst>
              <a:path w="222250" h="262890">
                <a:moveTo>
                  <a:pt x="109219" y="0"/>
                </a:moveTo>
                <a:lnTo>
                  <a:pt x="157606" y="8477"/>
                </a:lnTo>
                <a:lnTo>
                  <a:pt x="193039" y="33909"/>
                </a:lnTo>
                <a:lnTo>
                  <a:pt x="214756" y="74787"/>
                </a:lnTo>
                <a:lnTo>
                  <a:pt x="221995" y="129286"/>
                </a:lnTo>
                <a:lnTo>
                  <a:pt x="220092" y="158382"/>
                </a:lnTo>
                <a:lnTo>
                  <a:pt x="204904" y="207099"/>
                </a:lnTo>
                <a:lnTo>
                  <a:pt x="174978" y="242510"/>
                </a:lnTo>
                <a:lnTo>
                  <a:pt x="132028" y="260520"/>
                </a:lnTo>
                <a:lnTo>
                  <a:pt x="105790" y="262763"/>
                </a:lnTo>
                <a:lnTo>
                  <a:pt x="81740" y="260544"/>
                </a:lnTo>
                <a:lnTo>
                  <a:pt x="42497" y="242724"/>
                </a:lnTo>
                <a:lnTo>
                  <a:pt x="15376" y="207599"/>
                </a:lnTo>
                <a:lnTo>
                  <a:pt x="1712" y="158692"/>
                </a:lnTo>
                <a:lnTo>
                  <a:pt x="0" y="129286"/>
                </a:lnTo>
                <a:lnTo>
                  <a:pt x="1857" y="103187"/>
                </a:lnTo>
                <a:lnTo>
                  <a:pt x="16716" y="57276"/>
                </a:lnTo>
                <a:lnTo>
                  <a:pt x="45837" y="21056"/>
                </a:lnTo>
                <a:lnTo>
                  <a:pt x="85599" y="2335"/>
                </a:lnTo>
                <a:lnTo>
                  <a:pt x="109219"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1682623" y="573277"/>
            <a:ext cx="222250" cy="262890"/>
          </a:xfrm>
          <a:custGeom>
            <a:avLst/>
            <a:gdLst/>
            <a:ahLst/>
            <a:cxnLst/>
            <a:rect l="l" t="t" r="r" b="b"/>
            <a:pathLst>
              <a:path w="222250" h="262890">
                <a:moveTo>
                  <a:pt x="109219" y="0"/>
                </a:moveTo>
                <a:lnTo>
                  <a:pt x="157606" y="8477"/>
                </a:lnTo>
                <a:lnTo>
                  <a:pt x="193039" y="33909"/>
                </a:lnTo>
                <a:lnTo>
                  <a:pt x="214756" y="74787"/>
                </a:lnTo>
                <a:lnTo>
                  <a:pt x="221995" y="129286"/>
                </a:lnTo>
                <a:lnTo>
                  <a:pt x="220092" y="158382"/>
                </a:lnTo>
                <a:lnTo>
                  <a:pt x="204904" y="207099"/>
                </a:lnTo>
                <a:lnTo>
                  <a:pt x="174978" y="242510"/>
                </a:lnTo>
                <a:lnTo>
                  <a:pt x="132028" y="260520"/>
                </a:lnTo>
                <a:lnTo>
                  <a:pt x="105790" y="262763"/>
                </a:lnTo>
                <a:lnTo>
                  <a:pt x="81740" y="260544"/>
                </a:lnTo>
                <a:lnTo>
                  <a:pt x="42497" y="242724"/>
                </a:lnTo>
                <a:lnTo>
                  <a:pt x="15376" y="207599"/>
                </a:lnTo>
                <a:lnTo>
                  <a:pt x="1712" y="158692"/>
                </a:lnTo>
                <a:lnTo>
                  <a:pt x="0" y="129286"/>
                </a:lnTo>
                <a:lnTo>
                  <a:pt x="1857" y="103187"/>
                </a:lnTo>
                <a:lnTo>
                  <a:pt x="16716" y="57276"/>
                </a:lnTo>
                <a:lnTo>
                  <a:pt x="45837" y="21056"/>
                </a:lnTo>
                <a:lnTo>
                  <a:pt x="85599" y="2335"/>
                </a:lnTo>
                <a:lnTo>
                  <a:pt x="109219"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528929" y="999997"/>
            <a:ext cx="3768750" cy="262763"/>
          </a:xfrm>
          <a:prstGeom prst="rect">
            <a:avLst/>
          </a:prstGeom>
          <a:blipFill>
            <a:blip r:embed="rId8" cstate="print"/>
            <a:stretch>
              <a:fillRect/>
            </a:stretch>
          </a:blipFill>
        </p:spPr>
        <p:txBody>
          <a:bodyPr wrap="square" lIns="0" tIns="0" rIns="0" bIns="0" rtlCol="0"/>
          <a:lstStyle/>
          <a:p>
            <a:endParaRPr/>
          </a:p>
        </p:txBody>
      </p:sp>
      <p:sp>
        <p:nvSpPr>
          <p:cNvPr id="34" name="object 34"/>
          <p:cNvSpPr/>
          <p:nvPr/>
        </p:nvSpPr>
        <p:spPr>
          <a:xfrm>
            <a:off x="3967734" y="1078611"/>
            <a:ext cx="60960" cy="93980"/>
          </a:xfrm>
          <a:custGeom>
            <a:avLst/>
            <a:gdLst/>
            <a:ahLst/>
            <a:cxnLst/>
            <a:rect l="l" t="t" r="r" b="b"/>
            <a:pathLst>
              <a:path w="60960" h="93980">
                <a:moveTo>
                  <a:pt x="30479" y="0"/>
                </a:moveTo>
                <a:lnTo>
                  <a:pt x="0" y="93852"/>
                </a:lnTo>
                <a:lnTo>
                  <a:pt x="60960" y="93852"/>
                </a:lnTo>
                <a:lnTo>
                  <a:pt x="30479"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3741673" y="1041780"/>
            <a:ext cx="75311" cy="74421"/>
          </a:xfrm>
          <a:prstGeom prst="rect">
            <a:avLst/>
          </a:prstGeom>
          <a:blipFill>
            <a:blip r:embed="rId9" cstate="print"/>
            <a:stretch>
              <a:fillRect/>
            </a:stretch>
          </a:blipFill>
        </p:spPr>
        <p:txBody>
          <a:bodyPr wrap="square" lIns="0" tIns="0" rIns="0" bIns="0" rtlCol="0"/>
          <a:lstStyle/>
          <a:p>
            <a:endParaRPr/>
          </a:p>
        </p:txBody>
      </p:sp>
      <p:sp>
        <p:nvSpPr>
          <p:cNvPr id="36" name="object 36"/>
          <p:cNvSpPr/>
          <p:nvPr/>
        </p:nvSpPr>
        <p:spPr>
          <a:xfrm>
            <a:off x="1413128" y="1039113"/>
            <a:ext cx="130047" cy="184530"/>
          </a:xfrm>
          <a:prstGeom prst="rect">
            <a:avLst/>
          </a:prstGeom>
          <a:blipFill>
            <a:blip r:embed="rId10" cstate="print"/>
            <a:stretch>
              <a:fillRect/>
            </a:stretch>
          </a:blipFill>
        </p:spPr>
        <p:txBody>
          <a:bodyPr wrap="square" lIns="0" tIns="0" rIns="0" bIns="0" rtlCol="0"/>
          <a:lstStyle/>
          <a:p>
            <a:endParaRPr/>
          </a:p>
        </p:txBody>
      </p:sp>
      <p:sp>
        <p:nvSpPr>
          <p:cNvPr id="37" name="object 37"/>
          <p:cNvSpPr/>
          <p:nvPr/>
        </p:nvSpPr>
        <p:spPr>
          <a:xfrm>
            <a:off x="769975" y="1039113"/>
            <a:ext cx="130086" cy="184530"/>
          </a:xfrm>
          <a:prstGeom prst="rect">
            <a:avLst/>
          </a:prstGeom>
          <a:blipFill>
            <a:blip r:embed="rId11" cstate="print"/>
            <a:stretch>
              <a:fillRect/>
            </a:stretch>
          </a:blipFill>
        </p:spPr>
        <p:txBody>
          <a:bodyPr wrap="square" lIns="0" tIns="0" rIns="0" bIns="0" rtlCol="0"/>
          <a:lstStyle/>
          <a:p>
            <a:endParaRPr/>
          </a:p>
        </p:txBody>
      </p:sp>
      <p:sp>
        <p:nvSpPr>
          <p:cNvPr id="38" name="object 38"/>
          <p:cNvSpPr/>
          <p:nvPr/>
        </p:nvSpPr>
        <p:spPr>
          <a:xfrm>
            <a:off x="4137786" y="1004442"/>
            <a:ext cx="160020" cy="254000"/>
          </a:xfrm>
          <a:custGeom>
            <a:avLst/>
            <a:gdLst/>
            <a:ahLst/>
            <a:cxnLst/>
            <a:rect l="l" t="t" r="r" b="b"/>
            <a:pathLst>
              <a:path w="160020" h="254000">
                <a:moveTo>
                  <a:pt x="0" y="0"/>
                </a:moveTo>
                <a:lnTo>
                  <a:pt x="45085" y="0"/>
                </a:lnTo>
                <a:lnTo>
                  <a:pt x="45085" y="213995"/>
                </a:lnTo>
                <a:lnTo>
                  <a:pt x="159892" y="213995"/>
                </a:lnTo>
                <a:lnTo>
                  <a:pt x="159892" y="254000"/>
                </a:lnTo>
                <a:lnTo>
                  <a:pt x="0" y="254000"/>
                </a:lnTo>
                <a:lnTo>
                  <a:pt x="0" y="0"/>
                </a:lnTo>
                <a:close/>
              </a:path>
            </a:pathLst>
          </a:custGeom>
          <a:ln w="3175">
            <a:solidFill>
              <a:srgbClr val="58134A"/>
            </a:solidFill>
          </a:ln>
        </p:spPr>
        <p:txBody>
          <a:bodyPr wrap="square" lIns="0" tIns="0" rIns="0" bIns="0" rtlCol="0"/>
          <a:lstStyle/>
          <a:p>
            <a:endParaRPr/>
          </a:p>
        </p:txBody>
      </p:sp>
      <p:sp>
        <p:nvSpPr>
          <p:cNvPr id="39" name="object 39"/>
          <p:cNvSpPr/>
          <p:nvPr/>
        </p:nvSpPr>
        <p:spPr>
          <a:xfrm>
            <a:off x="3493134" y="1004442"/>
            <a:ext cx="162560" cy="254000"/>
          </a:xfrm>
          <a:custGeom>
            <a:avLst/>
            <a:gdLst/>
            <a:ahLst/>
            <a:cxnLst/>
            <a:rect l="l" t="t" r="r" b="b"/>
            <a:pathLst>
              <a:path w="162560" h="254000">
                <a:moveTo>
                  <a:pt x="0" y="0"/>
                </a:moveTo>
                <a:lnTo>
                  <a:pt x="162051" y="0"/>
                </a:lnTo>
                <a:lnTo>
                  <a:pt x="162051" y="40132"/>
                </a:lnTo>
                <a:lnTo>
                  <a:pt x="45085" y="40132"/>
                </a:lnTo>
                <a:lnTo>
                  <a:pt x="45085" y="99568"/>
                </a:lnTo>
                <a:lnTo>
                  <a:pt x="129031" y="99568"/>
                </a:lnTo>
                <a:lnTo>
                  <a:pt x="129031" y="137922"/>
                </a:lnTo>
                <a:lnTo>
                  <a:pt x="45085" y="137922"/>
                </a:lnTo>
                <a:lnTo>
                  <a:pt x="45085" y="213995"/>
                </a:lnTo>
                <a:lnTo>
                  <a:pt x="160147" y="213995"/>
                </a:lnTo>
                <a:lnTo>
                  <a:pt x="160147" y="254000"/>
                </a:lnTo>
                <a:lnTo>
                  <a:pt x="0" y="254000"/>
                </a:lnTo>
                <a:lnTo>
                  <a:pt x="0" y="0"/>
                </a:lnTo>
                <a:close/>
              </a:path>
            </a:pathLst>
          </a:custGeom>
          <a:ln w="3175">
            <a:solidFill>
              <a:srgbClr val="58134A"/>
            </a:solidFill>
          </a:ln>
        </p:spPr>
        <p:txBody>
          <a:bodyPr wrap="square" lIns="0" tIns="0" rIns="0" bIns="0" rtlCol="0"/>
          <a:lstStyle/>
          <a:p>
            <a:endParaRPr/>
          </a:p>
        </p:txBody>
      </p:sp>
      <p:sp>
        <p:nvSpPr>
          <p:cNvPr id="40" name="object 40"/>
          <p:cNvSpPr/>
          <p:nvPr/>
        </p:nvSpPr>
        <p:spPr>
          <a:xfrm>
            <a:off x="3255390" y="1004442"/>
            <a:ext cx="185420" cy="257810"/>
          </a:xfrm>
          <a:custGeom>
            <a:avLst/>
            <a:gdLst/>
            <a:ahLst/>
            <a:cxnLst/>
            <a:rect l="l" t="t" r="r" b="b"/>
            <a:pathLst>
              <a:path w="185420" h="257809">
                <a:moveTo>
                  <a:pt x="0" y="0"/>
                </a:moveTo>
                <a:lnTo>
                  <a:pt x="21589" y="0"/>
                </a:lnTo>
                <a:lnTo>
                  <a:pt x="141605" y="153289"/>
                </a:lnTo>
                <a:lnTo>
                  <a:pt x="141605" y="0"/>
                </a:lnTo>
                <a:lnTo>
                  <a:pt x="184912" y="0"/>
                </a:lnTo>
                <a:lnTo>
                  <a:pt x="184912" y="257556"/>
                </a:lnTo>
                <a:lnTo>
                  <a:pt x="166624" y="257556"/>
                </a:lnTo>
                <a:lnTo>
                  <a:pt x="43307" y="96774"/>
                </a:lnTo>
                <a:lnTo>
                  <a:pt x="43307" y="254254"/>
                </a:lnTo>
                <a:lnTo>
                  <a:pt x="0" y="254254"/>
                </a:lnTo>
                <a:lnTo>
                  <a:pt x="0" y="0"/>
                </a:lnTo>
                <a:close/>
              </a:path>
            </a:pathLst>
          </a:custGeom>
          <a:ln w="3175">
            <a:solidFill>
              <a:srgbClr val="58134A"/>
            </a:solidFill>
          </a:ln>
        </p:spPr>
        <p:txBody>
          <a:bodyPr wrap="square" lIns="0" tIns="0" rIns="0" bIns="0" rtlCol="0"/>
          <a:lstStyle/>
          <a:p>
            <a:endParaRPr/>
          </a:p>
        </p:txBody>
      </p:sp>
      <p:sp>
        <p:nvSpPr>
          <p:cNvPr id="41" name="object 41"/>
          <p:cNvSpPr/>
          <p:nvPr/>
        </p:nvSpPr>
        <p:spPr>
          <a:xfrm>
            <a:off x="3052698" y="1004442"/>
            <a:ext cx="162560" cy="254000"/>
          </a:xfrm>
          <a:custGeom>
            <a:avLst/>
            <a:gdLst/>
            <a:ahLst/>
            <a:cxnLst/>
            <a:rect l="l" t="t" r="r" b="b"/>
            <a:pathLst>
              <a:path w="162560" h="254000">
                <a:moveTo>
                  <a:pt x="0" y="0"/>
                </a:moveTo>
                <a:lnTo>
                  <a:pt x="162051" y="0"/>
                </a:lnTo>
                <a:lnTo>
                  <a:pt x="162051" y="40132"/>
                </a:lnTo>
                <a:lnTo>
                  <a:pt x="45084" y="40132"/>
                </a:lnTo>
                <a:lnTo>
                  <a:pt x="45084" y="99568"/>
                </a:lnTo>
                <a:lnTo>
                  <a:pt x="129031" y="99568"/>
                </a:lnTo>
                <a:lnTo>
                  <a:pt x="129031" y="137922"/>
                </a:lnTo>
                <a:lnTo>
                  <a:pt x="45084" y="137922"/>
                </a:lnTo>
                <a:lnTo>
                  <a:pt x="45084" y="213995"/>
                </a:lnTo>
                <a:lnTo>
                  <a:pt x="160146" y="213995"/>
                </a:lnTo>
                <a:lnTo>
                  <a:pt x="160146" y="254000"/>
                </a:lnTo>
                <a:lnTo>
                  <a:pt x="0" y="254000"/>
                </a:lnTo>
                <a:lnTo>
                  <a:pt x="0" y="0"/>
                </a:lnTo>
                <a:close/>
              </a:path>
            </a:pathLst>
          </a:custGeom>
          <a:ln w="3175">
            <a:solidFill>
              <a:srgbClr val="58134A"/>
            </a:solidFill>
          </a:ln>
        </p:spPr>
        <p:txBody>
          <a:bodyPr wrap="square" lIns="0" tIns="0" rIns="0" bIns="0" rtlCol="0"/>
          <a:lstStyle/>
          <a:p>
            <a:endParaRPr/>
          </a:p>
        </p:txBody>
      </p:sp>
      <p:sp>
        <p:nvSpPr>
          <p:cNvPr id="42" name="object 42"/>
          <p:cNvSpPr/>
          <p:nvPr/>
        </p:nvSpPr>
        <p:spPr>
          <a:xfrm>
            <a:off x="2507107" y="1004442"/>
            <a:ext cx="162560" cy="254000"/>
          </a:xfrm>
          <a:custGeom>
            <a:avLst/>
            <a:gdLst/>
            <a:ahLst/>
            <a:cxnLst/>
            <a:rect l="l" t="t" r="r" b="b"/>
            <a:pathLst>
              <a:path w="162560" h="254000">
                <a:moveTo>
                  <a:pt x="0" y="0"/>
                </a:moveTo>
                <a:lnTo>
                  <a:pt x="162051" y="0"/>
                </a:lnTo>
                <a:lnTo>
                  <a:pt x="162051" y="40132"/>
                </a:lnTo>
                <a:lnTo>
                  <a:pt x="45085" y="40132"/>
                </a:lnTo>
                <a:lnTo>
                  <a:pt x="45085" y="99568"/>
                </a:lnTo>
                <a:lnTo>
                  <a:pt x="129031" y="99568"/>
                </a:lnTo>
                <a:lnTo>
                  <a:pt x="129031" y="137922"/>
                </a:lnTo>
                <a:lnTo>
                  <a:pt x="45085" y="137922"/>
                </a:lnTo>
                <a:lnTo>
                  <a:pt x="45085" y="213995"/>
                </a:lnTo>
                <a:lnTo>
                  <a:pt x="160147" y="213995"/>
                </a:lnTo>
                <a:lnTo>
                  <a:pt x="160147" y="254000"/>
                </a:lnTo>
                <a:lnTo>
                  <a:pt x="0" y="254000"/>
                </a:lnTo>
                <a:lnTo>
                  <a:pt x="0" y="0"/>
                </a:lnTo>
                <a:close/>
              </a:path>
            </a:pathLst>
          </a:custGeom>
          <a:ln w="3175">
            <a:solidFill>
              <a:srgbClr val="58134A"/>
            </a:solidFill>
          </a:ln>
        </p:spPr>
        <p:txBody>
          <a:bodyPr wrap="square" lIns="0" tIns="0" rIns="0" bIns="0" rtlCol="0"/>
          <a:lstStyle/>
          <a:p>
            <a:endParaRPr/>
          </a:p>
        </p:txBody>
      </p:sp>
      <p:sp>
        <p:nvSpPr>
          <p:cNvPr id="43" name="object 43"/>
          <p:cNvSpPr/>
          <p:nvPr/>
        </p:nvSpPr>
        <p:spPr>
          <a:xfrm>
            <a:off x="2264791" y="1004442"/>
            <a:ext cx="191135" cy="254000"/>
          </a:xfrm>
          <a:custGeom>
            <a:avLst/>
            <a:gdLst/>
            <a:ahLst/>
            <a:cxnLst/>
            <a:rect l="l" t="t" r="r" b="b"/>
            <a:pathLst>
              <a:path w="191135" h="254000">
                <a:moveTo>
                  <a:pt x="0" y="0"/>
                </a:moveTo>
                <a:lnTo>
                  <a:pt x="45084" y="0"/>
                </a:lnTo>
                <a:lnTo>
                  <a:pt x="45084" y="99568"/>
                </a:lnTo>
                <a:lnTo>
                  <a:pt x="146176" y="99568"/>
                </a:lnTo>
                <a:lnTo>
                  <a:pt x="146176" y="0"/>
                </a:lnTo>
                <a:lnTo>
                  <a:pt x="190753" y="0"/>
                </a:lnTo>
                <a:lnTo>
                  <a:pt x="190753" y="254000"/>
                </a:lnTo>
                <a:lnTo>
                  <a:pt x="146176" y="254000"/>
                </a:lnTo>
                <a:lnTo>
                  <a:pt x="146176" y="139573"/>
                </a:lnTo>
                <a:lnTo>
                  <a:pt x="45084" y="139573"/>
                </a:lnTo>
                <a:lnTo>
                  <a:pt x="45084" y="254000"/>
                </a:lnTo>
                <a:lnTo>
                  <a:pt x="0" y="254000"/>
                </a:lnTo>
                <a:lnTo>
                  <a:pt x="0" y="0"/>
                </a:lnTo>
                <a:close/>
              </a:path>
            </a:pathLst>
          </a:custGeom>
          <a:ln w="3175">
            <a:solidFill>
              <a:srgbClr val="58134A"/>
            </a:solidFill>
          </a:ln>
        </p:spPr>
        <p:txBody>
          <a:bodyPr wrap="square" lIns="0" tIns="0" rIns="0" bIns="0" rtlCol="0"/>
          <a:lstStyle/>
          <a:p>
            <a:endParaRPr/>
          </a:p>
        </p:txBody>
      </p:sp>
      <p:sp>
        <p:nvSpPr>
          <p:cNvPr id="44" name="object 44"/>
          <p:cNvSpPr/>
          <p:nvPr/>
        </p:nvSpPr>
        <p:spPr>
          <a:xfrm>
            <a:off x="2024252" y="1004442"/>
            <a:ext cx="210820" cy="254000"/>
          </a:xfrm>
          <a:custGeom>
            <a:avLst/>
            <a:gdLst/>
            <a:ahLst/>
            <a:cxnLst/>
            <a:rect l="l" t="t" r="r" b="b"/>
            <a:pathLst>
              <a:path w="210819" h="254000">
                <a:moveTo>
                  <a:pt x="0" y="0"/>
                </a:moveTo>
                <a:lnTo>
                  <a:pt x="210312" y="0"/>
                </a:lnTo>
                <a:lnTo>
                  <a:pt x="210312" y="40132"/>
                </a:lnTo>
                <a:lnTo>
                  <a:pt x="125857" y="40132"/>
                </a:lnTo>
                <a:lnTo>
                  <a:pt x="125857" y="254000"/>
                </a:lnTo>
                <a:lnTo>
                  <a:pt x="80899" y="254000"/>
                </a:lnTo>
                <a:lnTo>
                  <a:pt x="80899" y="40132"/>
                </a:lnTo>
                <a:lnTo>
                  <a:pt x="0" y="40132"/>
                </a:lnTo>
                <a:lnTo>
                  <a:pt x="0" y="0"/>
                </a:lnTo>
                <a:close/>
              </a:path>
            </a:pathLst>
          </a:custGeom>
          <a:ln w="3175">
            <a:solidFill>
              <a:srgbClr val="58134A"/>
            </a:solidFill>
          </a:ln>
        </p:spPr>
        <p:txBody>
          <a:bodyPr wrap="square" lIns="0" tIns="0" rIns="0" bIns="0" rtlCol="0"/>
          <a:lstStyle/>
          <a:p>
            <a:endParaRPr/>
          </a:p>
        </p:txBody>
      </p:sp>
      <p:sp>
        <p:nvSpPr>
          <p:cNvPr id="45" name="object 45"/>
          <p:cNvSpPr/>
          <p:nvPr/>
        </p:nvSpPr>
        <p:spPr>
          <a:xfrm>
            <a:off x="1604136" y="1004442"/>
            <a:ext cx="312420" cy="257810"/>
          </a:xfrm>
          <a:custGeom>
            <a:avLst/>
            <a:gdLst/>
            <a:ahLst/>
            <a:cxnLst/>
            <a:rect l="l" t="t" r="r" b="b"/>
            <a:pathLst>
              <a:path w="312419" h="257809">
                <a:moveTo>
                  <a:pt x="0" y="0"/>
                </a:moveTo>
                <a:lnTo>
                  <a:pt x="46989" y="0"/>
                </a:lnTo>
                <a:lnTo>
                  <a:pt x="94614" y="153289"/>
                </a:lnTo>
                <a:lnTo>
                  <a:pt x="146176" y="0"/>
                </a:lnTo>
                <a:lnTo>
                  <a:pt x="165862" y="0"/>
                </a:lnTo>
                <a:lnTo>
                  <a:pt x="217550" y="153289"/>
                </a:lnTo>
                <a:lnTo>
                  <a:pt x="265049" y="0"/>
                </a:lnTo>
                <a:lnTo>
                  <a:pt x="312038" y="0"/>
                </a:lnTo>
                <a:lnTo>
                  <a:pt x="229869" y="257556"/>
                </a:lnTo>
                <a:lnTo>
                  <a:pt x="211327" y="257556"/>
                </a:lnTo>
                <a:lnTo>
                  <a:pt x="155829" y="97282"/>
                </a:lnTo>
                <a:lnTo>
                  <a:pt x="101981" y="257556"/>
                </a:lnTo>
                <a:lnTo>
                  <a:pt x="83438" y="257556"/>
                </a:lnTo>
                <a:lnTo>
                  <a:pt x="0" y="0"/>
                </a:lnTo>
                <a:close/>
              </a:path>
            </a:pathLst>
          </a:custGeom>
          <a:ln w="3175">
            <a:solidFill>
              <a:srgbClr val="58134A"/>
            </a:solidFill>
          </a:ln>
        </p:spPr>
        <p:txBody>
          <a:bodyPr wrap="square" lIns="0" tIns="0" rIns="0" bIns="0" rtlCol="0"/>
          <a:lstStyle/>
          <a:p>
            <a:endParaRPr/>
          </a:p>
        </p:txBody>
      </p:sp>
      <p:sp>
        <p:nvSpPr>
          <p:cNvPr id="46" name="object 46"/>
          <p:cNvSpPr/>
          <p:nvPr/>
        </p:nvSpPr>
        <p:spPr>
          <a:xfrm>
            <a:off x="1182725" y="1004442"/>
            <a:ext cx="160020" cy="254000"/>
          </a:xfrm>
          <a:custGeom>
            <a:avLst/>
            <a:gdLst/>
            <a:ahLst/>
            <a:cxnLst/>
            <a:rect l="l" t="t" r="r" b="b"/>
            <a:pathLst>
              <a:path w="160019" h="254000">
                <a:moveTo>
                  <a:pt x="0" y="0"/>
                </a:moveTo>
                <a:lnTo>
                  <a:pt x="45072" y="0"/>
                </a:lnTo>
                <a:lnTo>
                  <a:pt x="45072" y="213995"/>
                </a:lnTo>
                <a:lnTo>
                  <a:pt x="159918" y="213995"/>
                </a:lnTo>
                <a:lnTo>
                  <a:pt x="159918" y="254000"/>
                </a:lnTo>
                <a:lnTo>
                  <a:pt x="0" y="254000"/>
                </a:lnTo>
                <a:lnTo>
                  <a:pt x="0" y="0"/>
                </a:lnTo>
                <a:close/>
              </a:path>
            </a:pathLst>
          </a:custGeom>
          <a:ln w="3175">
            <a:solidFill>
              <a:srgbClr val="58134A"/>
            </a:solidFill>
          </a:ln>
        </p:spPr>
        <p:txBody>
          <a:bodyPr wrap="square" lIns="0" tIns="0" rIns="0" bIns="0" rtlCol="0"/>
          <a:lstStyle/>
          <a:p>
            <a:endParaRPr/>
          </a:p>
        </p:txBody>
      </p:sp>
      <p:sp>
        <p:nvSpPr>
          <p:cNvPr id="47" name="object 47"/>
          <p:cNvSpPr/>
          <p:nvPr/>
        </p:nvSpPr>
        <p:spPr>
          <a:xfrm>
            <a:off x="986129" y="1004442"/>
            <a:ext cx="160020" cy="254000"/>
          </a:xfrm>
          <a:custGeom>
            <a:avLst/>
            <a:gdLst/>
            <a:ahLst/>
            <a:cxnLst/>
            <a:rect l="l" t="t" r="r" b="b"/>
            <a:pathLst>
              <a:path w="160019" h="254000">
                <a:moveTo>
                  <a:pt x="0" y="0"/>
                </a:moveTo>
                <a:lnTo>
                  <a:pt x="45072" y="0"/>
                </a:lnTo>
                <a:lnTo>
                  <a:pt x="45072" y="213995"/>
                </a:lnTo>
                <a:lnTo>
                  <a:pt x="159854" y="213995"/>
                </a:lnTo>
                <a:lnTo>
                  <a:pt x="159854" y="254000"/>
                </a:lnTo>
                <a:lnTo>
                  <a:pt x="0" y="254000"/>
                </a:lnTo>
                <a:lnTo>
                  <a:pt x="0" y="0"/>
                </a:lnTo>
                <a:close/>
              </a:path>
            </a:pathLst>
          </a:custGeom>
          <a:ln w="3175">
            <a:solidFill>
              <a:srgbClr val="58134A"/>
            </a:solidFill>
          </a:ln>
        </p:spPr>
        <p:txBody>
          <a:bodyPr wrap="square" lIns="0" tIns="0" rIns="0" bIns="0" rtlCol="0"/>
          <a:lstStyle/>
          <a:p>
            <a:endParaRPr/>
          </a:p>
        </p:txBody>
      </p:sp>
      <p:sp>
        <p:nvSpPr>
          <p:cNvPr id="48" name="object 48"/>
          <p:cNvSpPr/>
          <p:nvPr/>
        </p:nvSpPr>
        <p:spPr>
          <a:xfrm>
            <a:off x="528929" y="1004442"/>
            <a:ext cx="167640" cy="254000"/>
          </a:xfrm>
          <a:custGeom>
            <a:avLst/>
            <a:gdLst/>
            <a:ahLst/>
            <a:cxnLst/>
            <a:rect l="l" t="t" r="r" b="b"/>
            <a:pathLst>
              <a:path w="167640" h="254000">
                <a:moveTo>
                  <a:pt x="0" y="0"/>
                </a:moveTo>
                <a:lnTo>
                  <a:pt x="167309" y="0"/>
                </a:lnTo>
                <a:lnTo>
                  <a:pt x="167309" y="40132"/>
                </a:lnTo>
                <a:lnTo>
                  <a:pt x="45072" y="40132"/>
                </a:lnTo>
                <a:lnTo>
                  <a:pt x="45072" y="99568"/>
                </a:lnTo>
                <a:lnTo>
                  <a:pt x="134365" y="99568"/>
                </a:lnTo>
                <a:lnTo>
                  <a:pt x="134365" y="137922"/>
                </a:lnTo>
                <a:lnTo>
                  <a:pt x="45072" y="137922"/>
                </a:lnTo>
                <a:lnTo>
                  <a:pt x="45072" y="254000"/>
                </a:lnTo>
                <a:lnTo>
                  <a:pt x="0" y="254000"/>
                </a:lnTo>
                <a:lnTo>
                  <a:pt x="0" y="0"/>
                </a:lnTo>
                <a:close/>
              </a:path>
            </a:pathLst>
          </a:custGeom>
          <a:ln w="3175">
            <a:solidFill>
              <a:srgbClr val="58134A"/>
            </a:solidFill>
          </a:ln>
        </p:spPr>
        <p:txBody>
          <a:bodyPr wrap="square" lIns="0" tIns="0" rIns="0" bIns="0" rtlCol="0"/>
          <a:lstStyle/>
          <a:p>
            <a:endParaRPr/>
          </a:p>
        </p:txBody>
      </p:sp>
      <p:sp>
        <p:nvSpPr>
          <p:cNvPr id="49" name="object 49"/>
          <p:cNvSpPr/>
          <p:nvPr/>
        </p:nvSpPr>
        <p:spPr>
          <a:xfrm>
            <a:off x="3695827" y="1001013"/>
            <a:ext cx="414655" cy="257810"/>
          </a:xfrm>
          <a:custGeom>
            <a:avLst/>
            <a:gdLst/>
            <a:ahLst/>
            <a:cxnLst/>
            <a:rect l="l" t="t" r="r" b="b"/>
            <a:pathLst>
              <a:path w="414654" h="257809">
                <a:moveTo>
                  <a:pt x="292481" y="0"/>
                </a:moveTo>
                <a:lnTo>
                  <a:pt x="312293" y="0"/>
                </a:lnTo>
                <a:lnTo>
                  <a:pt x="414400" y="257428"/>
                </a:lnTo>
                <a:lnTo>
                  <a:pt x="364617" y="257428"/>
                </a:lnTo>
                <a:lnTo>
                  <a:pt x="346075" y="205994"/>
                </a:lnTo>
                <a:lnTo>
                  <a:pt x="259080" y="205994"/>
                </a:lnTo>
                <a:lnTo>
                  <a:pt x="241300" y="257428"/>
                </a:lnTo>
                <a:lnTo>
                  <a:pt x="195199" y="257428"/>
                </a:lnTo>
                <a:lnTo>
                  <a:pt x="191262" y="257428"/>
                </a:lnTo>
                <a:lnTo>
                  <a:pt x="143128" y="257428"/>
                </a:lnTo>
                <a:lnTo>
                  <a:pt x="75437" y="152526"/>
                </a:lnTo>
                <a:lnTo>
                  <a:pt x="69792" y="152384"/>
                </a:lnTo>
                <a:lnTo>
                  <a:pt x="63134" y="152145"/>
                </a:lnTo>
                <a:lnTo>
                  <a:pt x="55453" y="151812"/>
                </a:lnTo>
                <a:lnTo>
                  <a:pt x="46736" y="151384"/>
                </a:lnTo>
                <a:lnTo>
                  <a:pt x="46736" y="257428"/>
                </a:lnTo>
                <a:lnTo>
                  <a:pt x="0" y="257428"/>
                </a:lnTo>
                <a:lnTo>
                  <a:pt x="0" y="3428"/>
                </a:lnTo>
                <a:lnTo>
                  <a:pt x="3262" y="3355"/>
                </a:lnTo>
                <a:lnTo>
                  <a:pt x="9239" y="3127"/>
                </a:lnTo>
                <a:lnTo>
                  <a:pt x="17930" y="2732"/>
                </a:lnTo>
                <a:lnTo>
                  <a:pt x="29337" y="2159"/>
                </a:lnTo>
                <a:lnTo>
                  <a:pt x="41407" y="1585"/>
                </a:lnTo>
                <a:lnTo>
                  <a:pt x="52276" y="1190"/>
                </a:lnTo>
                <a:lnTo>
                  <a:pt x="61930" y="962"/>
                </a:lnTo>
                <a:lnTo>
                  <a:pt x="70358" y="888"/>
                </a:lnTo>
                <a:lnTo>
                  <a:pt x="112696" y="5558"/>
                </a:lnTo>
                <a:lnTo>
                  <a:pt x="142938" y="19573"/>
                </a:lnTo>
                <a:lnTo>
                  <a:pt x="161083" y="42947"/>
                </a:lnTo>
                <a:lnTo>
                  <a:pt x="167132" y="75691"/>
                </a:lnTo>
                <a:lnTo>
                  <a:pt x="166298" y="86764"/>
                </a:lnTo>
                <a:lnTo>
                  <a:pt x="146681" y="125410"/>
                </a:lnTo>
                <a:lnTo>
                  <a:pt x="120142" y="143001"/>
                </a:lnTo>
                <a:lnTo>
                  <a:pt x="192786" y="253619"/>
                </a:lnTo>
                <a:lnTo>
                  <a:pt x="292481" y="0"/>
                </a:lnTo>
                <a:close/>
              </a:path>
            </a:pathLst>
          </a:custGeom>
          <a:ln w="3175">
            <a:solidFill>
              <a:srgbClr val="58134A"/>
            </a:solidFill>
          </a:ln>
        </p:spPr>
        <p:txBody>
          <a:bodyPr wrap="square" lIns="0" tIns="0" rIns="0" bIns="0" rtlCol="0"/>
          <a:lstStyle/>
          <a:p>
            <a:endParaRPr/>
          </a:p>
        </p:txBody>
      </p:sp>
      <p:sp>
        <p:nvSpPr>
          <p:cNvPr id="50" name="object 50"/>
          <p:cNvSpPr/>
          <p:nvPr/>
        </p:nvSpPr>
        <p:spPr>
          <a:xfrm>
            <a:off x="2802763" y="1000125"/>
            <a:ext cx="210820" cy="262890"/>
          </a:xfrm>
          <a:custGeom>
            <a:avLst/>
            <a:gdLst/>
            <a:ahLst/>
            <a:cxnLst/>
            <a:rect l="l" t="t" r="r" b="b"/>
            <a:pathLst>
              <a:path w="210819" h="262890">
                <a:moveTo>
                  <a:pt x="128650" y="0"/>
                </a:moveTo>
                <a:lnTo>
                  <a:pt x="148800" y="1569"/>
                </a:lnTo>
                <a:lnTo>
                  <a:pt x="167354" y="6270"/>
                </a:lnTo>
                <a:lnTo>
                  <a:pt x="184336" y="14091"/>
                </a:lnTo>
                <a:lnTo>
                  <a:pt x="199770" y="25019"/>
                </a:lnTo>
                <a:lnTo>
                  <a:pt x="180848" y="61213"/>
                </a:lnTo>
                <a:lnTo>
                  <a:pt x="176319" y="57689"/>
                </a:lnTo>
                <a:lnTo>
                  <a:pt x="170719" y="54165"/>
                </a:lnTo>
                <a:lnTo>
                  <a:pt x="133921" y="40455"/>
                </a:lnTo>
                <a:lnTo>
                  <a:pt x="127635" y="40004"/>
                </a:lnTo>
                <a:lnTo>
                  <a:pt x="109868" y="41598"/>
                </a:lnTo>
                <a:lnTo>
                  <a:pt x="68453" y="65404"/>
                </a:lnTo>
                <a:lnTo>
                  <a:pt x="48218" y="113232"/>
                </a:lnTo>
                <a:lnTo>
                  <a:pt x="46862" y="133476"/>
                </a:lnTo>
                <a:lnTo>
                  <a:pt x="48194" y="152743"/>
                </a:lnTo>
                <a:lnTo>
                  <a:pt x="68072" y="198374"/>
                </a:lnTo>
                <a:lnTo>
                  <a:pt x="108541" y="221108"/>
                </a:lnTo>
                <a:lnTo>
                  <a:pt x="125856" y="222630"/>
                </a:lnTo>
                <a:lnTo>
                  <a:pt x="137408" y="221799"/>
                </a:lnTo>
                <a:lnTo>
                  <a:pt x="165607" y="159512"/>
                </a:lnTo>
                <a:lnTo>
                  <a:pt x="130429" y="159512"/>
                </a:lnTo>
                <a:lnTo>
                  <a:pt x="130429" y="121030"/>
                </a:lnTo>
                <a:lnTo>
                  <a:pt x="210693" y="121030"/>
                </a:lnTo>
                <a:lnTo>
                  <a:pt x="210693" y="234823"/>
                </a:lnTo>
                <a:lnTo>
                  <a:pt x="169163" y="255270"/>
                </a:lnTo>
                <a:lnTo>
                  <a:pt x="131212" y="262181"/>
                </a:lnTo>
                <a:lnTo>
                  <a:pt x="118618" y="262636"/>
                </a:lnTo>
                <a:lnTo>
                  <a:pt x="92708" y="260397"/>
                </a:lnTo>
                <a:lnTo>
                  <a:pt x="49412" y="242490"/>
                </a:lnTo>
                <a:lnTo>
                  <a:pt x="18002" y="207486"/>
                </a:lnTo>
                <a:lnTo>
                  <a:pt x="2000" y="160242"/>
                </a:lnTo>
                <a:lnTo>
                  <a:pt x="0" y="132334"/>
                </a:lnTo>
                <a:lnTo>
                  <a:pt x="2188" y="104282"/>
                </a:lnTo>
                <a:lnTo>
                  <a:pt x="19663" y="56467"/>
                </a:lnTo>
                <a:lnTo>
                  <a:pt x="53855" y="20681"/>
                </a:lnTo>
                <a:lnTo>
                  <a:pt x="100718" y="2305"/>
                </a:lnTo>
                <a:lnTo>
                  <a:pt x="128650" y="0"/>
                </a:lnTo>
                <a:close/>
              </a:path>
            </a:pathLst>
          </a:custGeom>
          <a:ln w="3175">
            <a:solidFill>
              <a:srgbClr val="58134A"/>
            </a:solidFill>
          </a:ln>
        </p:spPr>
        <p:txBody>
          <a:bodyPr wrap="square" lIns="0" tIns="0" rIns="0" bIns="0" rtlCol="0"/>
          <a:lstStyle/>
          <a:p>
            <a:endParaRPr/>
          </a:p>
        </p:txBody>
      </p:sp>
      <p:sp>
        <p:nvSpPr>
          <p:cNvPr id="51" name="object 51"/>
          <p:cNvSpPr/>
          <p:nvPr/>
        </p:nvSpPr>
        <p:spPr>
          <a:xfrm>
            <a:off x="1367155" y="999997"/>
            <a:ext cx="222250" cy="262890"/>
          </a:xfrm>
          <a:custGeom>
            <a:avLst/>
            <a:gdLst/>
            <a:ahLst/>
            <a:cxnLst/>
            <a:rect l="l" t="t" r="r" b="b"/>
            <a:pathLst>
              <a:path w="222250" h="262890">
                <a:moveTo>
                  <a:pt x="109219" y="0"/>
                </a:moveTo>
                <a:lnTo>
                  <a:pt x="157606" y="8477"/>
                </a:lnTo>
                <a:lnTo>
                  <a:pt x="193039" y="33909"/>
                </a:lnTo>
                <a:lnTo>
                  <a:pt x="214756" y="74787"/>
                </a:lnTo>
                <a:lnTo>
                  <a:pt x="221995" y="129286"/>
                </a:lnTo>
                <a:lnTo>
                  <a:pt x="220092" y="158382"/>
                </a:lnTo>
                <a:lnTo>
                  <a:pt x="204904" y="207099"/>
                </a:lnTo>
                <a:lnTo>
                  <a:pt x="174978" y="242510"/>
                </a:lnTo>
                <a:lnTo>
                  <a:pt x="132028" y="260520"/>
                </a:lnTo>
                <a:lnTo>
                  <a:pt x="105790" y="262763"/>
                </a:lnTo>
                <a:lnTo>
                  <a:pt x="81740" y="260544"/>
                </a:lnTo>
                <a:lnTo>
                  <a:pt x="42497" y="242724"/>
                </a:lnTo>
                <a:lnTo>
                  <a:pt x="15376" y="207599"/>
                </a:lnTo>
                <a:lnTo>
                  <a:pt x="1712" y="158692"/>
                </a:lnTo>
                <a:lnTo>
                  <a:pt x="0" y="129286"/>
                </a:lnTo>
                <a:lnTo>
                  <a:pt x="1857" y="103187"/>
                </a:lnTo>
                <a:lnTo>
                  <a:pt x="16716" y="57276"/>
                </a:lnTo>
                <a:lnTo>
                  <a:pt x="45837" y="21056"/>
                </a:lnTo>
                <a:lnTo>
                  <a:pt x="85599" y="2335"/>
                </a:lnTo>
                <a:lnTo>
                  <a:pt x="109219" y="0"/>
                </a:lnTo>
                <a:close/>
              </a:path>
            </a:pathLst>
          </a:custGeom>
          <a:ln w="3175">
            <a:solidFill>
              <a:srgbClr val="58134A"/>
            </a:solidFill>
          </a:ln>
        </p:spPr>
        <p:txBody>
          <a:bodyPr wrap="square" lIns="0" tIns="0" rIns="0" bIns="0" rtlCol="0"/>
          <a:lstStyle/>
          <a:p>
            <a:endParaRPr/>
          </a:p>
        </p:txBody>
      </p:sp>
      <p:sp>
        <p:nvSpPr>
          <p:cNvPr id="52" name="object 52"/>
          <p:cNvSpPr/>
          <p:nvPr/>
        </p:nvSpPr>
        <p:spPr>
          <a:xfrm>
            <a:off x="724052" y="999997"/>
            <a:ext cx="222250" cy="262890"/>
          </a:xfrm>
          <a:custGeom>
            <a:avLst/>
            <a:gdLst/>
            <a:ahLst/>
            <a:cxnLst/>
            <a:rect l="l" t="t" r="r" b="b"/>
            <a:pathLst>
              <a:path w="222250" h="262890">
                <a:moveTo>
                  <a:pt x="109232" y="0"/>
                </a:moveTo>
                <a:lnTo>
                  <a:pt x="157562" y="8477"/>
                </a:lnTo>
                <a:lnTo>
                  <a:pt x="192976" y="33909"/>
                </a:lnTo>
                <a:lnTo>
                  <a:pt x="214693" y="74787"/>
                </a:lnTo>
                <a:lnTo>
                  <a:pt x="221932" y="129286"/>
                </a:lnTo>
                <a:lnTo>
                  <a:pt x="220041" y="158382"/>
                </a:lnTo>
                <a:lnTo>
                  <a:pt x="204916" y="207099"/>
                </a:lnTo>
                <a:lnTo>
                  <a:pt x="174967" y="242510"/>
                </a:lnTo>
                <a:lnTo>
                  <a:pt x="132009" y="260520"/>
                </a:lnTo>
                <a:lnTo>
                  <a:pt x="105765" y="262763"/>
                </a:lnTo>
                <a:lnTo>
                  <a:pt x="81681" y="260544"/>
                </a:lnTo>
                <a:lnTo>
                  <a:pt x="42452" y="242724"/>
                </a:lnTo>
                <a:lnTo>
                  <a:pt x="15360" y="207599"/>
                </a:lnTo>
                <a:lnTo>
                  <a:pt x="1707" y="158692"/>
                </a:lnTo>
                <a:lnTo>
                  <a:pt x="0" y="129286"/>
                </a:lnTo>
                <a:lnTo>
                  <a:pt x="1859" y="103187"/>
                </a:lnTo>
                <a:lnTo>
                  <a:pt x="16732" y="57276"/>
                </a:lnTo>
                <a:lnTo>
                  <a:pt x="45856" y="21056"/>
                </a:lnTo>
                <a:lnTo>
                  <a:pt x="85603" y="2335"/>
                </a:lnTo>
                <a:lnTo>
                  <a:pt x="109232" y="0"/>
                </a:lnTo>
                <a:close/>
              </a:path>
            </a:pathLst>
          </a:custGeom>
          <a:ln w="3175">
            <a:solidFill>
              <a:srgbClr val="58134A"/>
            </a:solidFill>
          </a:ln>
        </p:spPr>
        <p:txBody>
          <a:bodyPr wrap="square" lIns="0" tIns="0" rIns="0" bIns="0" rtlCol="0"/>
          <a:lstStyle/>
          <a:p>
            <a:endParaRPr/>
          </a:p>
        </p:txBody>
      </p:sp>
      <p:sp>
        <p:nvSpPr>
          <p:cNvPr id="53" name="object 53"/>
          <p:cNvSpPr/>
          <p:nvPr/>
        </p:nvSpPr>
        <p:spPr>
          <a:xfrm>
            <a:off x="4426458" y="999108"/>
            <a:ext cx="2866771" cy="264540"/>
          </a:xfrm>
          <a:prstGeom prst="rect">
            <a:avLst/>
          </a:prstGeom>
          <a:blipFill>
            <a:blip r:embed="rId12" cstate="print"/>
            <a:stretch>
              <a:fillRect/>
            </a:stretch>
          </a:blipFill>
        </p:spPr>
        <p:txBody>
          <a:bodyPr wrap="square" lIns="0" tIns="0" rIns="0" bIns="0" rtlCol="0"/>
          <a:lstStyle/>
          <a:p>
            <a:endParaRPr/>
          </a:p>
        </p:txBody>
      </p:sp>
      <p:sp>
        <p:nvSpPr>
          <p:cNvPr id="54" name="object 54"/>
          <p:cNvSpPr/>
          <p:nvPr/>
        </p:nvSpPr>
        <p:spPr>
          <a:xfrm>
            <a:off x="4401311" y="1321688"/>
            <a:ext cx="2905125" cy="0"/>
          </a:xfrm>
          <a:custGeom>
            <a:avLst/>
            <a:gdLst/>
            <a:ahLst/>
            <a:cxnLst/>
            <a:rect l="l" t="t" r="r" b="b"/>
            <a:pathLst>
              <a:path w="2905125">
                <a:moveTo>
                  <a:pt x="0" y="0"/>
                </a:moveTo>
                <a:lnTo>
                  <a:pt x="2904743" y="0"/>
                </a:lnTo>
              </a:path>
            </a:pathLst>
          </a:custGeom>
          <a:ln w="35051">
            <a:solidFill>
              <a:srgbClr val="FFDE66"/>
            </a:solidFill>
          </a:ln>
        </p:spPr>
        <p:txBody>
          <a:bodyPr wrap="square" lIns="0" tIns="0" rIns="0" bIns="0" rtlCol="0"/>
          <a:lstStyle/>
          <a:p>
            <a:endParaRPr/>
          </a:p>
        </p:txBody>
      </p:sp>
      <p:sp>
        <p:nvSpPr>
          <p:cNvPr id="55" name="object 55"/>
          <p:cNvSpPr/>
          <p:nvPr/>
        </p:nvSpPr>
        <p:spPr>
          <a:xfrm>
            <a:off x="4401311" y="1304163"/>
            <a:ext cx="2905125" cy="35560"/>
          </a:xfrm>
          <a:custGeom>
            <a:avLst/>
            <a:gdLst/>
            <a:ahLst/>
            <a:cxnLst/>
            <a:rect l="l" t="t" r="r" b="b"/>
            <a:pathLst>
              <a:path w="2905125" h="35559">
                <a:moveTo>
                  <a:pt x="0" y="0"/>
                </a:moveTo>
                <a:lnTo>
                  <a:pt x="1452372" y="0"/>
                </a:lnTo>
                <a:lnTo>
                  <a:pt x="2904743" y="0"/>
                </a:lnTo>
                <a:lnTo>
                  <a:pt x="2904743" y="35051"/>
                </a:lnTo>
                <a:lnTo>
                  <a:pt x="1452372" y="35051"/>
                </a:lnTo>
                <a:lnTo>
                  <a:pt x="0" y="35051"/>
                </a:lnTo>
                <a:lnTo>
                  <a:pt x="0" y="0"/>
                </a:lnTo>
                <a:close/>
              </a:path>
            </a:pathLst>
          </a:custGeom>
          <a:ln w="3175">
            <a:solidFill>
              <a:srgbClr val="58134A"/>
            </a:solidFill>
          </a:ln>
        </p:spPr>
        <p:txBody>
          <a:bodyPr wrap="square" lIns="0" tIns="0" rIns="0" bIns="0" rtlCol="0"/>
          <a:lstStyle/>
          <a:p>
            <a:endParaRPr/>
          </a:p>
        </p:txBody>
      </p:sp>
      <p:sp>
        <p:nvSpPr>
          <p:cNvPr id="56" name="object 56"/>
          <p:cNvSpPr/>
          <p:nvPr/>
        </p:nvSpPr>
        <p:spPr>
          <a:xfrm>
            <a:off x="7336281" y="1064133"/>
            <a:ext cx="62357" cy="202945"/>
          </a:xfrm>
          <a:prstGeom prst="rect">
            <a:avLst/>
          </a:prstGeom>
          <a:blipFill>
            <a:blip r:embed="rId13" cstate="print"/>
            <a:stretch>
              <a:fillRect/>
            </a:stretch>
          </a:blipFill>
        </p:spPr>
        <p:txBody>
          <a:bodyPr wrap="square" lIns="0" tIns="0" rIns="0" bIns="0" rtlCol="0"/>
          <a:lstStyle/>
          <a:p>
            <a:endParaRPr/>
          </a:p>
        </p:txBody>
      </p:sp>
      <p:sp>
        <p:nvSpPr>
          <p:cNvPr id="57" name="object 57"/>
          <p:cNvSpPr/>
          <p:nvPr/>
        </p:nvSpPr>
        <p:spPr>
          <a:xfrm>
            <a:off x="7335393" y="1203705"/>
            <a:ext cx="64135" cy="64261"/>
          </a:xfrm>
          <a:prstGeom prst="rect">
            <a:avLst/>
          </a:prstGeom>
          <a:blipFill>
            <a:blip r:embed="rId14" cstate="print"/>
            <a:stretch>
              <a:fillRect/>
            </a:stretch>
          </a:blipFill>
        </p:spPr>
        <p:txBody>
          <a:bodyPr wrap="square" lIns="0" tIns="0" rIns="0" bIns="0" rtlCol="0"/>
          <a:lstStyle/>
          <a:p>
            <a:endParaRPr/>
          </a:p>
        </p:txBody>
      </p:sp>
      <p:sp>
        <p:nvSpPr>
          <p:cNvPr id="58" name="object 58"/>
          <p:cNvSpPr/>
          <p:nvPr/>
        </p:nvSpPr>
        <p:spPr>
          <a:xfrm>
            <a:off x="7335393" y="1063244"/>
            <a:ext cx="64135" cy="64388"/>
          </a:xfrm>
          <a:prstGeom prst="rect">
            <a:avLst/>
          </a:prstGeom>
          <a:blipFill>
            <a:blip r:embed="rId15" cstate="print"/>
            <a:stretch>
              <a:fillRect/>
            </a:stretch>
          </a:blipFill>
        </p:spPr>
        <p:txBody>
          <a:bodyPr wrap="square" lIns="0" tIns="0" rIns="0" bIns="0" rtlCol="0"/>
          <a:lstStyle/>
          <a:p>
            <a:endParaRPr/>
          </a:p>
        </p:txBody>
      </p:sp>
      <p:graphicFrame>
        <p:nvGraphicFramePr>
          <p:cNvPr id="59" name="object 59"/>
          <p:cNvGraphicFramePr>
            <a:graphicFrameLocks noGrp="1"/>
          </p:cNvGraphicFramePr>
          <p:nvPr/>
        </p:nvGraphicFramePr>
        <p:xfrm>
          <a:off x="493687" y="1422400"/>
          <a:ext cx="7148195" cy="5286375"/>
        </p:xfrm>
        <a:graphic>
          <a:graphicData uri="http://schemas.openxmlformats.org/drawingml/2006/table">
            <a:tbl>
              <a:tblPr firstRow="1" bandRow="1">
                <a:tableStyleId>{2D5ABB26-0587-4C30-8999-92F81FD0307C}</a:tableStyleId>
              </a:tblPr>
              <a:tblGrid>
                <a:gridCol w="4215765">
                  <a:extLst>
                    <a:ext uri="{9D8B030D-6E8A-4147-A177-3AD203B41FA5}">
                      <a16:colId xmlns:a16="http://schemas.microsoft.com/office/drawing/2014/main" val="20000"/>
                    </a:ext>
                  </a:extLst>
                </a:gridCol>
                <a:gridCol w="2912744">
                  <a:extLst>
                    <a:ext uri="{9D8B030D-6E8A-4147-A177-3AD203B41FA5}">
                      <a16:colId xmlns:a16="http://schemas.microsoft.com/office/drawing/2014/main" val="20001"/>
                    </a:ext>
                  </a:extLst>
                </a:gridCol>
              </a:tblGrid>
              <a:tr h="487934">
                <a:tc>
                  <a:txBody>
                    <a:bodyPr/>
                    <a:lstStyle/>
                    <a:p>
                      <a:pPr marL="91440">
                        <a:lnSpc>
                          <a:spcPct val="100000"/>
                        </a:lnSpc>
                        <a:spcBef>
                          <a:spcPts val="315"/>
                        </a:spcBef>
                      </a:pPr>
                      <a:r>
                        <a:rPr sz="1800" b="1" spc="-15" dirty="0">
                          <a:solidFill>
                            <a:srgbClr val="FFFFFF"/>
                          </a:solidFill>
                          <a:latin typeface="Trebuchet MS"/>
                          <a:cs typeface="Trebuchet MS"/>
                        </a:rPr>
                        <a:t>Periodic</a:t>
                      </a:r>
                      <a:r>
                        <a:rPr sz="1800" b="1" spc="10" dirty="0">
                          <a:solidFill>
                            <a:srgbClr val="FFFFFF"/>
                          </a:solidFill>
                          <a:latin typeface="Trebuchet MS"/>
                          <a:cs typeface="Trebuchet MS"/>
                        </a:rPr>
                        <a:t> </a:t>
                      </a:r>
                      <a:r>
                        <a:rPr sz="1800" b="1" spc="-10" dirty="0">
                          <a:solidFill>
                            <a:srgbClr val="FFFFFF"/>
                          </a:solidFill>
                          <a:latin typeface="Trebuchet MS"/>
                          <a:cs typeface="Trebuchet MS"/>
                        </a:rPr>
                        <a:t>properties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F6CA3"/>
                    </a:solidFill>
                  </a:tcPr>
                </a:tc>
                <a:tc>
                  <a:txBody>
                    <a:bodyPr/>
                    <a:lstStyle/>
                    <a:p>
                      <a:pPr marL="92075">
                        <a:lnSpc>
                          <a:spcPct val="100000"/>
                        </a:lnSpc>
                        <a:spcBef>
                          <a:spcPts val="315"/>
                        </a:spcBef>
                      </a:pPr>
                      <a:r>
                        <a:rPr sz="1800" b="1" spc="-35" dirty="0">
                          <a:solidFill>
                            <a:srgbClr val="FFFFFF"/>
                          </a:solidFill>
                          <a:latin typeface="Trebuchet MS"/>
                          <a:cs typeface="Trebuchet MS"/>
                        </a:rPr>
                        <a:t>Trends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F6CA3"/>
                    </a:solidFill>
                  </a:tcPr>
                </a:tc>
                <a:extLst>
                  <a:ext uri="{0D108BD9-81ED-4DB2-BD59-A6C34878D82A}">
                    <a16:rowId xmlns:a16="http://schemas.microsoft.com/office/drawing/2014/main" val="10000"/>
                  </a:ext>
                </a:extLst>
              </a:tr>
              <a:tr h="640079">
                <a:tc>
                  <a:txBody>
                    <a:bodyPr/>
                    <a:lstStyle/>
                    <a:p>
                      <a:pPr marL="91440" marR="145415">
                        <a:lnSpc>
                          <a:spcPct val="100000"/>
                        </a:lnSpc>
                        <a:spcBef>
                          <a:spcPts val="315"/>
                        </a:spcBef>
                      </a:pPr>
                      <a:r>
                        <a:rPr sz="1800" spc="-10" dirty="0">
                          <a:latin typeface="Trebuchet MS"/>
                          <a:cs typeface="Trebuchet MS"/>
                        </a:rPr>
                        <a:t>Electronegativity:(the </a:t>
                      </a:r>
                      <a:r>
                        <a:rPr sz="1800" spc="-5" dirty="0">
                          <a:latin typeface="Trebuchet MS"/>
                          <a:cs typeface="Trebuchet MS"/>
                        </a:rPr>
                        <a:t>atom's ability of  attracting</a:t>
                      </a:r>
                      <a:r>
                        <a:rPr sz="1800" spc="15" dirty="0">
                          <a:latin typeface="Trebuchet MS"/>
                          <a:cs typeface="Trebuchet MS"/>
                        </a:rPr>
                        <a:t> </a:t>
                      </a:r>
                      <a:r>
                        <a:rPr sz="1800" spc="-10" dirty="0">
                          <a:latin typeface="Trebuchet MS"/>
                          <a:cs typeface="Trebuchet MS"/>
                        </a:rPr>
                        <a:t>electrons)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CD3DF"/>
                    </a:solidFill>
                  </a:tcPr>
                </a:tc>
                <a:tc>
                  <a:txBody>
                    <a:bodyPr/>
                    <a:lstStyle/>
                    <a:p>
                      <a:pPr marL="92075">
                        <a:lnSpc>
                          <a:spcPct val="100000"/>
                        </a:lnSpc>
                        <a:spcBef>
                          <a:spcPts val="315"/>
                        </a:spcBef>
                      </a:pPr>
                      <a:r>
                        <a:rPr sz="1800" spc="-5" dirty="0">
                          <a:latin typeface="Trebuchet MS"/>
                          <a:cs typeface="Trebuchet MS"/>
                        </a:rPr>
                        <a:t>Decreases down the</a:t>
                      </a:r>
                      <a:r>
                        <a:rPr sz="1800" spc="-50" dirty="0">
                          <a:latin typeface="Trebuchet MS"/>
                          <a:cs typeface="Trebuchet MS"/>
                        </a:rPr>
                        <a:t> </a:t>
                      </a:r>
                      <a:r>
                        <a:rPr sz="1800" spc="-10" dirty="0">
                          <a:latin typeface="Trebuchet MS"/>
                          <a:cs typeface="Trebuchet MS"/>
                        </a:rPr>
                        <a:t>group</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CD3DF"/>
                    </a:solidFill>
                  </a:tcPr>
                </a:tc>
                <a:extLst>
                  <a:ext uri="{0D108BD9-81ED-4DB2-BD59-A6C34878D82A}">
                    <a16:rowId xmlns:a16="http://schemas.microsoft.com/office/drawing/2014/main" val="10001"/>
                  </a:ext>
                </a:extLst>
              </a:tr>
              <a:tr h="914400">
                <a:tc>
                  <a:txBody>
                    <a:bodyPr/>
                    <a:lstStyle/>
                    <a:p>
                      <a:pPr marL="91440" marR="130810">
                        <a:lnSpc>
                          <a:spcPct val="100000"/>
                        </a:lnSpc>
                        <a:spcBef>
                          <a:spcPts val="315"/>
                        </a:spcBef>
                      </a:pPr>
                      <a:r>
                        <a:rPr sz="1800" spc="-5" dirty="0">
                          <a:latin typeface="Trebuchet MS"/>
                          <a:cs typeface="Trebuchet MS"/>
                        </a:rPr>
                        <a:t>Ionization Enthalpy (the amount of  energy </a:t>
                      </a:r>
                      <a:r>
                        <a:rPr sz="1800" dirty="0">
                          <a:latin typeface="Trebuchet MS"/>
                          <a:cs typeface="Trebuchet MS"/>
                        </a:rPr>
                        <a:t>required </a:t>
                      </a:r>
                      <a:r>
                        <a:rPr sz="1800" spc="-5" dirty="0">
                          <a:latin typeface="Trebuchet MS"/>
                          <a:cs typeface="Trebuchet MS"/>
                        </a:rPr>
                        <a:t>to remove an </a:t>
                      </a:r>
                      <a:r>
                        <a:rPr sz="1800" spc="-10" dirty="0">
                          <a:latin typeface="Trebuchet MS"/>
                          <a:cs typeface="Trebuchet MS"/>
                        </a:rPr>
                        <a:t>electron  </a:t>
                      </a:r>
                      <a:r>
                        <a:rPr sz="1800" spc="-5" dirty="0">
                          <a:latin typeface="Trebuchet MS"/>
                          <a:cs typeface="Trebuchet MS"/>
                        </a:rPr>
                        <a:t>from the </a:t>
                      </a:r>
                      <a:r>
                        <a:rPr sz="1800" spc="-10" dirty="0">
                          <a:latin typeface="Trebuchet MS"/>
                          <a:cs typeface="Trebuchet MS"/>
                        </a:rPr>
                        <a:t>atom </a:t>
                      </a:r>
                      <a:r>
                        <a:rPr sz="1800" spc="-5" dirty="0">
                          <a:latin typeface="Trebuchet MS"/>
                          <a:cs typeface="Trebuchet MS"/>
                        </a:rPr>
                        <a:t>in it's gaseous</a:t>
                      </a:r>
                      <a:r>
                        <a:rPr sz="1800" spc="-20" dirty="0">
                          <a:latin typeface="Trebuchet MS"/>
                          <a:cs typeface="Trebuchet MS"/>
                        </a:rPr>
                        <a:t> </a:t>
                      </a:r>
                      <a:r>
                        <a:rPr sz="1800" spc="-5" dirty="0">
                          <a:latin typeface="Trebuchet MS"/>
                          <a:cs typeface="Trebuchet MS"/>
                        </a:rPr>
                        <a:t>phase)</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EBEF"/>
                    </a:solidFill>
                  </a:tcPr>
                </a:tc>
                <a:tc>
                  <a:txBody>
                    <a:bodyPr/>
                    <a:lstStyle/>
                    <a:p>
                      <a:pPr marL="92075">
                        <a:lnSpc>
                          <a:spcPct val="100000"/>
                        </a:lnSpc>
                        <a:spcBef>
                          <a:spcPts val="315"/>
                        </a:spcBef>
                      </a:pPr>
                      <a:r>
                        <a:rPr sz="1800" spc="-5" dirty="0">
                          <a:latin typeface="Trebuchet MS"/>
                          <a:cs typeface="Trebuchet MS"/>
                        </a:rPr>
                        <a:t>decreases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EBEF"/>
                    </a:solidFill>
                  </a:tcPr>
                </a:tc>
                <a:extLst>
                  <a:ext uri="{0D108BD9-81ED-4DB2-BD59-A6C34878D82A}">
                    <a16:rowId xmlns:a16="http://schemas.microsoft.com/office/drawing/2014/main" val="10002"/>
                  </a:ext>
                </a:extLst>
              </a:tr>
              <a:tr h="488061">
                <a:tc>
                  <a:txBody>
                    <a:bodyPr/>
                    <a:lstStyle/>
                    <a:p>
                      <a:pPr marL="91440">
                        <a:lnSpc>
                          <a:spcPct val="100000"/>
                        </a:lnSpc>
                        <a:spcBef>
                          <a:spcPts val="315"/>
                        </a:spcBef>
                      </a:pPr>
                      <a:r>
                        <a:rPr sz="1800" spc="-10" dirty="0">
                          <a:latin typeface="Trebuchet MS"/>
                          <a:cs typeface="Trebuchet MS"/>
                        </a:rPr>
                        <a:t>Atomic </a:t>
                      </a:r>
                      <a:r>
                        <a:rPr sz="1800" spc="-5" dirty="0">
                          <a:latin typeface="Trebuchet MS"/>
                          <a:cs typeface="Trebuchet MS"/>
                        </a:rPr>
                        <a:t>Radii (the </a:t>
                      </a:r>
                      <a:r>
                        <a:rPr sz="1800" dirty="0">
                          <a:latin typeface="Trebuchet MS"/>
                          <a:cs typeface="Trebuchet MS"/>
                        </a:rPr>
                        <a:t>radius </a:t>
                      </a:r>
                      <a:r>
                        <a:rPr sz="1800" spc="-5" dirty="0">
                          <a:latin typeface="Trebuchet MS"/>
                          <a:cs typeface="Trebuchet MS"/>
                        </a:rPr>
                        <a:t>of the</a:t>
                      </a:r>
                      <a:r>
                        <a:rPr sz="1800" spc="-25" dirty="0">
                          <a:latin typeface="Trebuchet MS"/>
                          <a:cs typeface="Trebuchet MS"/>
                        </a:rPr>
                        <a:t> </a:t>
                      </a:r>
                      <a:r>
                        <a:rPr sz="1800" spc="-5" dirty="0">
                          <a:latin typeface="Trebuchet MS"/>
                          <a:cs typeface="Trebuchet MS"/>
                        </a:rPr>
                        <a:t>atom)</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D3DF"/>
                    </a:solidFill>
                  </a:tcPr>
                </a:tc>
                <a:tc>
                  <a:txBody>
                    <a:bodyPr/>
                    <a:lstStyle/>
                    <a:p>
                      <a:pPr marL="92075">
                        <a:lnSpc>
                          <a:spcPct val="100000"/>
                        </a:lnSpc>
                        <a:spcBef>
                          <a:spcPts val="315"/>
                        </a:spcBef>
                      </a:pPr>
                      <a:r>
                        <a:rPr sz="1800" spc="-5" dirty="0">
                          <a:latin typeface="Trebuchet MS"/>
                          <a:cs typeface="Trebuchet MS"/>
                        </a:rPr>
                        <a:t>increases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D3DF"/>
                    </a:solidFill>
                  </a:tcPr>
                </a:tc>
                <a:extLst>
                  <a:ext uri="{0D108BD9-81ED-4DB2-BD59-A6C34878D82A}">
                    <a16:rowId xmlns:a16="http://schemas.microsoft.com/office/drawing/2014/main" val="10003"/>
                  </a:ext>
                </a:extLst>
              </a:tr>
              <a:tr h="640080">
                <a:tc>
                  <a:txBody>
                    <a:bodyPr/>
                    <a:lstStyle/>
                    <a:p>
                      <a:pPr marL="91440" marR="90170">
                        <a:lnSpc>
                          <a:spcPct val="100000"/>
                        </a:lnSpc>
                        <a:spcBef>
                          <a:spcPts val="315"/>
                        </a:spcBef>
                      </a:pPr>
                      <a:r>
                        <a:rPr sz="1800" spc="-10" dirty="0">
                          <a:latin typeface="Trebuchet MS"/>
                          <a:cs typeface="Trebuchet MS"/>
                        </a:rPr>
                        <a:t>Electron </a:t>
                      </a:r>
                      <a:r>
                        <a:rPr sz="1800" spc="-5" dirty="0">
                          <a:latin typeface="Trebuchet MS"/>
                          <a:cs typeface="Trebuchet MS"/>
                        </a:rPr>
                        <a:t>Affinity (ability of the atom</a:t>
                      </a:r>
                      <a:r>
                        <a:rPr sz="1800" spc="-120" dirty="0">
                          <a:latin typeface="Trebuchet MS"/>
                          <a:cs typeface="Trebuchet MS"/>
                        </a:rPr>
                        <a:t> </a:t>
                      </a:r>
                      <a:r>
                        <a:rPr sz="1800" spc="-5" dirty="0">
                          <a:latin typeface="Trebuchet MS"/>
                          <a:cs typeface="Trebuchet MS"/>
                        </a:rPr>
                        <a:t>to  accept an</a:t>
                      </a:r>
                      <a:r>
                        <a:rPr sz="1800" spc="-15" dirty="0">
                          <a:latin typeface="Trebuchet MS"/>
                          <a:cs typeface="Trebuchet MS"/>
                        </a:rPr>
                        <a:t> </a:t>
                      </a:r>
                      <a:r>
                        <a:rPr sz="1800" spc="-10" dirty="0">
                          <a:latin typeface="Trebuchet MS"/>
                          <a:cs typeface="Trebuchet MS"/>
                        </a:rPr>
                        <a:t>electron)</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EBEF"/>
                    </a:solidFill>
                  </a:tcPr>
                </a:tc>
                <a:tc>
                  <a:txBody>
                    <a:bodyPr/>
                    <a:lstStyle/>
                    <a:p>
                      <a:pPr marL="92075">
                        <a:lnSpc>
                          <a:spcPct val="100000"/>
                        </a:lnSpc>
                        <a:spcBef>
                          <a:spcPts val="315"/>
                        </a:spcBef>
                      </a:pPr>
                      <a:r>
                        <a:rPr sz="1800" spc="-5" dirty="0">
                          <a:latin typeface="Trebuchet MS"/>
                          <a:cs typeface="Trebuchet MS"/>
                        </a:rPr>
                        <a:t>decreases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EBEF"/>
                    </a:solidFill>
                  </a:tcPr>
                </a:tc>
                <a:extLst>
                  <a:ext uri="{0D108BD9-81ED-4DB2-BD59-A6C34878D82A}">
                    <a16:rowId xmlns:a16="http://schemas.microsoft.com/office/drawing/2014/main" val="10004"/>
                  </a:ext>
                </a:extLst>
              </a:tr>
              <a:tr h="1188656">
                <a:tc>
                  <a:txBody>
                    <a:bodyPr/>
                    <a:lstStyle/>
                    <a:p>
                      <a:pPr marL="91440" marR="393065">
                        <a:lnSpc>
                          <a:spcPct val="100000"/>
                        </a:lnSpc>
                        <a:spcBef>
                          <a:spcPts val="320"/>
                        </a:spcBef>
                      </a:pPr>
                      <a:r>
                        <a:rPr sz="1800" spc="-5" dirty="0">
                          <a:latin typeface="Trebuchet MS"/>
                          <a:cs typeface="Trebuchet MS"/>
                        </a:rPr>
                        <a:t>Melting </a:t>
                      </a:r>
                      <a:r>
                        <a:rPr sz="1800" spc="-25" dirty="0">
                          <a:latin typeface="Trebuchet MS"/>
                          <a:cs typeface="Trebuchet MS"/>
                        </a:rPr>
                        <a:t>Point </a:t>
                      </a:r>
                      <a:r>
                        <a:rPr sz="1800" spc="-5" dirty="0">
                          <a:latin typeface="Trebuchet MS"/>
                          <a:cs typeface="Trebuchet MS"/>
                        </a:rPr>
                        <a:t>(amount of energy  required to break bonds to change </a:t>
                      </a:r>
                      <a:r>
                        <a:rPr sz="1800" dirty="0">
                          <a:latin typeface="Trebuchet MS"/>
                          <a:cs typeface="Trebuchet MS"/>
                        </a:rPr>
                        <a:t>a  </a:t>
                      </a:r>
                      <a:r>
                        <a:rPr sz="1800" spc="-5" dirty="0">
                          <a:latin typeface="Trebuchet MS"/>
                          <a:cs typeface="Trebuchet MS"/>
                        </a:rPr>
                        <a:t>solid phase </a:t>
                      </a:r>
                      <a:r>
                        <a:rPr sz="1800" dirty="0">
                          <a:latin typeface="Trebuchet MS"/>
                          <a:cs typeface="Trebuchet MS"/>
                        </a:rPr>
                        <a:t>substance </a:t>
                      </a:r>
                      <a:r>
                        <a:rPr sz="1800" spc="-5" dirty="0">
                          <a:latin typeface="Trebuchet MS"/>
                          <a:cs typeface="Trebuchet MS"/>
                        </a:rPr>
                        <a:t>to </a:t>
                      </a:r>
                      <a:r>
                        <a:rPr sz="1800" dirty="0">
                          <a:latin typeface="Trebuchet MS"/>
                          <a:cs typeface="Trebuchet MS"/>
                        </a:rPr>
                        <a:t>a </a:t>
                      </a:r>
                      <a:r>
                        <a:rPr sz="1800" spc="-5" dirty="0">
                          <a:latin typeface="Trebuchet MS"/>
                          <a:cs typeface="Trebuchet MS"/>
                        </a:rPr>
                        <a:t>liquid  phase)</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D3DF"/>
                    </a:solidFill>
                  </a:tcPr>
                </a:tc>
                <a:tc>
                  <a:txBody>
                    <a:bodyPr/>
                    <a:lstStyle/>
                    <a:p>
                      <a:pPr marL="92075" marR="235585">
                        <a:lnSpc>
                          <a:spcPct val="100000"/>
                        </a:lnSpc>
                        <a:spcBef>
                          <a:spcPts val="320"/>
                        </a:spcBef>
                      </a:pPr>
                      <a:r>
                        <a:rPr sz="1800" spc="-5" dirty="0">
                          <a:latin typeface="Trebuchet MS"/>
                          <a:cs typeface="Trebuchet MS"/>
                        </a:rPr>
                        <a:t>increases going down</a:t>
                      </a:r>
                      <a:r>
                        <a:rPr sz="1800" spc="-95" dirty="0">
                          <a:latin typeface="Trebuchet MS"/>
                          <a:cs typeface="Trebuchet MS"/>
                        </a:rPr>
                        <a:t> </a:t>
                      </a:r>
                      <a:r>
                        <a:rPr sz="1800" spc="-5" dirty="0">
                          <a:latin typeface="Trebuchet MS"/>
                          <a:cs typeface="Trebuchet MS"/>
                        </a:rPr>
                        <a:t>the  </a:t>
                      </a:r>
                      <a:r>
                        <a:rPr sz="1800" spc="-10" dirty="0">
                          <a:latin typeface="Trebuchet MS"/>
                          <a:cs typeface="Trebuchet MS"/>
                        </a:rPr>
                        <a:t>group</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D3DF"/>
                    </a:solidFill>
                  </a:tcPr>
                </a:tc>
                <a:extLst>
                  <a:ext uri="{0D108BD9-81ED-4DB2-BD59-A6C34878D82A}">
                    <a16:rowId xmlns:a16="http://schemas.microsoft.com/office/drawing/2014/main" val="10005"/>
                  </a:ext>
                </a:extLst>
              </a:tr>
              <a:tr h="914400">
                <a:tc>
                  <a:txBody>
                    <a:bodyPr/>
                    <a:lstStyle/>
                    <a:p>
                      <a:pPr marL="91440" marR="391160">
                        <a:lnSpc>
                          <a:spcPct val="100000"/>
                        </a:lnSpc>
                        <a:spcBef>
                          <a:spcPts val="320"/>
                        </a:spcBef>
                      </a:pPr>
                      <a:r>
                        <a:rPr sz="1800" dirty="0">
                          <a:latin typeface="Trebuchet MS"/>
                          <a:cs typeface="Trebuchet MS"/>
                        </a:rPr>
                        <a:t>Boiling </a:t>
                      </a:r>
                      <a:r>
                        <a:rPr sz="1800" spc="-25" dirty="0">
                          <a:latin typeface="Trebuchet MS"/>
                          <a:cs typeface="Trebuchet MS"/>
                        </a:rPr>
                        <a:t>Point </a:t>
                      </a:r>
                      <a:r>
                        <a:rPr sz="1800" spc="-5" dirty="0">
                          <a:latin typeface="Trebuchet MS"/>
                          <a:cs typeface="Trebuchet MS"/>
                        </a:rPr>
                        <a:t>(amount of energy  </a:t>
                      </a:r>
                      <a:r>
                        <a:rPr sz="1800" dirty="0">
                          <a:latin typeface="Trebuchet MS"/>
                          <a:cs typeface="Trebuchet MS"/>
                        </a:rPr>
                        <a:t>required </a:t>
                      </a:r>
                      <a:r>
                        <a:rPr sz="1800" spc="-5" dirty="0">
                          <a:latin typeface="Trebuchet MS"/>
                          <a:cs typeface="Trebuchet MS"/>
                        </a:rPr>
                        <a:t>to break bonds to change </a:t>
                      </a:r>
                      <a:r>
                        <a:rPr sz="1800" dirty="0">
                          <a:latin typeface="Trebuchet MS"/>
                          <a:cs typeface="Trebuchet MS"/>
                        </a:rPr>
                        <a:t>a  </a:t>
                      </a:r>
                      <a:r>
                        <a:rPr sz="1800" spc="-5" dirty="0">
                          <a:latin typeface="Trebuchet MS"/>
                          <a:cs typeface="Trebuchet MS"/>
                        </a:rPr>
                        <a:t>liquid phase </a:t>
                      </a:r>
                      <a:r>
                        <a:rPr sz="1800" dirty="0">
                          <a:latin typeface="Trebuchet MS"/>
                          <a:cs typeface="Trebuchet MS"/>
                        </a:rPr>
                        <a:t>substance </a:t>
                      </a:r>
                      <a:r>
                        <a:rPr sz="1800" spc="-5" dirty="0">
                          <a:latin typeface="Trebuchet MS"/>
                          <a:cs typeface="Trebuchet MS"/>
                        </a:rPr>
                        <a:t>to </a:t>
                      </a:r>
                      <a:r>
                        <a:rPr sz="1800" dirty="0">
                          <a:latin typeface="Trebuchet MS"/>
                          <a:cs typeface="Trebuchet MS"/>
                        </a:rPr>
                        <a:t>a</a:t>
                      </a:r>
                      <a:r>
                        <a:rPr sz="1800" spc="-65" dirty="0">
                          <a:latin typeface="Trebuchet MS"/>
                          <a:cs typeface="Trebuchet MS"/>
                        </a:rPr>
                        <a:t> </a:t>
                      </a:r>
                      <a:r>
                        <a:rPr sz="1800" dirty="0">
                          <a:latin typeface="Trebuchet MS"/>
                          <a:cs typeface="Trebuchet MS"/>
                        </a:rPr>
                        <a:t>gas)</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EBEF"/>
                    </a:solidFill>
                  </a:tcPr>
                </a:tc>
                <a:tc>
                  <a:txBody>
                    <a:bodyPr/>
                    <a:lstStyle/>
                    <a:p>
                      <a:pPr marL="92075">
                        <a:lnSpc>
                          <a:spcPct val="100000"/>
                        </a:lnSpc>
                        <a:spcBef>
                          <a:spcPts val="320"/>
                        </a:spcBef>
                      </a:pPr>
                      <a:r>
                        <a:rPr sz="1800" spc="-5" dirty="0">
                          <a:latin typeface="Trebuchet MS"/>
                          <a:cs typeface="Trebuchet MS"/>
                        </a:rPr>
                        <a:t>increases going down</a:t>
                      </a:r>
                      <a:r>
                        <a:rPr sz="1800" spc="-50" dirty="0">
                          <a:latin typeface="Trebuchet MS"/>
                          <a:cs typeface="Trebuchet MS"/>
                        </a:rPr>
                        <a:t> </a:t>
                      </a:r>
                      <a:r>
                        <a:rPr sz="1800" spc="-5" dirty="0">
                          <a:latin typeface="Trebuchet MS"/>
                          <a:cs typeface="Trebuchet MS"/>
                        </a:rPr>
                        <a:t>the</a:t>
                      </a:r>
                      <a:endParaRPr sz="1800">
                        <a:latin typeface="Trebuchet MS"/>
                        <a:cs typeface="Trebuchet MS"/>
                      </a:endParaRPr>
                    </a:p>
                    <a:p>
                      <a:pPr marL="92075">
                        <a:lnSpc>
                          <a:spcPct val="100000"/>
                        </a:lnSpc>
                      </a:pPr>
                      <a:r>
                        <a:rPr sz="1800" spc="-10" dirty="0">
                          <a:latin typeface="Trebuchet MS"/>
                          <a:cs typeface="Trebuchet MS"/>
                        </a:rPr>
                        <a:t>group</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EBE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4935397"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00275"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4" name="object 4"/>
          <p:cNvSpPr/>
          <p:nvPr/>
        </p:nvSpPr>
        <p:spPr>
          <a:xfrm>
            <a:off x="3803777" y="1057402"/>
            <a:ext cx="106934"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884804" y="1057402"/>
            <a:ext cx="106933" cy="1153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98741" y="1057402"/>
            <a:ext cx="106997" cy="11531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363846" y="1057275"/>
            <a:ext cx="101853" cy="100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170554" y="1057275"/>
            <a:ext cx="101854" cy="10058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449701" y="1053719"/>
            <a:ext cx="176402" cy="25031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006721"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4873752"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546219"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4026789"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431160" y="1006221"/>
            <a:ext cx="217804" cy="346075"/>
          </a:xfrm>
          <a:custGeom>
            <a:avLst/>
            <a:gdLst/>
            <a:ahLst/>
            <a:cxnLst/>
            <a:rect l="l" t="t" r="r" b="b"/>
            <a:pathLst>
              <a:path w="217805"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696211"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118273" y="1006221"/>
            <a:ext cx="294005" cy="346075"/>
          </a:xfrm>
          <a:custGeom>
            <a:avLst/>
            <a:gdLst/>
            <a:ahLst/>
            <a:cxnLst/>
            <a:rect l="l" t="t" r="r" b="b"/>
            <a:pathLst>
              <a:path w="294005" h="346075">
                <a:moveTo>
                  <a:pt x="0" y="0"/>
                </a:moveTo>
                <a:lnTo>
                  <a:pt x="65100" y="0"/>
                </a:lnTo>
                <a:lnTo>
                  <a:pt x="146964" y="147446"/>
                </a:lnTo>
                <a:lnTo>
                  <a:pt x="229069" y="0"/>
                </a:lnTo>
                <a:lnTo>
                  <a:pt x="293966" y="0"/>
                </a:lnTo>
                <a:lnTo>
                  <a:pt x="177888" y="203834"/>
                </a:lnTo>
                <a:lnTo>
                  <a:pt x="177888" y="345566"/>
                </a:lnTo>
                <a:lnTo>
                  <a:pt x="116535" y="345566"/>
                </a:lnTo>
                <a:lnTo>
                  <a:pt x="116535" y="203834"/>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821766" y="1006221"/>
            <a:ext cx="259715" cy="346075"/>
          </a:xfrm>
          <a:custGeom>
            <a:avLst/>
            <a:gdLst/>
            <a:ahLst/>
            <a:cxnLst/>
            <a:rect l="l" t="t" r="r" b="b"/>
            <a:pathLst>
              <a:path w="259715" h="346075">
                <a:moveTo>
                  <a:pt x="0" y="0"/>
                </a:moveTo>
                <a:lnTo>
                  <a:pt x="61328" y="0"/>
                </a:lnTo>
                <a:lnTo>
                  <a:pt x="61328" y="135381"/>
                </a:lnTo>
                <a:lnTo>
                  <a:pt x="198856" y="135381"/>
                </a:lnTo>
                <a:lnTo>
                  <a:pt x="198856" y="0"/>
                </a:lnTo>
                <a:lnTo>
                  <a:pt x="259486" y="0"/>
                </a:lnTo>
                <a:lnTo>
                  <a:pt x="259486" y="345566"/>
                </a:lnTo>
                <a:lnTo>
                  <a:pt x="198856" y="345566"/>
                </a:lnTo>
                <a:lnTo>
                  <a:pt x="198856" y="189864"/>
                </a:lnTo>
                <a:lnTo>
                  <a:pt x="61328" y="189864"/>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743325" y="100380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824352"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538302" y="1003808"/>
            <a:ext cx="229870" cy="347980"/>
          </a:xfrm>
          <a:custGeom>
            <a:avLst/>
            <a:gdLst/>
            <a:ahLst/>
            <a:cxnLst/>
            <a:rect l="l" t="t" r="r" b="b"/>
            <a:pathLst>
              <a:path w="229870" h="347980">
                <a:moveTo>
                  <a:pt x="71716" y="0"/>
                </a:moveTo>
                <a:lnTo>
                  <a:pt x="109895" y="1571"/>
                </a:lnTo>
                <a:lnTo>
                  <a:pt x="169750" y="14144"/>
                </a:lnTo>
                <a:lnTo>
                  <a:pt x="207993" y="39481"/>
                </a:lnTo>
                <a:lnTo>
                  <a:pt x="226920" y="78724"/>
                </a:lnTo>
                <a:lnTo>
                  <a:pt x="229285" y="103631"/>
                </a:lnTo>
                <a:lnTo>
                  <a:pt x="223681" y="146425"/>
                </a:lnTo>
                <a:lnTo>
                  <a:pt x="206869" y="179710"/>
                </a:lnTo>
                <a:lnTo>
                  <a:pt x="178846" y="203484"/>
                </a:lnTo>
                <a:lnTo>
                  <a:pt x="139612" y="217749"/>
                </a:lnTo>
                <a:lnTo>
                  <a:pt x="89166" y="222503"/>
                </a:lnTo>
                <a:lnTo>
                  <a:pt x="83534" y="222406"/>
                </a:lnTo>
                <a:lnTo>
                  <a:pt x="77019" y="222107"/>
                </a:lnTo>
                <a:lnTo>
                  <a:pt x="69617" y="221593"/>
                </a:lnTo>
                <a:lnTo>
                  <a:pt x="61328" y="220852"/>
                </a:lnTo>
                <a:lnTo>
                  <a:pt x="61328" y="347979"/>
                </a:lnTo>
                <a:lnTo>
                  <a:pt x="0" y="347979"/>
                </a:lnTo>
                <a:lnTo>
                  <a:pt x="0" y="2666"/>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4301109"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9"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3107817" y="1002664"/>
            <a:ext cx="266065" cy="349250"/>
          </a:xfrm>
          <a:custGeom>
            <a:avLst/>
            <a:gdLst/>
            <a:ahLst/>
            <a:cxnLst/>
            <a:rect l="l" t="t" r="r" b="b"/>
            <a:pathLst>
              <a:path w="266064" h="349250">
                <a:moveTo>
                  <a:pt x="95757" y="0"/>
                </a:moveTo>
                <a:lnTo>
                  <a:pt x="153338" y="6359"/>
                </a:lnTo>
                <a:lnTo>
                  <a:pt x="194452" y="25447"/>
                </a:lnTo>
                <a:lnTo>
                  <a:pt x="219112" y="57275"/>
                </a:lnTo>
                <a:lnTo>
                  <a:pt x="227330" y="101854"/>
                </a:lnTo>
                <a:lnTo>
                  <a:pt x="226188" y="116855"/>
                </a:lnTo>
                <a:lnTo>
                  <a:pt x="209169" y="157861"/>
                </a:lnTo>
                <a:lnTo>
                  <a:pt x="176664" y="187328"/>
                </a:lnTo>
                <a:lnTo>
                  <a:pt x="163448" y="193421"/>
                </a:lnTo>
                <a:lnTo>
                  <a:pt x="265556" y="349123"/>
                </a:lnTo>
                <a:lnTo>
                  <a:pt x="194818"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2090547" y="1001522"/>
            <a:ext cx="304165" cy="350520"/>
          </a:xfrm>
          <a:custGeom>
            <a:avLst/>
            <a:gdLst/>
            <a:ahLst/>
            <a:cxnLst/>
            <a:rect l="l" t="t" r="r" b="b"/>
            <a:pathLst>
              <a:path w="304164" h="350519">
                <a:moveTo>
                  <a:pt x="137794" y="0"/>
                </a:moveTo>
                <a:lnTo>
                  <a:pt x="164719" y="0"/>
                </a:lnTo>
                <a:lnTo>
                  <a:pt x="303656" y="350265"/>
                </a:lnTo>
                <a:lnTo>
                  <a:pt x="235965" y="350265"/>
                </a:lnTo>
                <a:lnTo>
                  <a:pt x="210692" y="280162"/>
                </a:lnTo>
                <a:lnTo>
                  <a:pt x="92328" y="280162"/>
                </a:lnTo>
                <a:lnTo>
                  <a:pt x="68198"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5264530"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6"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1812670"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2" y="54610"/>
                </a:lnTo>
                <a:lnTo>
                  <a:pt x="141406" y="56872"/>
                </a:lnTo>
                <a:lnTo>
                  <a:pt x="105973" y="74969"/>
                </a:lnTo>
                <a:lnTo>
                  <a:pt x="79164" y="110095"/>
                </a:lnTo>
                <a:lnTo>
                  <a:pt x="65361" y="155866"/>
                </a:lnTo>
                <a:lnTo>
                  <a:pt x="63627" y="182372"/>
                </a:lnTo>
                <a:lnTo>
                  <a:pt x="65224" y="208661"/>
                </a:lnTo>
                <a:lnTo>
                  <a:pt x="78039" y="252666"/>
                </a:lnTo>
                <a:lnTo>
                  <a:pt x="103116" y="284624"/>
                </a:lnTo>
                <a:lnTo>
                  <a:pt x="157480"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7"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1431671"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3386963"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8" name="object 28"/>
          <p:cNvSpPr txBox="1"/>
          <p:nvPr/>
        </p:nvSpPr>
        <p:spPr>
          <a:xfrm>
            <a:off x="535940" y="1632331"/>
            <a:ext cx="6345555" cy="2632710"/>
          </a:xfrm>
          <a:prstGeom prst="rect">
            <a:avLst/>
          </a:prstGeom>
        </p:spPr>
        <p:txBody>
          <a:bodyPr vert="horz" wrap="square" lIns="0" tIns="13335" rIns="0" bIns="0" rtlCol="0">
            <a:spAutoFit/>
          </a:bodyPr>
          <a:lstStyle/>
          <a:p>
            <a:pPr marL="286385" marR="267970" indent="-274320">
              <a:lnSpc>
                <a:spcPct val="100000"/>
              </a:lnSpc>
              <a:spcBef>
                <a:spcPts val="105"/>
              </a:spcBef>
              <a:buClr>
                <a:srgbClr val="B03E9A"/>
              </a:buClr>
              <a:buSzPct val="73076"/>
              <a:buFont typeface="Wingdings 2"/>
              <a:buChar char=""/>
              <a:tabLst>
                <a:tab pos="287020" algn="l"/>
              </a:tabLst>
            </a:pPr>
            <a:r>
              <a:rPr sz="2600" dirty="0">
                <a:latin typeface="Trebuchet MS"/>
                <a:cs typeface="Trebuchet MS"/>
              </a:rPr>
              <a:t>Sulphur </a:t>
            </a:r>
            <a:r>
              <a:rPr sz="2600" spc="-5" dirty="0">
                <a:latin typeface="Trebuchet MS"/>
                <a:cs typeface="Trebuchet MS"/>
              </a:rPr>
              <a:t>dioxide is </a:t>
            </a:r>
            <a:r>
              <a:rPr sz="2600" dirty="0">
                <a:latin typeface="Trebuchet MS"/>
                <a:cs typeface="Trebuchet MS"/>
              </a:rPr>
              <a:t>a </a:t>
            </a:r>
            <a:r>
              <a:rPr sz="2600" spc="-5" dirty="0">
                <a:latin typeface="Trebuchet MS"/>
                <a:cs typeface="Trebuchet MS"/>
              </a:rPr>
              <a:t>colourless </a:t>
            </a:r>
            <a:r>
              <a:rPr sz="2600" dirty="0">
                <a:latin typeface="Trebuchet MS"/>
                <a:cs typeface="Trebuchet MS"/>
              </a:rPr>
              <a:t>gas </a:t>
            </a:r>
            <a:r>
              <a:rPr sz="2600" spc="-5" dirty="0">
                <a:latin typeface="Trebuchet MS"/>
                <a:cs typeface="Trebuchet MS"/>
              </a:rPr>
              <a:t>with  </a:t>
            </a:r>
            <a:r>
              <a:rPr sz="2600" dirty="0">
                <a:latin typeface="Trebuchet MS"/>
                <a:cs typeface="Trebuchet MS"/>
              </a:rPr>
              <a:t>pungent</a:t>
            </a:r>
            <a:r>
              <a:rPr sz="2600" spc="-30" dirty="0">
                <a:latin typeface="Trebuchet MS"/>
                <a:cs typeface="Trebuchet MS"/>
              </a:rPr>
              <a:t> </a:t>
            </a:r>
            <a:r>
              <a:rPr sz="2600" dirty="0">
                <a:latin typeface="Trebuchet MS"/>
                <a:cs typeface="Trebuchet MS"/>
              </a:rPr>
              <a:t>smell</a:t>
            </a:r>
            <a:endParaRPr sz="2600">
              <a:latin typeface="Trebuchet MS"/>
              <a:cs typeface="Trebuchet MS"/>
            </a:endParaRPr>
          </a:p>
          <a:p>
            <a:pPr marL="387350" indent="-375285">
              <a:lnSpc>
                <a:spcPct val="100000"/>
              </a:lnSpc>
              <a:spcBef>
                <a:spcPts val="595"/>
              </a:spcBef>
              <a:buClr>
                <a:srgbClr val="B03E9A"/>
              </a:buClr>
              <a:buSzPct val="73076"/>
              <a:buFont typeface="Wingdings 2"/>
              <a:buChar char=""/>
              <a:tabLst>
                <a:tab pos="387350" algn="l"/>
                <a:tab pos="387985" algn="l"/>
              </a:tabLst>
            </a:pPr>
            <a:r>
              <a:rPr sz="2600" spc="-5" dirty="0">
                <a:latin typeface="Trebuchet MS"/>
                <a:cs typeface="Trebuchet MS"/>
              </a:rPr>
              <a:t>is </a:t>
            </a:r>
            <a:r>
              <a:rPr sz="2600" dirty="0">
                <a:latin typeface="Trebuchet MS"/>
                <a:cs typeface="Trebuchet MS"/>
              </a:rPr>
              <a:t>highly soluble </a:t>
            </a:r>
            <a:r>
              <a:rPr sz="2600" spc="-5" dirty="0">
                <a:latin typeface="Trebuchet MS"/>
                <a:cs typeface="Trebuchet MS"/>
              </a:rPr>
              <a:t>in</a:t>
            </a:r>
            <a:r>
              <a:rPr sz="2600" spc="-45" dirty="0">
                <a:latin typeface="Trebuchet MS"/>
                <a:cs typeface="Trebuchet MS"/>
              </a:rPr>
              <a:t> </a:t>
            </a:r>
            <a:r>
              <a:rPr sz="2600" spc="-65" dirty="0">
                <a:latin typeface="Trebuchet MS"/>
                <a:cs typeface="Trebuchet MS"/>
              </a:rPr>
              <a:t>water.</a:t>
            </a:r>
            <a:endParaRPr sz="2600">
              <a:latin typeface="Trebuchet MS"/>
              <a:cs typeface="Trebuchet MS"/>
            </a:endParaRPr>
          </a:p>
          <a:p>
            <a:pPr marL="286385" marR="5080" indent="-274320">
              <a:lnSpc>
                <a:spcPct val="100000"/>
              </a:lnSpc>
              <a:spcBef>
                <a:spcPts val="605"/>
              </a:spcBef>
              <a:buClr>
                <a:srgbClr val="B03E9A"/>
              </a:buClr>
              <a:buSzPct val="73076"/>
              <a:buFont typeface="Wingdings 2"/>
              <a:buChar char=""/>
              <a:tabLst>
                <a:tab pos="287020" algn="l"/>
              </a:tabLst>
            </a:pPr>
            <a:r>
              <a:rPr sz="2600" spc="-5" dirty="0">
                <a:latin typeface="Trebuchet MS"/>
                <a:cs typeface="Trebuchet MS"/>
              </a:rPr>
              <a:t>It </a:t>
            </a:r>
            <a:r>
              <a:rPr sz="2600" dirty="0">
                <a:latin typeface="Trebuchet MS"/>
                <a:cs typeface="Trebuchet MS"/>
              </a:rPr>
              <a:t>liquefies at </a:t>
            </a:r>
            <a:r>
              <a:rPr sz="2600" spc="-5" dirty="0">
                <a:latin typeface="Trebuchet MS"/>
                <a:cs typeface="Trebuchet MS"/>
              </a:rPr>
              <a:t>room </a:t>
            </a:r>
            <a:r>
              <a:rPr sz="2600" dirty="0">
                <a:latin typeface="Trebuchet MS"/>
                <a:cs typeface="Trebuchet MS"/>
              </a:rPr>
              <a:t>temperature under</a:t>
            </a:r>
            <a:r>
              <a:rPr sz="2600" spc="-114" dirty="0">
                <a:latin typeface="Trebuchet MS"/>
                <a:cs typeface="Trebuchet MS"/>
              </a:rPr>
              <a:t> </a:t>
            </a:r>
            <a:r>
              <a:rPr sz="2600" dirty="0">
                <a:latin typeface="Trebuchet MS"/>
                <a:cs typeface="Trebuchet MS"/>
              </a:rPr>
              <a:t>a  </a:t>
            </a:r>
            <a:r>
              <a:rPr sz="2600" spc="-5" dirty="0">
                <a:latin typeface="Trebuchet MS"/>
                <a:cs typeface="Trebuchet MS"/>
              </a:rPr>
              <a:t>pressure </a:t>
            </a:r>
            <a:r>
              <a:rPr sz="2600" dirty="0">
                <a:latin typeface="Trebuchet MS"/>
                <a:cs typeface="Trebuchet MS"/>
              </a:rPr>
              <a:t>of </a:t>
            </a:r>
            <a:r>
              <a:rPr sz="2600" spc="-5" dirty="0">
                <a:latin typeface="Trebuchet MS"/>
                <a:cs typeface="Trebuchet MS"/>
              </a:rPr>
              <a:t>two</a:t>
            </a:r>
            <a:r>
              <a:rPr sz="2600" spc="-35" dirty="0">
                <a:latin typeface="Trebuchet MS"/>
                <a:cs typeface="Trebuchet MS"/>
              </a:rPr>
              <a:t> </a:t>
            </a:r>
            <a:r>
              <a:rPr sz="2600" spc="-5" dirty="0">
                <a:latin typeface="Trebuchet MS"/>
                <a:cs typeface="Trebuchet MS"/>
              </a:rPr>
              <a:t>atmospheres</a:t>
            </a:r>
            <a:endParaRPr sz="2600">
              <a:latin typeface="Trebuchet MS"/>
              <a:cs typeface="Trebuchet MS"/>
            </a:endParaRPr>
          </a:p>
          <a:p>
            <a:pPr marL="287020" indent="-274320">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and boils at 263</a:t>
            </a:r>
            <a:r>
              <a:rPr sz="2600" spc="-30" dirty="0">
                <a:latin typeface="Trebuchet MS"/>
                <a:cs typeface="Trebuchet MS"/>
              </a:rPr>
              <a:t> </a:t>
            </a:r>
            <a:r>
              <a:rPr sz="2600" dirty="0">
                <a:latin typeface="Trebuchet MS"/>
                <a:cs typeface="Trebuchet MS"/>
              </a:rPr>
              <a:t>K.</a:t>
            </a:r>
            <a:endParaRPr sz="2600">
              <a:latin typeface="Trebuchet MS"/>
              <a:cs typeface="Trebuchet M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8096" y="1000125"/>
            <a:ext cx="505706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450210"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4055236" y="1057402"/>
            <a:ext cx="106934"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136264" y="1057402"/>
            <a:ext cx="106933" cy="11531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22015" y="1057275"/>
            <a:ext cx="101853" cy="10058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615307" y="1057275"/>
            <a:ext cx="101853" cy="100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701160" y="1053719"/>
            <a:ext cx="176402" cy="25031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258180" y="1006221"/>
            <a:ext cx="220979" cy="346075"/>
          </a:xfrm>
          <a:custGeom>
            <a:avLst/>
            <a:gdLst/>
            <a:ahLst/>
            <a:cxnLst/>
            <a:rect l="l" t="t" r="r" b="b"/>
            <a:pathLst>
              <a:path w="220979"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125211"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4797678"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2" y="345566"/>
                </a:lnTo>
                <a:lnTo>
                  <a:pt x="109982" y="54482"/>
                </a:lnTo>
                <a:lnTo>
                  <a:pt x="0" y="54482"/>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278248"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681097" y="1006221"/>
            <a:ext cx="217804" cy="346075"/>
          </a:xfrm>
          <a:custGeom>
            <a:avLst/>
            <a:gdLst/>
            <a:ahLst/>
            <a:cxnLst/>
            <a:rect l="l" t="t" r="r" b="b"/>
            <a:pathLst>
              <a:path w="217805" h="346075">
                <a:moveTo>
                  <a:pt x="0" y="0"/>
                </a:moveTo>
                <a:lnTo>
                  <a:pt x="61340" y="0"/>
                </a:lnTo>
                <a:lnTo>
                  <a:pt x="61340" y="291083"/>
                </a:lnTo>
                <a:lnTo>
                  <a:pt x="217423" y="291083"/>
                </a:lnTo>
                <a:lnTo>
                  <a:pt x="217423"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946148"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554607" y="1006221"/>
            <a:ext cx="353060" cy="350520"/>
          </a:xfrm>
          <a:custGeom>
            <a:avLst/>
            <a:gdLst/>
            <a:ahLst/>
            <a:cxnLst/>
            <a:rect l="l" t="t" r="r" b="b"/>
            <a:pathLst>
              <a:path w="353060" h="350519">
                <a:moveTo>
                  <a:pt x="69596" y="0"/>
                </a:moveTo>
                <a:lnTo>
                  <a:pt x="102107" y="0"/>
                </a:lnTo>
                <a:lnTo>
                  <a:pt x="176911" y="232790"/>
                </a:lnTo>
                <a:lnTo>
                  <a:pt x="250062" y="0"/>
                </a:lnTo>
                <a:lnTo>
                  <a:pt x="282320" y="0"/>
                </a:lnTo>
                <a:lnTo>
                  <a:pt x="352932" y="345820"/>
                </a:lnTo>
                <a:lnTo>
                  <a:pt x="293497" y="345820"/>
                </a:lnTo>
                <a:lnTo>
                  <a:pt x="257556" y="159384"/>
                </a:lnTo>
                <a:lnTo>
                  <a:pt x="188087" y="350265"/>
                </a:lnTo>
                <a:lnTo>
                  <a:pt x="166116" y="350265"/>
                </a:lnTo>
                <a:lnTo>
                  <a:pt x="96519" y="159384"/>
                </a:lnTo>
                <a:lnTo>
                  <a:pt x="59181"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311021" y="1006221"/>
            <a:ext cx="220979" cy="346075"/>
          </a:xfrm>
          <a:custGeom>
            <a:avLst/>
            <a:gdLst/>
            <a:ahLst/>
            <a:cxnLst/>
            <a:rect l="l" t="t" r="r" b="b"/>
            <a:pathLst>
              <a:path w="220980"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980262" y="1006221"/>
            <a:ext cx="259715" cy="346075"/>
          </a:xfrm>
          <a:custGeom>
            <a:avLst/>
            <a:gdLst/>
            <a:ahLst/>
            <a:cxnLst/>
            <a:rect l="l" t="t" r="r" b="b"/>
            <a:pathLst>
              <a:path w="259715" h="346075">
                <a:moveTo>
                  <a:pt x="0" y="0"/>
                </a:moveTo>
                <a:lnTo>
                  <a:pt x="61328" y="0"/>
                </a:lnTo>
                <a:lnTo>
                  <a:pt x="61328" y="135381"/>
                </a:lnTo>
                <a:lnTo>
                  <a:pt x="198856" y="135381"/>
                </a:lnTo>
                <a:lnTo>
                  <a:pt x="198856" y="0"/>
                </a:lnTo>
                <a:lnTo>
                  <a:pt x="259486" y="0"/>
                </a:lnTo>
                <a:lnTo>
                  <a:pt x="259486" y="345566"/>
                </a:lnTo>
                <a:lnTo>
                  <a:pt x="198856" y="345566"/>
                </a:lnTo>
                <a:lnTo>
                  <a:pt x="198856" y="189864"/>
                </a:lnTo>
                <a:lnTo>
                  <a:pt x="61328" y="189864"/>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994784" y="100380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1" y="222107"/>
                </a:lnTo>
                <a:lnTo>
                  <a:pt x="69580" y="221593"/>
                </a:lnTo>
                <a:lnTo>
                  <a:pt x="61340" y="220852"/>
                </a:lnTo>
                <a:lnTo>
                  <a:pt x="61340"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3075813"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4552569"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8"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3359277"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2340482" y="1001522"/>
            <a:ext cx="304165" cy="350520"/>
          </a:xfrm>
          <a:custGeom>
            <a:avLst/>
            <a:gdLst/>
            <a:ahLst/>
            <a:cxnLst/>
            <a:rect l="l" t="t" r="r" b="b"/>
            <a:pathLst>
              <a:path w="304164" h="350519">
                <a:moveTo>
                  <a:pt x="137794" y="0"/>
                </a:moveTo>
                <a:lnTo>
                  <a:pt x="164719" y="0"/>
                </a:lnTo>
                <a:lnTo>
                  <a:pt x="303656" y="350265"/>
                </a:lnTo>
                <a:lnTo>
                  <a:pt x="235966" y="350265"/>
                </a:lnTo>
                <a:lnTo>
                  <a:pt x="210693" y="280162"/>
                </a:lnTo>
                <a:lnTo>
                  <a:pt x="92329"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515990"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2062607"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668096" y="1000252"/>
            <a:ext cx="262890" cy="357505"/>
          </a:xfrm>
          <a:custGeom>
            <a:avLst/>
            <a:gdLst/>
            <a:ahLst/>
            <a:cxnLst/>
            <a:rect l="l" t="t" r="r" b="b"/>
            <a:pathLst>
              <a:path w="262890" h="357505">
                <a:moveTo>
                  <a:pt x="158280" y="0"/>
                </a:moveTo>
                <a:lnTo>
                  <a:pt x="186517" y="1524"/>
                </a:lnTo>
                <a:lnTo>
                  <a:pt x="211774" y="6096"/>
                </a:lnTo>
                <a:lnTo>
                  <a:pt x="234052" y="13716"/>
                </a:lnTo>
                <a:lnTo>
                  <a:pt x="253352" y="24384"/>
                </a:lnTo>
                <a:lnTo>
                  <a:pt x="228104" y="75057"/>
                </a:lnTo>
                <a:lnTo>
                  <a:pt x="216281" y="66075"/>
                </a:lnTo>
                <a:lnTo>
                  <a:pt x="201331" y="59689"/>
                </a:lnTo>
                <a:lnTo>
                  <a:pt x="183254" y="55876"/>
                </a:lnTo>
                <a:lnTo>
                  <a:pt x="162051" y="54610"/>
                </a:lnTo>
                <a:lnTo>
                  <a:pt x="141442" y="56872"/>
                </a:lnTo>
                <a:lnTo>
                  <a:pt x="106061" y="74969"/>
                </a:lnTo>
                <a:lnTo>
                  <a:pt x="79212" y="110095"/>
                </a:lnTo>
                <a:lnTo>
                  <a:pt x="65414" y="155866"/>
                </a:lnTo>
                <a:lnTo>
                  <a:pt x="63690" y="182372"/>
                </a:lnTo>
                <a:lnTo>
                  <a:pt x="65290" y="208661"/>
                </a:lnTo>
                <a:lnTo>
                  <a:pt x="78086" y="252666"/>
                </a:lnTo>
                <a:lnTo>
                  <a:pt x="103149" y="284624"/>
                </a:lnTo>
                <a:lnTo>
                  <a:pt x="157581" y="302895"/>
                </a:lnTo>
                <a:lnTo>
                  <a:pt x="180667" y="300724"/>
                </a:lnTo>
                <a:lnTo>
                  <a:pt x="201101" y="294195"/>
                </a:lnTo>
                <a:lnTo>
                  <a:pt x="218882" y="283285"/>
                </a:lnTo>
                <a:lnTo>
                  <a:pt x="234010" y="267970"/>
                </a:lnTo>
                <a:lnTo>
                  <a:pt x="262547" y="317626"/>
                </a:lnTo>
                <a:lnTo>
                  <a:pt x="241610" y="335035"/>
                </a:lnTo>
                <a:lnTo>
                  <a:pt x="216311" y="347456"/>
                </a:lnTo>
                <a:lnTo>
                  <a:pt x="186646" y="354899"/>
                </a:lnTo>
                <a:lnTo>
                  <a:pt x="152615" y="357377"/>
                </a:lnTo>
                <a:lnTo>
                  <a:pt x="118430" y="354401"/>
                </a:lnTo>
                <a:lnTo>
                  <a:pt x="62176" y="330588"/>
                </a:lnTo>
                <a:lnTo>
                  <a:pt x="22556" y="283773"/>
                </a:lnTo>
                <a:lnTo>
                  <a:pt x="2505" y="218813"/>
                </a:lnTo>
                <a:lnTo>
                  <a:pt x="0" y="179832"/>
                </a:lnTo>
                <a:lnTo>
                  <a:pt x="2778" y="143037"/>
                </a:lnTo>
                <a:lnTo>
                  <a:pt x="25010" y="78926"/>
                </a:lnTo>
                <a:lnTo>
                  <a:pt x="68250" y="29039"/>
                </a:lnTo>
                <a:lnTo>
                  <a:pt x="125162" y="3234"/>
                </a:lnTo>
                <a:lnTo>
                  <a:pt x="15828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638422"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7" name="object 27"/>
          <p:cNvSpPr txBox="1"/>
          <p:nvPr/>
        </p:nvSpPr>
        <p:spPr>
          <a:xfrm>
            <a:off x="485140" y="1567637"/>
            <a:ext cx="6915150" cy="4802505"/>
          </a:xfrm>
          <a:prstGeom prst="rect">
            <a:avLst/>
          </a:prstGeom>
        </p:spPr>
        <p:txBody>
          <a:bodyPr vert="horz" wrap="square" lIns="0" tIns="12065" rIns="0" bIns="0" rtlCol="0">
            <a:spAutoFit/>
          </a:bodyPr>
          <a:lstStyle/>
          <a:p>
            <a:pPr marL="337820" indent="-274320">
              <a:lnSpc>
                <a:spcPts val="2375"/>
              </a:lnSpc>
              <a:spcBef>
                <a:spcPts val="95"/>
              </a:spcBef>
              <a:buClr>
                <a:srgbClr val="B03E9A"/>
              </a:buClr>
              <a:buSzPct val="72727"/>
              <a:buFont typeface="Wingdings 2"/>
              <a:buChar char=""/>
              <a:tabLst>
                <a:tab pos="337820" algn="l"/>
              </a:tabLst>
            </a:pPr>
            <a:r>
              <a:rPr sz="2200" spc="-30" dirty="0">
                <a:latin typeface="Trebuchet MS"/>
                <a:cs typeface="Trebuchet MS"/>
              </a:rPr>
              <a:t>Treatment </a:t>
            </a:r>
            <a:r>
              <a:rPr sz="2200" spc="-5" dirty="0">
                <a:latin typeface="Trebuchet MS"/>
                <a:cs typeface="Trebuchet MS"/>
              </a:rPr>
              <a:t>of basic solutions with sulphur</a:t>
            </a:r>
            <a:r>
              <a:rPr sz="2200" spc="10" dirty="0">
                <a:latin typeface="Trebuchet MS"/>
                <a:cs typeface="Trebuchet MS"/>
              </a:rPr>
              <a:t> </a:t>
            </a:r>
            <a:r>
              <a:rPr sz="2200" spc="-5" dirty="0">
                <a:latin typeface="Trebuchet MS"/>
                <a:cs typeface="Trebuchet MS"/>
              </a:rPr>
              <a:t>dioxide</a:t>
            </a:r>
            <a:endParaRPr sz="2200">
              <a:latin typeface="Trebuchet MS"/>
              <a:cs typeface="Trebuchet MS"/>
            </a:endParaRPr>
          </a:p>
          <a:p>
            <a:pPr marL="337185">
              <a:lnSpc>
                <a:spcPts val="2375"/>
              </a:lnSpc>
            </a:pPr>
            <a:r>
              <a:rPr sz="2200" spc="-5" dirty="0">
                <a:latin typeface="Trebuchet MS"/>
                <a:cs typeface="Trebuchet MS"/>
              </a:rPr>
              <a:t>forms </a:t>
            </a:r>
            <a:r>
              <a:rPr sz="2200" spc="-10" dirty="0">
                <a:latin typeface="Trebuchet MS"/>
                <a:cs typeface="Trebuchet MS"/>
              </a:rPr>
              <a:t>sodium </a:t>
            </a:r>
            <a:r>
              <a:rPr sz="2200" spc="-5" dirty="0">
                <a:latin typeface="Trebuchet MS"/>
                <a:cs typeface="Trebuchet MS"/>
              </a:rPr>
              <a:t>sulphate</a:t>
            </a:r>
            <a:endParaRPr sz="2200">
              <a:latin typeface="Trebuchet MS"/>
              <a:cs typeface="Trebuchet MS"/>
            </a:endParaRPr>
          </a:p>
          <a:p>
            <a:pPr marL="482600" algn="ctr">
              <a:lnSpc>
                <a:spcPct val="100000"/>
              </a:lnSpc>
              <a:spcBef>
                <a:spcPts val="75"/>
              </a:spcBef>
            </a:pPr>
            <a:r>
              <a:rPr sz="2200" spc="-5" dirty="0">
                <a:latin typeface="Trebuchet MS"/>
                <a:cs typeface="Trebuchet MS"/>
              </a:rPr>
              <a:t>SO</a:t>
            </a:r>
            <a:r>
              <a:rPr sz="2175" spc="-7" baseline="-21072" dirty="0">
                <a:latin typeface="Trebuchet MS"/>
                <a:cs typeface="Trebuchet MS"/>
              </a:rPr>
              <a:t>2 </a:t>
            </a:r>
            <a:r>
              <a:rPr sz="2200" spc="-5" dirty="0">
                <a:latin typeface="Trebuchet MS"/>
                <a:cs typeface="Trebuchet MS"/>
              </a:rPr>
              <a:t>+ 2 </a:t>
            </a:r>
            <a:r>
              <a:rPr sz="2200" spc="-10" dirty="0">
                <a:latin typeface="Trebuchet MS"/>
                <a:cs typeface="Trebuchet MS"/>
              </a:rPr>
              <a:t>NaOH </a:t>
            </a:r>
            <a:r>
              <a:rPr sz="2200" spc="-5" dirty="0">
                <a:latin typeface="Arial"/>
                <a:cs typeface="Arial"/>
              </a:rPr>
              <a:t>→ </a:t>
            </a:r>
            <a:r>
              <a:rPr sz="2200" spc="-5" dirty="0">
                <a:latin typeface="Trebuchet MS"/>
                <a:cs typeface="Trebuchet MS"/>
              </a:rPr>
              <a:t>Na</a:t>
            </a:r>
            <a:r>
              <a:rPr sz="2175" spc="-7" baseline="-21072" dirty="0">
                <a:latin typeface="Trebuchet MS"/>
                <a:cs typeface="Trebuchet MS"/>
              </a:rPr>
              <a:t>2</a:t>
            </a:r>
            <a:r>
              <a:rPr sz="2200" spc="-5" dirty="0">
                <a:latin typeface="Trebuchet MS"/>
                <a:cs typeface="Trebuchet MS"/>
              </a:rPr>
              <a:t>SO</a:t>
            </a:r>
            <a:r>
              <a:rPr sz="2175" spc="-7" baseline="-21072" dirty="0">
                <a:latin typeface="Trebuchet MS"/>
                <a:cs typeface="Trebuchet MS"/>
              </a:rPr>
              <a:t>3 </a:t>
            </a:r>
            <a:r>
              <a:rPr sz="2200" spc="-5" dirty="0">
                <a:latin typeface="Trebuchet MS"/>
                <a:cs typeface="Trebuchet MS"/>
              </a:rPr>
              <a:t>+</a:t>
            </a:r>
            <a:r>
              <a:rPr sz="2200" spc="-295" dirty="0">
                <a:latin typeface="Trebuchet MS"/>
                <a:cs typeface="Trebuchet MS"/>
              </a:rPr>
              <a:t> </a:t>
            </a:r>
            <a:r>
              <a:rPr sz="2200" dirty="0">
                <a:latin typeface="Trebuchet MS"/>
                <a:cs typeface="Trebuchet MS"/>
              </a:rPr>
              <a:t>H</a:t>
            </a:r>
            <a:r>
              <a:rPr sz="2175" baseline="-21072" dirty="0">
                <a:latin typeface="Trebuchet MS"/>
                <a:cs typeface="Trebuchet MS"/>
              </a:rPr>
              <a:t>2</a:t>
            </a:r>
            <a:r>
              <a:rPr sz="2200" dirty="0">
                <a:latin typeface="Trebuchet MS"/>
                <a:cs typeface="Trebuchet MS"/>
              </a:rPr>
              <a:t>O</a:t>
            </a:r>
            <a:endParaRPr sz="2200">
              <a:latin typeface="Trebuchet MS"/>
              <a:cs typeface="Trebuchet MS"/>
            </a:endParaRPr>
          </a:p>
          <a:p>
            <a:pPr>
              <a:lnSpc>
                <a:spcPct val="100000"/>
              </a:lnSpc>
              <a:spcBef>
                <a:spcPts val="20"/>
              </a:spcBef>
            </a:pPr>
            <a:endParaRPr sz="2400">
              <a:latin typeface="Times New Roman"/>
              <a:cs typeface="Times New Roman"/>
            </a:endParaRPr>
          </a:p>
          <a:p>
            <a:pPr marL="146685">
              <a:lnSpc>
                <a:spcPts val="2375"/>
              </a:lnSpc>
              <a:spcBef>
                <a:spcPts val="5"/>
              </a:spcBef>
            </a:pPr>
            <a:r>
              <a:rPr sz="2200" spc="-5" dirty="0">
                <a:latin typeface="Trebuchet MS"/>
                <a:cs typeface="Trebuchet MS"/>
              </a:rPr>
              <a:t>It is oxidized by </a:t>
            </a:r>
            <a:r>
              <a:rPr sz="2200" spc="-10" dirty="0">
                <a:latin typeface="Trebuchet MS"/>
                <a:cs typeface="Trebuchet MS"/>
              </a:rPr>
              <a:t>halogens </a:t>
            </a:r>
            <a:r>
              <a:rPr sz="2200" spc="-5" dirty="0">
                <a:latin typeface="Trebuchet MS"/>
                <a:cs typeface="Trebuchet MS"/>
              </a:rPr>
              <a:t>to give the sulfuryl</a:t>
            </a:r>
            <a:r>
              <a:rPr sz="2200" spc="65" dirty="0">
                <a:latin typeface="Trebuchet MS"/>
                <a:cs typeface="Trebuchet MS"/>
              </a:rPr>
              <a:t> </a:t>
            </a:r>
            <a:r>
              <a:rPr sz="2200" spc="-10" dirty="0">
                <a:latin typeface="Trebuchet MS"/>
                <a:cs typeface="Trebuchet MS"/>
              </a:rPr>
              <a:t>halides,</a:t>
            </a:r>
            <a:endParaRPr sz="2200">
              <a:latin typeface="Trebuchet MS"/>
              <a:cs typeface="Trebuchet MS"/>
            </a:endParaRPr>
          </a:p>
          <a:p>
            <a:pPr marL="63500">
              <a:lnSpc>
                <a:spcPts val="2375"/>
              </a:lnSpc>
            </a:pPr>
            <a:r>
              <a:rPr sz="2200" spc="-5" dirty="0">
                <a:latin typeface="Trebuchet MS"/>
                <a:cs typeface="Trebuchet MS"/>
              </a:rPr>
              <a:t>such as sulfuryl </a:t>
            </a:r>
            <a:r>
              <a:rPr sz="2200" spc="-10" dirty="0">
                <a:latin typeface="Trebuchet MS"/>
                <a:cs typeface="Trebuchet MS"/>
              </a:rPr>
              <a:t>chloride</a:t>
            </a:r>
            <a:r>
              <a:rPr sz="2200" spc="-25" dirty="0">
                <a:latin typeface="Trebuchet MS"/>
                <a:cs typeface="Trebuchet MS"/>
              </a:rPr>
              <a:t> </a:t>
            </a:r>
            <a:r>
              <a:rPr sz="2200" spc="-5" dirty="0">
                <a:latin typeface="Trebuchet MS"/>
                <a:cs typeface="Trebuchet MS"/>
              </a:rPr>
              <a:t>:</a:t>
            </a:r>
            <a:endParaRPr sz="2200">
              <a:latin typeface="Trebuchet MS"/>
              <a:cs typeface="Trebuchet MS"/>
            </a:endParaRPr>
          </a:p>
          <a:p>
            <a:pPr marL="53975" algn="ctr">
              <a:lnSpc>
                <a:spcPct val="100000"/>
              </a:lnSpc>
              <a:spcBef>
                <a:spcPts val="70"/>
              </a:spcBef>
            </a:pPr>
            <a:r>
              <a:rPr sz="2200" spc="-5" dirty="0">
                <a:latin typeface="Trebuchet MS"/>
                <a:cs typeface="Trebuchet MS"/>
              </a:rPr>
              <a:t>SO</a:t>
            </a:r>
            <a:r>
              <a:rPr sz="2175" spc="-7" baseline="-21072" dirty="0">
                <a:latin typeface="Trebuchet MS"/>
                <a:cs typeface="Trebuchet MS"/>
              </a:rPr>
              <a:t>2  </a:t>
            </a:r>
            <a:r>
              <a:rPr sz="2200" spc="-5" dirty="0">
                <a:latin typeface="Trebuchet MS"/>
                <a:cs typeface="Trebuchet MS"/>
              </a:rPr>
              <a:t>+ Cl</a:t>
            </a:r>
            <a:r>
              <a:rPr sz="2175" spc="-7" baseline="-21072" dirty="0">
                <a:latin typeface="Trebuchet MS"/>
                <a:cs typeface="Trebuchet MS"/>
              </a:rPr>
              <a:t>2  </a:t>
            </a:r>
            <a:r>
              <a:rPr sz="2200" spc="-5" dirty="0">
                <a:latin typeface="Arial"/>
                <a:cs typeface="Arial"/>
              </a:rPr>
              <a:t>→</a:t>
            </a:r>
            <a:r>
              <a:rPr sz="2200" spc="-325" dirty="0">
                <a:latin typeface="Arial"/>
                <a:cs typeface="Arial"/>
              </a:rPr>
              <a:t> </a:t>
            </a:r>
            <a:r>
              <a:rPr sz="2200" spc="-5" dirty="0">
                <a:latin typeface="Trebuchet MS"/>
                <a:cs typeface="Trebuchet MS"/>
              </a:rPr>
              <a:t>SO</a:t>
            </a:r>
            <a:r>
              <a:rPr sz="2175" spc="-7" baseline="-21072" dirty="0">
                <a:latin typeface="Trebuchet MS"/>
                <a:cs typeface="Trebuchet MS"/>
              </a:rPr>
              <a:t>2</a:t>
            </a:r>
            <a:r>
              <a:rPr sz="2200" spc="-5" dirty="0">
                <a:latin typeface="Trebuchet MS"/>
                <a:cs typeface="Trebuchet MS"/>
              </a:rPr>
              <a:t>Cl</a:t>
            </a:r>
            <a:r>
              <a:rPr sz="2175" spc="-7" baseline="-21072" dirty="0">
                <a:latin typeface="Trebuchet MS"/>
                <a:cs typeface="Trebuchet MS"/>
              </a:rPr>
              <a:t>2</a:t>
            </a:r>
            <a:endParaRPr sz="2175" baseline="-21072">
              <a:latin typeface="Trebuchet MS"/>
              <a:cs typeface="Trebuchet MS"/>
            </a:endParaRPr>
          </a:p>
          <a:p>
            <a:pPr>
              <a:lnSpc>
                <a:spcPct val="100000"/>
              </a:lnSpc>
              <a:spcBef>
                <a:spcPts val="20"/>
              </a:spcBef>
            </a:pPr>
            <a:endParaRPr sz="2850">
              <a:latin typeface="Times New Roman"/>
              <a:cs typeface="Times New Roman"/>
            </a:endParaRPr>
          </a:p>
          <a:p>
            <a:pPr marL="63500" marR="43180">
              <a:lnSpc>
                <a:spcPts val="2110"/>
              </a:lnSpc>
              <a:tabLst>
                <a:tab pos="4694555" algn="l"/>
              </a:tabLst>
            </a:pPr>
            <a:r>
              <a:rPr sz="2200" spc="-5" dirty="0">
                <a:latin typeface="Trebuchet MS"/>
                <a:cs typeface="Trebuchet MS"/>
              </a:rPr>
              <a:t>Sulfur </a:t>
            </a:r>
            <a:r>
              <a:rPr sz="2200" spc="-10" dirty="0">
                <a:latin typeface="Trebuchet MS"/>
                <a:cs typeface="Trebuchet MS"/>
              </a:rPr>
              <a:t>dioxide </a:t>
            </a:r>
            <a:r>
              <a:rPr sz="2200" spc="-5" dirty="0">
                <a:latin typeface="Trebuchet MS"/>
                <a:cs typeface="Trebuchet MS"/>
              </a:rPr>
              <a:t>is </a:t>
            </a:r>
            <a:r>
              <a:rPr sz="2200" spc="-10" dirty="0">
                <a:latin typeface="Trebuchet MS"/>
                <a:cs typeface="Trebuchet MS"/>
              </a:rPr>
              <a:t>the</a:t>
            </a:r>
            <a:r>
              <a:rPr sz="2200" spc="95" dirty="0">
                <a:latin typeface="Trebuchet MS"/>
                <a:cs typeface="Trebuchet MS"/>
              </a:rPr>
              <a:t> </a:t>
            </a:r>
            <a:r>
              <a:rPr sz="2200" spc="-5" dirty="0">
                <a:latin typeface="Trebuchet MS"/>
                <a:cs typeface="Trebuchet MS"/>
              </a:rPr>
              <a:t>oxidising</a:t>
            </a:r>
            <a:r>
              <a:rPr sz="2200" dirty="0">
                <a:latin typeface="Trebuchet MS"/>
                <a:cs typeface="Trebuchet MS"/>
              </a:rPr>
              <a:t> </a:t>
            </a:r>
            <a:r>
              <a:rPr sz="2200" spc="-10" dirty="0">
                <a:latin typeface="Trebuchet MS"/>
                <a:cs typeface="Trebuchet MS"/>
              </a:rPr>
              <a:t>agent	</a:t>
            </a:r>
            <a:r>
              <a:rPr sz="2200" spc="-5" dirty="0">
                <a:latin typeface="Trebuchet MS"/>
                <a:cs typeface="Trebuchet MS"/>
              </a:rPr>
              <a:t>. sulfur </a:t>
            </a:r>
            <a:r>
              <a:rPr sz="2200" spc="-10" dirty="0">
                <a:latin typeface="Trebuchet MS"/>
                <a:cs typeface="Trebuchet MS"/>
              </a:rPr>
              <a:t>dioxide is  </a:t>
            </a:r>
            <a:r>
              <a:rPr sz="2200" spc="-5" dirty="0">
                <a:latin typeface="Trebuchet MS"/>
                <a:cs typeface="Trebuchet MS"/>
              </a:rPr>
              <a:t>reduced by </a:t>
            </a:r>
            <a:r>
              <a:rPr sz="2200" spc="-10" dirty="0">
                <a:latin typeface="Trebuchet MS"/>
                <a:cs typeface="Trebuchet MS"/>
              </a:rPr>
              <a:t>hydrogen </a:t>
            </a:r>
            <a:r>
              <a:rPr sz="2200" spc="-5" dirty="0">
                <a:latin typeface="Trebuchet MS"/>
                <a:cs typeface="Trebuchet MS"/>
              </a:rPr>
              <a:t>sulfide </a:t>
            </a:r>
            <a:r>
              <a:rPr sz="2200" dirty="0">
                <a:latin typeface="Trebuchet MS"/>
                <a:cs typeface="Trebuchet MS"/>
              </a:rPr>
              <a:t>to </a:t>
            </a:r>
            <a:r>
              <a:rPr sz="2200" spc="-5" dirty="0">
                <a:latin typeface="Trebuchet MS"/>
                <a:cs typeface="Trebuchet MS"/>
              </a:rPr>
              <a:t>give elemental</a:t>
            </a:r>
            <a:r>
              <a:rPr sz="2200" spc="15" dirty="0">
                <a:latin typeface="Trebuchet MS"/>
                <a:cs typeface="Trebuchet MS"/>
              </a:rPr>
              <a:t> </a:t>
            </a:r>
            <a:r>
              <a:rPr sz="2200" spc="-5" dirty="0">
                <a:latin typeface="Trebuchet MS"/>
                <a:cs typeface="Trebuchet MS"/>
              </a:rPr>
              <a:t>sulfur:</a:t>
            </a:r>
            <a:endParaRPr sz="2200">
              <a:latin typeface="Trebuchet MS"/>
              <a:cs typeface="Trebuchet MS"/>
            </a:endParaRPr>
          </a:p>
          <a:p>
            <a:pPr marL="337820" indent="-274320">
              <a:lnSpc>
                <a:spcPct val="100000"/>
              </a:lnSpc>
              <a:spcBef>
                <a:spcPts val="95"/>
              </a:spcBef>
              <a:buClr>
                <a:srgbClr val="B03E9A"/>
              </a:buClr>
              <a:buSzPct val="72727"/>
              <a:buFont typeface="Wingdings 2"/>
              <a:buChar char=""/>
              <a:tabLst>
                <a:tab pos="337820" algn="l"/>
              </a:tabLst>
            </a:pPr>
            <a:r>
              <a:rPr sz="2200" spc="-5" dirty="0">
                <a:latin typeface="Trebuchet MS"/>
                <a:cs typeface="Trebuchet MS"/>
              </a:rPr>
              <a:t>SO</a:t>
            </a:r>
            <a:r>
              <a:rPr sz="2175" spc="-7" baseline="-21072" dirty="0">
                <a:latin typeface="Trebuchet MS"/>
                <a:cs typeface="Trebuchet MS"/>
              </a:rPr>
              <a:t>2 </a:t>
            </a:r>
            <a:r>
              <a:rPr sz="2200" spc="-5" dirty="0">
                <a:latin typeface="Trebuchet MS"/>
                <a:cs typeface="Trebuchet MS"/>
              </a:rPr>
              <a:t>+ 2 </a:t>
            </a:r>
            <a:r>
              <a:rPr sz="2200" dirty="0">
                <a:latin typeface="Trebuchet MS"/>
                <a:cs typeface="Trebuchet MS"/>
              </a:rPr>
              <a:t>H</a:t>
            </a:r>
            <a:r>
              <a:rPr sz="2175" baseline="-21072" dirty="0">
                <a:latin typeface="Trebuchet MS"/>
                <a:cs typeface="Trebuchet MS"/>
              </a:rPr>
              <a:t>2</a:t>
            </a:r>
            <a:r>
              <a:rPr sz="2200" dirty="0">
                <a:latin typeface="Trebuchet MS"/>
                <a:cs typeface="Trebuchet MS"/>
              </a:rPr>
              <a:t>S </a:t>
            </a:r>
            <a:r>
              <a:rPr sz="2200" spc="-5" dirty="0">
                <a:latin typeface="Arial"/>
                <a:cs typeface="Arial"/>
              </a:rPr>
              <a:t>→ </a:t>
            </a:r>
            <a:r>
              <a:rPr sz="2200" spc="-5" dirty="0">
                <a:latin typeface="Trebuchet MS"/>
                <a:cs typeface="Trebuchet MS"/>
              </a:rPr>
              <a:t>3 S + 2</a:t>
            </a:r>
            <a:r>
              <a:rPr sz="2200" spc="-114" dirty="0">
                <a:latin typeface="Trebuchet MS"/>
                <a:cs typeface="Trebuchet MS"/>
              </a:rPr>
              <a:t> </a:t>
            </a:r>
            <a:r>
              <a:rPr sz="2200" dirty="0">
                <a:latin typeface="Trebuchet MS"/>
                <a:cs typeface="Trebuchet MS"/>
              </a:rPr>
              <a:t>H</a:t>
            </a:r>
            <a:r>
              <a:rPr sz="2175" baseline="-21072" dirty="0">
                <a:latin typeface="Trebuchet MS"/>
                <a:cs typeface="Trebuchet MS"/>
              </a:rPr>
              <a:t>2</a:t>
            </a:r>
            <a:r>
              <a:rPr sz="2200" dirty="0">
                <a:latin typeface="Trebuchet MS"/>
                <a:cs typeface="Trebuchet MS"/>
              </a:rPr>
              <a:t>O</a:t>
            </a:r>
            <a:endParaRPr sz="2200">
              <a:latin typeface="Trebuchet MS"/>
              <a:cs typeface="Trebuchet MS"/>
            </a:endParaRPr>
          </a:p>
          <a:p>
            <a:pPr marL="63500" marR="201295" indent="836930">
              <a:lnSpc>
                <a:spcPct val="80000"/>
              </a:lnSpc>
              <a:spcBef>
                <a:spcPts val="600"/>
              </a:spcBef>
            </a:pPr>
            <a:r>
              <a:rPr sz="2200" spc="-5" dirty="0">
                <a:latin typeface="Trebuchet MS"/>
                <a:cs typeface="Trebuchet MS"/>
              </a:rPr>
              <a:t>The sequential oxidation of sulfur </a:t>
            </a:r>
            <a:r>
              <a:rPr sz="2200" spc="-10" dirty="0">
                <a:latin typeface="Trebuchet MS"/>
                <a:cs typeface="Trebuchet MS"/>
              </a:rPr>
              <a:t>dioxide  </a:t>
            </a:r>
            <a:r>
              <a:rPr sz="2200" spc="-5" dirty="0">
                <a:latin typeface="Trebuchet MS"/>
                <a:cs typeface="Trebuchet MS"/>
              </a:rPr>
              <a:t>followed by its </a:t>
            </a:r>
            <a:r>
              <a:rPr sz="2200" spc="-10" dirty="0">
                <a:latin typeface="Trebuchet MS"/>
                <a:cs typeface="Trebuchet MS"/>
              </a:rPr>
              <a:t>hydration </a:t>
            </a:r>
            <a:r>
              <a:rPr sz="2200" spc="-5" dirty="0">
                <a:latin typeface="Trebuchet MS"/>
                <a:cs typeface="Trebuchet MS"/>
              </a:rPr>
              <a:t>is </a:t>
            </a:r>
            <a:r>
              <a:rPr sz="2200" spc="-10" dirty="0">
                <a:latin typeface="Trebuchet MS"/>
                <a:cs typeface="Trebuchet MS"/>
              </a:rPr>
              <a:t>used </a:t>
            </a:r>
            <a:r>
              <a:rPr sz="2200" spc="-5" dirty="0">
                <a:latin typeface="Trebuchet MS"/>
                <a:cs typeface="Trebuchet MS"/>
              </a:rPr>
              <a:t>in </a:t>
            </a:r>
            <a:r>
              <a:rPr sz="2200" spc="-10" dirty="0">
                <a:latin typeface="Trebuchet MS"/>
                <a:cs typeface="Trebuchet MS"/>
              </a:rPr>
              <a:t>the production of  </a:t>
            </a:r>
            <a:r>
              <a:rPr sz="2200" spc="-5" dirty="0">
                <a:latin typeface="Trebuchet MS"/>
                <a:cs typeface="Trebuchet MS"/>
              </a:rPr>
              <a:t>sulfuric</a:t>
            </a:r>
            <a:r>
              <a:rPr sz="2200" spc="-10" dirty="0">
                <a:latin typeface="Trebuchet MS"/>
                <a:cs typeface="Trebuchet MS"/>
              </a:rPr>
              <a:t> </a:t>
            </a:r>
            <a:r>
              <a:rPr sz="2200" spc="-5" dirty="0">
                <a:latin typeface="Trebuchet MS"/>
                <a:cs typeface="Trebuchet MS"/>
              </a:rPr>
              <a:t>acid.</a:t>
            </a:r>
            <a:endParaRPr sz="2200">
              <a:latin typeface="Trebuchet MS"/>
              <a:cs typeface="Trebuchet MS"/>
            </a:endParaRPr>
          </a:p>
          <a:p>
            <a:pPr marL="337820" indent="-274320">
              <a:lnSpc>
                <a:spcPct val="100000"/>
              </a:lnSpc>
              <a:spcBef>
                <a:spcPts val="75"/>
              </a:spcBef>
              <a:buClr>
                <a:srgbClr val="B03E9A"/>
              </a:buClr>
              <a:buSzPct val="72727"/>
              <a:buFont typeface="Wingdings 2"/>
              <a:buChar char=""/>
              <a:tabLst>
                <a:tab pos="337820" algn="l"/>
              </a:tabLst>
            </a:pPr>
            <a:r>
              <a:rPr sz="2200" spc="-5" dirty="0">
                <a:latin typeface="Trebuchet MS"/>
                <a:cs typeface="Trebuchet MS"/>
              </a:rPr>
              <a:t>2 SO</a:t>
            </a:r>
            <a:r>
              <a:rPr sz="2175" spc="-7" baseline="-21072" dirty="0">
                <a:latin typeface="Trebuchet MS"/>
                <a:cs typeface="Trebuchet MS"/>
              </a:rPr>
              <a:t>2 </a:t>
            </a:r>
            <a:r>
              <a:rPr sz="2200" spc="-5" dirty="0">
                <a:latin typeface="Trebuchet MS"/>
                <a:cs typeface="Trebuchet MS"/>
              </a:rPr>
              <a:t>+ 2 </a:t>
            </a:r>
            <a:r>
              <a:rPr sz="2200" dirty="0">
                <a:latin typeface="Trebuchet MS"/>
                <a:cs typeface="Trebuchet MS"/>
              </a:rPr>
              <a:t>H</a:t>
            </a:r>
            <a:r>
              <a:rPr sz="2175" baseline="-21072" dirty="0">
                <a:latin typeface="Trebuchet MS"/>
                <a:cs typeface="Trebuchet MS"/>
              </a:rPr>
              <a:t>2</a:t>
            </a:r>
            <a:r>
              <a:rPr sz="2200" dirty="0">
                <a:latin typeface="Trebuchet MS"/>
                <a:cs typeface="Trebuchet MS"/>
              </a:rPr>
              <a:t>O </a:t>
            </a:r>
            <a:r>
              <a:rPr sz="2200" spc="-5" dirty="0">
                <a:latin typeface="Trebuchet MS"/>
                <a:cs typeface="Trebuchet MS"/>
              </a:rPr>
              <a:t>+ O</a:t>
            </a:r>
            <a:r>
              <a:rPr sz="2175" spc="-7" baseline="-21072" dirty="0">
                <a:latin typeface="Trebuchet MS"/>
                <a:cs typeface="Trebuchet MS"/>
              </a:rPr>
              <a:t>2 </a:t>
            </a:r>
            <a:r>
              <a:rPr sz="2200" spc="-5" dirty="0">
                <a:latin typeface="Arial"/>
                <a:cs typeface="Arial"/>
              </a:rPr>
              <a:t>→ </a:t>
            </a:r>
            <a:r>
              <a:rPr sz="2200" spc="-5" dirty="0">
                <a:latin typeface="Trebuchet MS"/>
                <a:cs typeface="Trebuchet MS"/>
              </a:rPr>
              <a:t>2</a:t>
            </a:r>
            <a:r>
              <a:rPr sz="2200" spc="-310" dirty="0">
                <a:latin typeface="Trebuchet MS"/>
                <a:cs typeface="Trebuchet MS"/>
              </a:rPr>
              <a:t> </a:t>
            </a:r>
            <a:r>
              <a:rPr sz="2200" spc="-5" dirty="0">
                <a:latin typeface="Trebuchet MS"/>
                <a:cs typeface="Trebuchet MS"/>
              </a:rPr>
              <a:t>H</a:t>
            </a:r>
            <a:r>
              <a:rPr sz="2175" spc="-7" baseline="-21072" dirty="0">
                <a:latin typeface="Trebuchet MS"/>
                <a:cs typeface="Trebuchet MS"/>
              </a:rPr>
              <a:t>2</a:t>
            </a:r>
            <a:r>
              <a:rPr sz="2200" spc="-5" dirty="0">
                <a:latin typeface="Trebuchet MS"/>
                <a:cs typeface="Trebuchet MS"/>
              </a:rPr>
              <a:t>SO</a:t>
            </a:r>
            <a:r>
              <a:rPr sz="2175" spc="-7" baseline="-21072" dirty="0">
                <a:latin typeface="Trebuchet MS"/>
                <a:cs typeface="Trebuchet MS"/>
              </a:rPr>
              <a:t>4</a:t>
            </a:r>
            <a:endParaRPr sz="2175" baseline="-21072">
              <a:latin typeface="Trebuchet MS"/>
              <a:cs typeface="Trebuchet M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5058587"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03907"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4" name="object 4"/>
          <p:cNvSpPr/>
          <p:nvPr/>
        </p:nvSpPr>
        <p:spPr>
          <a:xfrm>
            <a:off x="3910457" y="1057402"/>
            <a:ext cx="106933"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991485" y="1057402"/>
            <a:ext cx="106933" cy="1153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277234" y="1057275"/>
            <a:ext cx="101853" cy="10058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470527" y="1057275"/>
            <a:ext cx="101853" cy="100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556380" y="1053719"/>
            <a:ext cx="176402" cy="25031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113401"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4980432" y="1006221"/>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4652898" y="1006221"/>
            <a:ext cx="286385" cy="346075"/>
          </a:xfrm>
          <a:custGeom>
            <a:avLst/>
            <a:gdLst/>
            <a:ahLst/>
            <a:cxnLst/>
            <a:rect l="l" t="t" r="r" b="b"/>
            <a:pathLst>
              <a:path w="286385" h="346075">
                <a:moveTo>
                  <a:pt x="0" y="0"/>
                </a:moveTo>
                <a:lnTo>
                  <a:pt x="286130" y="0"/>
                </a:lnTo>
                <a:lnTo>
                  <a:pt x="286130"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133469"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534792" y="1006221"/>
            <a:ext cx="217804" cy="346075"/>
          </a:xfrm>
          <a:custGeom>
            <a:avLst/>
            <a:gdLst/>
            <a:ahLst/>
            <a:cxnLst/>
            <a:rect l="l" t="t" r="r" b="b"/>
            <a:pathLst>
              <a:path w="217805"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799844"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408302" y="1006221"/>
            <a:ext cx="353060" cy="350520"/>
          </a:xfrm>
          <a:custGeom>
            <a:avLst/>
            <a:gdLst/>
            <a:ahLst/>
            <a:cxnLst/>
            <a:rect l="l" t="t" r="r" b="b"/>
            <a:pathLst>
              <a:path w="353060" h="350519">
                <a:moveTo>
                  <a:pt x="69596" y="0"/>
                </a:moveTo>
                <a:lnTo>
                  <a:pt x="102108" y="0"/>
                </a:lnTo>
                <a:lnTo>
                  <a:pt x="176910" y="232790"/>
                </a:lnTo>
                <a:lnTo>
                  <a:pt x="250063" y="0"/>
                </a:lnTo>
                <a:lnTo>
                  <a:pt x="282321" y="0"/>
                </a:lnTo>
                <a:lnTo>
                  <a:pt x="352933" y="345820"/>
                </a:lnTo>
                <a:lnTo>
                  <a:pt x="293497" y="345820"/>
                </a:lnTo>
                <a:lnTo>
                  <a:pt x="257555" y="159384"/>
                </a:lnTo>
                <a:lnTo>
                  <a:pt x="188087" y="350265"/>
                </a:lnTo>
                <a:lnTo>
                  <a:pt x="166115" y="350265"/>
                </a:lnTo>
                <a:lnTo>
                  <a:pt x="96519" y="159384"/>
                </a:lnTo>
                <a:lnTo>
                  <a:pt x="59181"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164666"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833958" y="1006221"/>
            <a:ext cx="259715" cy="346075"/>
          </a:xfrm>
          <a:custGeom>
            <a:avLst/>
            <a:gdLst/>
            <a:ahLst/>
            <a:cxnLst/>
            <a:rect l="l" t="t" r="r" b="b"/>
            <a:pathLst>
              <a:path w="259715" h="346075">
                <a:moveTo>
                  <a:pt x="0" y="0"/>
                </a:moveTo>
                <a:lnTo>
                  <a:pt x="61328" y="0"/>
                </a:lnTo>
                <a:lnTo>
                  <a:pt x="61328" y="135381"/>
                </a:lnTo>
                <a:lnTo>
                  <a:pt x="198856" y="135381"/>
                </a:lnTo>
                <a:lnTo>
                  <a:pt x="198856" y="0"/>
                </a:lnTo>
                <a:lnTo>
                  <a:pt x="259486" y="0"/>
                </a:lnTo>
                <a:lnTo>
                  <a:pt x="259486" y="345566"/>
                </a:lnTo>
                <a:lnTo>
                  <a:pt x="198856" y="345566"/>
                </a:lnTo>
                <a:lnTo>
                  <a:pt x="198856" y="189864"/>
                </a:lnTo>
                <a:lnTo>
                  <a:pt x="61328" y="189864"/>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850004"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931032"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4407789"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3214497"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9"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2194179" y="1001522"/>
            <a:ext cx="304165" cy="350520"/>
          </a:xfrm>
          <a:custGeom>
            <a:avLst/>
            <a:gdLst/>
            <a:ahLst/>
            <a:cxnLst/>
            <a:rect l="l" t="t" r="r" b="b"/>
            <a:pathLst>
              <a:path w="304164" h="350519">
                <a:moveTo>
                  <a:pt x="137794" y="0"/>
                </a:moveTo>
                <a:lnTo>
                  <a:pt x="164719" y="0"/>
                </a:lnTo>
                <a:lnTo>
                  <a:pt x="303656" y="350265"/>
                </a:lnTo>
                <a:lnTo>
                  <a:pt x="235965" y="350265"/>
                </a:lnTo>
                <a:lnTo>
                  <a:pt x="210693" y="280162"/>
                </a:lnTo>
                <a:lnTo>
                  <a:pt x="92328" y="280162"/>
                </a:lnTo>
                <a:lnTo>
                  <a:pt x="68198"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371210"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1916302" y="1000252"/>
            <a:ext cx="262890" cy="357505"/>
          </a:xfrm>
          <a:custGeom>
            <a:avLst/>
            <a:gdLst/>
            <a:ahLst/>
            <a:cxnLst/>
            <a:rect l="l" t="t" r="r" b="b"/>
            <a:pathLst>
              <a:path w="262889" h="357505">
                <a:moveTo>
                  <a:pt x="158242" y="0"/>
                </a:moveTo>
                <a:lnTo>
                  <a:pt x="186461" y="1524"/>
                </a:lnTo>
                <a:lnTo>
                  <a:pt x="211693" y="6096"/>
                </a:lnTo>
                <a:lnTo>
                  <a:pt x="233947" y="13716"/>
                </a:lnTo>
                <a:lnTo>
                  <a:pt x="253238" y="24384"/>
                </a:lnTo>
                <a:lnTo>
                  <a:pt x="228092" y="75057"/>
                </a:lnTo>
                <a:lnTo>
                  <a:pt x="216255" y="66075"/>
                </a:lnTo>
                <a:lnTo>
                  <a:pt x="201310" y="59689"/>
                </a:lnTo>
                <a:lnTo>
                  <a:pt x="183247" y="55876"/>
                </a:lnTo>
                <a:lnTo>
                  <a:pt x="162052" y="54610"/>
                </a:lnTo>
                <a:lnTo>
                  <a:pt x="141406" y="56872"/>
                </a:lnTo>
                <a:lnTo>
                  <a:pt x="105973" y="74969"/>
                </a:lnTo>
                <a:lnTo>
                  <a:pt x="79164" y="110095"/>
                </a:lnTo>
                <a:lnTo>
                  <a:pt x="65361" y="155866"/>
                </a:lnTo>
                <a:lnTo>
                  <a:pt x="63627"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7"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21792" y="1000252"/>
            <a:ext cx="262890" cy="357505"/>
          </a:xfrm>
          <a:custGeom>
            <a:avLst/>
            <a:gdLst/>
            <a:ahLst/>
            <a:cxnLst/>
            <a:rect l="l" t="t" r="r" b="b"/>
            <a:pathLst>
              <a:path w="262890" h="357505">
                <a:moveTo>
                  <a:pt x="158280" y="0"/>
                </a:moveTo>
                <a:lnTo>
                  <a:pt x="186517" y="1524"/>
                </a:lnTo>
                <a:lnTo>
                  <a:pt x="211774" y="6096"/>
                </a:lnTo>
                <a:lnTo>
                  <a:pt x="234052" y="13716"/>
                </a:lnTo>
                <a:lnTo>
                  <a:pt x="253352" y="24384"/>
                </a:lnTo>
                <a:lnTo>
                  <a:pt x="228104" y="75057"/>
                </a:lnTo>
                <a:lnTo>
                  <a:pt x="216281" y="66075"/>
                </a:lnTo>
                <a:lnTo>
                  <a:pt x="201331" y="59689"/>
                </a:lnTo>
                <a:lnTo>
                  <a:pt x="183254" y="55876"/>
                </a:lnTo>
                <a:lnTo>
                  <a:pt x="162051" y="54610"/>
                </a:lnTo>
                <a:lnTo>
                  <a:pt x="141442" y="56872"/>
                </a:lnTo>
                <a:lnTo>
                  <a:pt x="106061" y="74969"/>
                </a:lnTo>
                <a:lnTo>
                  <a:pt x="79212" y="110095"/>
                </a:lnTo>
                <a:lnTo>
                  <a:pt x="65414" y="155866"/>
                </a:lnTo>
                <a:lnTo>
                  <a:pt x="63690" y="182372"/>
                </a:lnTo>
                <a:lnTo>
                  <a:pt x="65290" y="208661"/>
                </a:lnTo>
                <a:lnTo>
                  <a:pt x="78086" y="252666"/>
                </a:lnTo>
                <a:lnTo>
                  <a:pt x="103149" y="284624"/>
                </a:lnTo>
                <a:lnTo>
                  <a:pt x="157581" y="302895"/>
                </a:lnTo>
                <a:lnTo>
                  <a:pt x="180667" y="300724"/>
                </a:lnTo>
                <a:lnTo>
                  <a:pt x="201101" y="294195"/>
                </a:lnTo>
                <a:lnTo>
                  <a:pt x="218882" y="283285"/>
                </a:lnTo>
                <a:lnTo>
                  <a:pt x="234010" y="267970"/>
                </a:lnTo>
                <a:lnTo>
                  <a:pt x="262547" y="317626"/>
                </a:lnTo>
                <a:lnTo>
                  <a:pt x="241610" y="335035"/>
                </a:lnTo>
                <a:lnTo>
                  <a:pt x="216311" y="347456"/>
                </a:lnTo>
                <a:lnTo>
                  <a:pt x="186646" y="354899"/>
                </a:lnTo>
                <a:lnTo>
                  <a:pt x="152615" y="357377"/>
                </a:lnTo>
                <a:lnTo>
                  <a:pt x="118430" y="354401"/>
                </a:lnTo>
                <a:lnTo>
                  <a:pt x="62176" y="330588"/>
                </a:lnTo>
                <a:lnTo>
                  <a:pt x="22556" y="283773"/>
                </a:lnTo>
                <a:lnTo>
                  <a:pt x="2505" y="218813"/>
                </a:lnTo>
                <a:lnTo>
                  <a:pt x="0" y="179832"/>
                </a:lnTo>
                <a:lnTo>
                  <a:pt x="2778" y="143037"/>
                </a:lnTo>
                <a:lnTo>
                  <a:pt x="25010" y="78926"/>
                </a:lnTo>
                <a:lnTo>
                  <a:pt x="68250" y="29039"/>
                </a:lnTo>
                <a:lnTo>
                  <a:pt x="125162" y="3234"/>
                </a:lnTo>
                <a:lnTo>
                  <a:pt x="15828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493642"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27" name="object 27"/>
          <p:cNvSpPr txBox="1"/>
          <p:nvPr/>
        </p:nvSpPr>
        <p:spPr>
          <a:xfrm>
            <a:off x="497840" y="1556740"/>
            <a:ext cx="6909434" cy="3049270"/>
          </a:xfrm>
          <a:prstGeom prst="rect">
            <a:avLst/>
          </a:prstGeom>
        </p:spPr>
        <p:txBody>
          <a:bodyPr vert="horz" wrap="square" lIns="0" tIns="88900" rIns="0" bIns="0" rtlCol="0">
            <a:spAutoFit/>
          </a:bodyPr>
          <a:lstStyle/>
          <a:p>
            <a:pPr marL="325120" indent="-274320">
              <a:lnSpc>
                <a:spcPct val="100000"/>
              </a:lnSpc>
              <a:spcBef>
                <a:spcPts val="700"/>
              </a:spcBef>
              <a:buClr>
                <a:srgbClr val="B03E9A"/>
              </a:buClr>
              <a:buSzPct val="73076"/>
              <a:buFont typeface="Wingdings 2"/>
              <a:buChar char=""/>
              <a:tabLst>
                <a:tab pos="325120" algn="l"/>
              </a:tabLst>
            </a:pPr>
            <a:r>
              <a:rPr sz="2600" spc="-10" dirty="0">
                <a:latin typeface="Trebuchet MS"/>
                <a:cs typeface="Trebuchet MS"/>
              </a:rPr>
              <a:t>With</a:t>
            </a:r>
            <a:r>
              <a:rPr sz="2600" spc="-20" dirty="0">
                <a:latin typeface="Trebuchet MS"/>
                <a:cs typeface="Trebuchet MS"/>
              </a:rPr>
              <a:t> </a:t>
            </a:r>
            <a:r>
              <a:rPr sz="2600" spc="-5" dirty="0">
                <a:latin typeface="Trebuchet MS"/>
                <a:cs typeface="Trebuchet MS"/>
              </a:rPr>
              <a:t>iodine</a:t>
            </a:r>
            <a:endParaRPr sz="2600">
              <a:latin typeface="Trebuchet MS"/>
              <a:cs typeface="Trebuchet MS"/>
            </a:endParaRPr>
          </a:p>
          <a:p>
            <a:pPr marR="107314" algn="ctr">
              <a:lnSpc>
                <a:spcPct val="100000"/>
              </a:lnSpc>
              <a:spcBef>
                <a:spcPts val="600"/>
              </a:spcBef>
            </a:pPr>
            <a:r>
              <a:rPr sz="2600" spc="5" dirty="0">
                <a:latin typeface="Trebuchet MS"/>
                <a:cs typeface="Trebuchet MS"/>
              </a:rPr>
              <a:t>I</a:t>
            </a:r>
            <a:r>
              <a:rPr sz="2550" spc="7" baseline="-21241" dirty="0">
                <a:latin typeface="Trebuchet MS"/>
                <a:cs typeface="Trebuchet MS"/>
              </a:rPr>
              <a:t>2 </a:t>
            </a:r>
            <a:r>
              <a:rPr sz="2600" dirty="0">
                <a:latin typeface="Trebuchet MS"/>
                <a:cs typeface="Trebuchet MS"/>
              </a:rPr>
              <a:t>+ SO</a:t>
            </a:r>
            <a:r>
              <a:rPr sz="2550" baseline="-21241" dirty="0">
                <a:latin typeface="Trebuchet MS"/>
                <a:cs typeface="Trebuchet MS"/>
              </a:rPr>
              <a:t>2 </a:t>
            </a:r>
            <a:r>
              <a:rPr sz="2600" dirty="0">
                <a:latin typeface="Trebuchet MS"/>
                <a:cs typeface="Trebuchet MS"/>
              </a:rPr>
              <a:t>+ 2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O </a:t>
            </a:r>
            <a:r>
              <a:rPr sz="2600" dirty="0">
                <a:latin typeface="Arial"/>
                <a:cs typeface="Arial"/>
              </a:rPr>
              <a:t>→ </a:t>
            </a:r>
            <a:r>
              <a:rPr sz="2600" dirty="0">
                <a:latin typeface="Trebuchet MS"/>
                <a:cs typeface="Trebuchet MS"/>
              </a:rPr>
              <a:t>2 </a:t>
            </a:r>
            <a:r>
              <a:rPr sz="2600" spc="-5" dirty="0">
                <a:latin typeface="Trebuchet MS"/>
                <a:cs typeface="Trebuchet MS"/>
              </a:rPr>
              <a:t>HI+</a:t>
            </a:r>
            <a:r>
              <a:rPr sz="2600" spc="-470" dirty="0">
                <a:latin typeface="Trebuchet MS"/>
                <a:cs typeface="Trebuchet MS"/>
              </a:rPr>
              <a:t>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SO</a:t>
            </a:r>
            <a:r>
              <a:rPr sz="2550" spc="7" baseline="-21241" dirty="0">
                <a:latin typeface="Trebuchet MS"/>
                <a:cs typeface="Trebuchet MS"/>
              </a:rPr>
              <a:t>4</a:t>
            </a:r>
            <a:endParaRPr sz="2550" baseline="-21241">
              <a:latin typeface="Trebuchet MS"/>
              <a:cs typeface="Trebuchet MS"/>
            </a:endParaRPr>
          </a:p>
          <a:p>
            <a:pPr>
              <a:lnSpc>
                <a:spcPct val="100000"/>
              </a:lnSpc>
              <a:spcBef>
                <a:spcPts val="10"/>
              </a:spcBef>
            </a:pPr>
            <a:endParaRPr sz="2850">
              <a:latin typeface="Times New Roman"/>
              <a:cs typeface="Times New Roman"/>
            </a:endParaRPr>
          </a:p>
          <a:p>
            <a:pPr marL="50800">
              <a:lnSpc>
                <a:spcPct val="100000"/>
              </a:lnSpc>
            </a:pPr>
            <a:r>
              <a:rPr sz="2600" spc="-10" dirty="0">
                <a:latin typeface="Trebuchet MS"/>
                <a:cs typeface="Trebuchet MS"/>
              </a:rPr>
              <a:t>With</a:t>
            </a:r>
            <a:r>
              <a:rPr sz="2600" spc="-15" dirty="0">
                <a:latin typeface="Trebuchet MS"/>
                <a:cs typeface="Trebuchet MS"/>
              </a:rPr>
              <a:t> </a:t>
            </a:r>
            <a:r>
              <a:rPr sz="2600" spc="-5" dirty="0">
                <a:latin typeface="Trebuchet MS"/>
                <a:cs typeface="Trebuchet MS"/>
              </a:rPr>
              <a:t>dichromate</a:t>
            </a:r>
            <a:endParaRPr sz="2600">
              <a:latin typeface="Trebuchet MS"/>
              <a:cs typeface="Trebuchet MS"/>
            </a:endParaRPr>
          </a:p>
          <a:p>
            <a:pPr marL="50800" marR="17780">
              <a:lnSpc>
                <a:spcPct val="100000"/>
              </a:lnSpc>
              <a:spcBef>
                <a:spcPts val="600"/>
              </a:spcBef>
            </a:pPr>
            <a:r>
              <a:rPr sz="2600" spc="-15" dirty="0">
                <a:latin typeface="Trebuchet MS"/>
                <a:cs typeface="Trebuchet MS"/>
              </a:rPr>
              <a:t>Potassium </a:t>
            </a:r>
            <a:r>
              <a:rPr sz="2600" spc="-5" dirty="0">
                <a:latin typeface="Trebuchet MS"/>
                <a:cs typeface="Trebuchet MS"/>
              </a:rPr>
              <a:t>dichromate paper can be used to  test for </a:t>
            </a:r>
            <a:r>
              <a:rPr sz="2600" dirty="0">
                <a:latin typeface="Trebuchet MS"/>
                <a:cs typeface="Trebuchet MS"/>
              </a:rPr>
              <a:t>sulfur </a:t>
            </a:r>
            <a:r>
              <a:rPr sz="2600" spc="-5" dirty="0">
                <a:latin typeface="Trebuchet MS"/>
                <a:cs typeface="Trebuchet MS"/>
              </a:rPr>
              <a:t>dioxide, as it turns distinctively  from orange to</a:t>
            </a:r>
            <a:r>
              <a:rPr sz="2600" dirty="0">
                <a:latin typeface="Trebuchet MS"/>
                <a:cs typeface="Trebuchet MS"/>
              </a:rPr>
              <a:t> </a:t>
            </a:r>
            <a:r>
              <a:rPr sz="2600" spc="-5" dirty="0">
                <a:latin typeface="Trebuchet MS"/>
                <a:cs typeface="Trebuchet MS"/>
              </a:rPr>
              <a:t>green</a:t>
            </a:r>
            <a:endParaRPr sz="2600">
              <a:latin typeface="Trebuchet MS"/>
              <a:cs typeface="Trebuchet MS"/>
            </a:endParaRPr>
          </a:p>
        </p:txBody>
      </p:sp>
      <p:sp>
        <p:nvSpPr>
          <p:cNvPr id="28" name="object 28"/>
          <p:cNvSpPr txBox="1"/>
          <p:nvPr/>
        </p:nvSpPr>
        <p:spPr>
          <a:xfrm>
            <a:off x="510540" y="4756861"/>
            <a:ext cx="4432935" cy="391795"/>
          </a:xfrm>
          <a:prstGeom prst="rect">
            <a:avLst/>
          </a:prstGeom>
        </p:spPr>
        <p:txBody>
          <a:bodyPr vert="horz" wrap="square" lIns="0" tIns="12700" rIns="0" bIns="0" rtlCol="0">
            <a:spAutoFit/>
          </a:bodyPr>
          <a:lstStyle/>
          <a:p>
            <a:pPr marL="412750" indent="-375285">
              <a:lnSpc>
                <a:spcPct val="100000"/>
              </a:lnSpc>
              <a:spcBef>
                <a:spcPts val="100"/>
              </a:spcBef>
              <a:buClr>
                <a:srgbClr val="B03E9A"/>
              </a:buClr>
              <a:buSzPct val="79166"/>
              <a:buFont typeface="Wingdings 2"/>
              <a:buChar char=""/>
              <a:tabLst>
                <a:tab pos="412750" algn="l"/>
                <a:tab pos="413384" algn="l"/>
              </a:tabLst>
            </a:pPr>
            <a:r>
              <a:rPr sz="3600" spc="-7" baseline="13888" dirty="0">
                <a:latin typeface="Trebuchet MS"/>
                <a:cs typeface="Trebuchet MS"/>
              </a:rPr>
              <a:t>K</a:t>
            </a:r>
            <a:r>
              <a:rPr sz="1600" spc="-5" dirty="0">
                <a:latin typeface="Trebuchet MS"/>
                <a:cs typeface="Trebuchet MS"/>
              </a:rPr>
              <a:t>2</a:t>
            </a:r>
            <a:r>
              <a:rPr sz="3600" spc="-7" baseline="13888" dirty="0">
                <a:latin typeface="Trebuchet MS"/>
                <a:cs typeface="Trebuchet MS"/>
              </a:rPr>
              <a:t>Cr</a:t>
            </a:r>
            <a:r>
              <a:rPr sz="1600" spc="-5" dirty="0">
                <a:latin typeface="Trebuchet MS"/>
                <a:cs typeface="Trebuchet MS"/>
              </a:rPr>
              <a:t>2</a:t>
            </a:r>
            <a:r>
              <a:rPr sz="3600" spc="-7" baseline="13888" dirty="0">
                <a:latin typeface="Trebuchet MS"/>
                <a:cs typeface="Trebuchet MS"/>
              </a:rPr>
              <a:t>O</a:t>
            </a:r>
            <a:r>
              <a:rPr sz="1600" spc="-5" dirty="0">
                <a:latin typeface="Trebuchet MS"/>
                <a:cs typeface="Trebuchet MS"/>
              </a:rPr>
              <a:t>7(aq) </a:t>
            </a:r>
            <a:r>
              <a:rPr sz="3600" baseline="13888" dirty="0">
                <a:latin typeface="Trebuchet MS"/>
                <a:cs typeface="Trebuchet MS"/>
              </a:rPr>
              <a:t>+ </a:t>
            </a:r>
            <a:r>
              <a:rPr sz="3600" spc="-7" baseline="13888" dirty="0">
                <a:latin typeface="Trebuchet MS"/>
                <a:cs typeface="Trebuchet MS"/>
              </a:rPr>
              <a:t>3SO</a:t>
            </a:r>
            <a:r>
              <a:rPr sz="1600" spc="-5" dirty="0">
                <a:latin typeface="Trebuchet MS"/>
                <a:cs typeface="Trebuchet MS"/>
              </a:rPr>
              <a:t>2(g)</a:t>
            </a:r>
            <a:r>
              <a:rPr sz="1600" spc="-20" dirty="0">
                <a:latin typeface="Trebuchet MS"/>
                <a:cs typeface="Trebuchet MS"/>
              </a:rPr>
              <a:t> </a:t>
            </a:r>
            <a:r>
              <a:rPr sz="3600" spc="-7" baseline="13888" dirty="0">
                <a:latin typeface="Trebuchet MS"/>
                <a:cs typeface="Trebuchet MS"/>
              </a:rPr>
              <a:t>+H</a:t>
            </a:r>
            <a:r>
              <a:rPr sz="1600" spc="-5" dirty="0">
                <a:latin typeface="Trebuchet MS"/>
                <a:cs typeface="Trebuchet MS"/>
              </a:rPr>
              <a:t>2</a:t>
            </a:r>
            <a:r>
              <a:rPr sz="3600" spc="-7" baseline="13888" dirty="0">
                <a:latin typeface="Trebuchet MS"/>
                <a:cs typeface="Trebuchet MS"/>
              </a:rPr>
              <a:t>SO</a:t>
            </a:r>
            <a:r>
              <a:rPr sz="1600" spc="-5" dirty="0">
                <a:latin typeface="Trebuchet MS"/>
                <a:cs typeface="Trebuchet MS"/>
              </a:rPr>
              <a:t>4(aq)</a:t>
            </a:r>
            <a:endParaRPr sz="1600">
              <a:latin typeface="Trebuchet MS"/>
              <a:cs typeface="Trebuchet MS"/>
            </a:endParaRPr>
          </a:p>
        </p:txBody>
      </p:sp>
      <p:sp>
        <p:nvSpPr>
          <p:cNvPr id="29" name="object 29"/>
          <p:cNvSpPr txBox="1"/>
          <p:nvPr/>
        </p:nvSpPr>
        <p:spPr>
          <a:xfrm>
            <a:off x="5391277" y="4525880"/>
            <a:ext cx="2249805" cy="1069340"/>
          </a:xfrm>
          <a:prstGeom prst="rect">
            <a:avLst/>
          </a:prstGeom>
        </p:spPr>
        <p:txBody>
          <a:bodyPr vert="horz" wrap="square" lIns="0" tIns="168910" rIns="0" bIns="0" rtlCol="0">
            <a:spAutoFit/>
          </a:bodyPr>
          <a:lstStyle/>
          <a:p>
            <a:pPr marL="144780">
              <a:lnSpc>
                <a:spcPct val="100000"/>
              </a:lnSpc>
              <a:spcBef>
                <a:spcPts val="1330"/>
              </a:spcBef>
            </a:pPr>
            <a:r>
              <a:rPr sz="2400" spc="-5" dirty="0">
                <a:latin typeface="Trebuchet MS"/>
                <a:cs typeface="Trebuchet MS"/>
              </a:rPr>
              <a:t>Cr</a:t>
            </a:r>
            <a:r>
              <a:rPr sz="2400" spc="-7" baseline="-20833" dirty="0">
                <a:latin typeface="Trebuchet MS"/>
                <a:cs typeface="Trebuchet MS"/>
              </a:rPr>
              <a:t>2</a:t>
            </a:r>
            <a:r>
              <a:rPr sz="2400" spc="-5" dirty="0">
                <a:latin typeface="Trebuchet MS"/>
                <a:cs typeface="Trebuchet MS"/>
              </a:rPr>
              <a:t>(SO</a:t>
            </a:r>
            <a:r>
              <a:rPr sz="2400" spc="-7" baseline="-20833" dirty="0">
                <a:latin typeface="Trebuchet MS"/>
                <a:cs typeface="Trebuchet MS"/>
              </a:rPr>
              <a:t>4</a:t>
            </a:r>
            <a:r>
              <a:rPr sz="2400" spc="-5" dirty="0">
                <a:latin typeface="Trebuchet MS"/>
                <a:cs typeface="Trebuchet MS"/>
              </a:rPr>
              <a:t>)</a:t>
            </a:r>
            <a:r>
              <a:rPr sz="2400" spc="-7" baseline="-20833" dirty="0">
                <a:latin typeface="Trebuchet MS"/>
                <a:cs typeface="Trebuchet MS"/>
              </a:rPr>
              <a:t>3(aq)</a:t>
            </a:r>
            <a:r>
              <a:rPr sz="2400" spc="330" baseline="-20833" dirty="0">
                <a:latin typeface="Trebuchet MS"/>
                <a:cs typeface="Trebuchet MS"/>
              </a:rPr>
              <a:t> </a:t>
            </a:r>
            <a:r>
              <a:rPr sz="2400" dirty="0">
                <a:latin typeface="Trebuchet MS"/>
                <a:cs typeface="Trebuchet MS"/>
              </a:rPr>
              <a:t>+</a:t>
            </a:r>
            <a:endParaRPr sz="2400">
              <a:latin typeface="Trebuchet MS"/>
              <a:cs typeface="Trebuchet MS"/>
            </a:endParaRPr>
          </a:p>
          <a:p>
            <a:pPr marL="38100">
              <a:lnSpc>
                <a:spcPct val="100000"/>
              </a:lnSpc>
              <a:spcBef>
                <a:spcPts val="1225"/>
              </a:spcBef>
            </a:pPr>
            <a:r>
              <a:rPr sz="3600" spc="-7" baseline="13888" dirty="0">
                <a:latin typeface="Trebuchet MS"/>
                <a:cs typeface="Trebuchet MS"/>
              </a:rPr>
              <a:t>K</a:t>
            </a:r>
            <a:r>
              <a:rPr sz="1600" spc="-5" dirty="0">
                <a:latin typeface="Trebuchet MS"/>
                <a:cs typeface="Trebuchet MS"/>
              </a:rPr>
              <a:t>2</a:t>
            </a:r>
            <a:r>
              <a:rPr sz="3600" spc="-7" baseline="13888" dirty="0">
                <a:latin typeface="Trebuchet MS"/>
                <a:cs typeface="Trebuchet MS"/>
              </a:rPr>
              <a:t>SO</a:t>
            </a:r>
            <a:r>
              <a:rPr sz="1600" spc="-5" dirty="0">
                <a:latin typeface="Trebuchet MS"/>
                <a:cs typeface="Trebuchet MS"/>
              </a:rPr>
              <a:t>4(aq) </a:t>
            </a:r>
            <a:r>
              <a:rPr sz="3600" baseline="13888" dirty="0">
                <a:latin typeface="Trebuchet MS"/>
                <a:cs typeface="Trebuchet MS"/>
              </a:rPr>
              <a:t>+</a:t>
            </a:r>
            <a:r>
              <a:rPr sz="3600" spc="-450" baseline="13888" dirty="0">
                <a:latin typeface="Trebuchet MS"/>
                <a:cs typeface="Trebuchet MS"/>
              </a:rPr>
              <a:t> </a:t>
            </a:r>
            <a:r>
              <a:rPr sz="3600" spc="-7" baseline="13888" dirty="0">
                <a:latin typeface="Trebuchet MS"/>
                <a:cs typeface="Trebuchet MS"/>
              </a:rPr>
              <a:t>H</a:t>
            </a:r>
            <a:r>
              <a:rPr sz="1600" spc="-5" dirty="0">
                <a:latin typeface="Trebuchet MS"/>
                <a:cs typeface="Trebuchet MS"/>
              </a:rPr>
              <a:t>2</a:t>
            </a:r>
            <a:r>
              <a:rPr sz="3600" spc="-7" baseline="13888" dirty="0">
                <a:latin typeface="Trebuchet MS"/>
                <a:cs typeface="Trebuchet MS"/>
              </a:rPr>
              <a:t>O</a:t>
            </a:r>
            <a:r>
              <a:rPr sz="1600" spc="-5" dirty="0">
                <a:latin typeface="Trebuchet MS"/>
                <a:cs typeface="Trebuchet MS"/>
              </a:rPr>
              <a:t>(l)</a:t>
            </a:r>
            <a:endParaRPr sz="1600">
              <a:latin typeface="Trebuchet MS"/>
              <a:cs typeface="Trebuchet MS"/>
            </a:endParaRPr>
          </a:p>
        </p:txBody>
      </p:sp>
      <p:sp>
        <p:nvSpPr>
          <p:cNvPr id="30" name="object 30"/>
          <p:cNvSpPr/>
          <p:nvPr/>
        </p:nvSpPr>
        <p:spPr>
          <a:xfrm>
            <a:off x="4953761" y="4791983"/>
            <a:ext cx="457834" cy="171450"/>
          </a:xfrm>
          <a:custGeom>
            <a:avLst/>
            <a:gdLst/>
            <a:ahLst/>
            <a:cxnLst/>
            <a:rect l="l" t="t" r="r" b="b"/>
            <a:pathLst>
              <a:path w="457835" h="171450">
                <a:moveTo>
                  <a:pt x="381526" y="85578"/>
                </a:moveTo>
                <a:lnTo>
                  <a:pt x="295528" y="135743"/>
                </a:lnTo>
                <a:lnTo>
                  <a:pt x="289921" y="140795"/>
                </a:lnTo>
                <a:lnTo>
                  <a:pt x="286765" y="147395"/>
                </a:lnTo>
                <a:lnTo>
                  <a:pt x="286277" y="154709"/>
                </a:lnTo>
                <a:lnTo>
                  <a:pt x="288671" y="161905"/>
                </a:lnTo>
                <a:lnTo>
                  <a:pt x="293723" y="167512"/>
                </a:lnTo>
                <a:lnTo>
                  <a:pt x="300323" y="170668"/>
                </a:lnTo>
                <a:lnTo>
                  <a:pt x="307637" y="171156"/>
                </a:lnTo>
                <a:lnTo>
                  <a:pt x="314833" y="168763"/>
                </a:lnTo>
                <a:lnTo>
                  <a:pt x="424694" y="104628"/>
                </a:lnTo>
                <a:lnTo>
                  <a:pt x="419480" y="104628"/>
                </a:lnTo>
                <a:lnTo>
                  <a:pt x="419480" y="102088"/>
                </a:lnTo>
                <a:lnTo>
                  <a:pt x="409828" y="102088"/>
                </a:lnTo>
                <a:lnTo>
                  <a:pt x="381526" y="85578"/>
                </a:lnTo>
                <a:close/>
              </a:path>
              <a:path w="457835" h="171450">
                <a:moveTo>
                  <a:pt x="348868" y="66528"/>
                </a:moveTo>
                <a:lnTo>
                  <a:pt x="0" y="66528"/>
                </a:lnTo>
                <a:lnTo>
                  <a:pt x="0" y="104628"/>
                </a:lnTo>
                <a:lnTo>
                  <a:pt x="348868" y="104628"/>
                </a:lnTo>
                <a:lnTo>
                  <a:pt x="381526" y="85578"/>
                </a:lnTo>
                <a:lnTo>
                  <a:pt x="348868" y="66528"/>
                </a:lnTo>
                <a:close/>
              </a:path>
              <a:path w="457835" h="171450">
                <a:moveTo>
                  <a:pt x="424694" y="66528"/>
                </a:moveTo>
                <a:lnTo>
                  <a:pt x="419480" y="66528"/>
                </a:lnTo>
                <a:lnTo>
                  <a:pt x="419480" y="104628"/>
                </a:lnTo>
                <a:lnTo>
                  <a:pt x="424694" y="104628"/>
                </a:lnTo>
                <a:lnTo>
                  <a:pt x="457326" y="85578"/>
                </a:lnTo>
                <a:lnTo>
                  <a:pt x="424694" y="66528"/>
                </a:lnTo>
                <a:close/>
              </a:path>
              <a:path w="457835" h="171450">
                <a:moveTo>
                  <a:pt x="409828" y="69068"/>
                </a:moveTo>
                <a:lnTo>
                  <a:pt x="381526" y="85578"/>
                </a:lnTo>
                <a:lnTo>
                  <a:pt x="409828" y="102088"/>
                </a:lnTo>
                <a:lnTo>
                  <a:pt x="409828" y="69068"/>
                </a:lnTo>
                <a:close/>
              </a:path>
              <a:path w="457835" h="171450">
                <a:moveTo>
                  <a:pt x="419480" y="69068"/>
                </a:moveTo>
                <a:lnTo>
                  <a:pt x="409828" y="69068"/>
                </a:lnTo>
                <a:lnTo>
                  <a:pt x="409828" y="102088"/>
                </a:lnTo>
                <a:lnTo>
                  <a:pt x="419480" y="102088"/>
                </a:lnTo>
                <a:lnTo>
                  <a:pt x="419480" y="69068"/>
                </a:lnTo>
                <a:close/>
              </a:path>
              <a:path w="457835" h="171450">
                <a:moveTo>
                  <a:pt x="307637" y="0"/>
                </a:moveTo>
                <a:lnTo>
                  <a:pt x="300323" y="488"/>
                </a:lnTo>
                <a:lnTo>
                  <a:pt x="293723" y="3643"/>
                </a:lnTo>
                <a:lnTo>
                  <a:pt x="288671" y="9251"/>
                </a:lnTo>
                <a:lnTo>
                  <a:pt x="286277" y="16446"/>
                </a:lnTo>
                <a:lnTo>
                  <a:pt x="286765" y="23760"/>
                </a:lnTo>
                <a:lnTo>
                  <a:pt x="289921" y="30360"/>
                </a:lnTo>
                <a:lnTo>
                  <a:pt x="295528" y="35413"/>
                </a:lnTo>
                <a:lnTo>
                  <a:pt x="381526" y="85578"/>
                </a:lnTo>
                <a:lnTo>
                  <a:pt x="409828" y="69068"/>
                </a:lnTo>
                <a:lnTo>
                  <a:pt x="419480" y="69068"/>
                </a:lnTo>
                <a:lnTo>
                  <a:pt x="419480" y="66528"/>
                </a:lnTo>
                <a:lnTo>
                  <a:pt x="424694" y="66528"/>
                </a:lnTo>
                <a:lnTo>
                  <a:pt x="314833" y="2393"/>
                </a:lnTo>
                <a:lnTo>
                  <a:pt x="307637" y="0"/>
                </a:lnTo>
                <a:close/>
              </a:path>
            </a:pathLst>
          </a:custGeom>
          <a:solidFill>
            <a:srgbClr val="B83C68"/>
          </a:solidFill>
        </p:spPr>
        <p:txBody>
          <a:bodyPr wrap="square" lIns="0" tIns="0" rIns="0" bIns="0" rtlCol="0"/>
          <a:lstStyle/>
          <a:p>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2649397"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17777" y="1057402"/>
            <a:ext cx="106933" cy="115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8741" y="1057402"/>
            <a:ext cx="106997" cy="11531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077847" y="1057275"/>
            <a:ext cx="101853" cy="10058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84567" y="1057275"/>
            <a:ext cx="101803" cy="100584"/>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163713" y="1053719"/>
            <a:ext cx="176390" cy="25031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720720"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587751" y="1006221"/>
            <a:ext cx="61594" cy="346075"/>
          </a:xfrm>
          <a:custGeom>
            <a:avLst/>
            <a:gdLst/>
            <a:ahLst/>
            <a:cxnLst/>
            <a:rect l="l" t="t" r="r" b="b"/>
            <a:pathLst>
              <a:path w="61594"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2260219"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740789" y="10062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3" y="135381"/>
                </a:lnTo>
                <a:lnTo>
                  <a:pt x="175513"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457325"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38302" y="1003808"/>
            <a:ext cx="229870" cy="347980"/>
          </a:xfrm>
          <a:custGeom>
            <a:avLst/>
            <a:gdLst/>
            <a:ahLst/>
            <a:cxnLst/>
            <a:rect l="l" t="t" r="r" b="b"/>
            <a:pathLst>
              <a:path w="229870" h="347980">
                <a:moveTo>
                  <a:pt x="71716" y="0"/>
                </a:moveTo>
                <a:lnTo>
                  <a:pt x="109895" y="1571"/>
                </a:lnTo>
                <a:lnTo>
                  <a:pt x="169750" y="14144"/>
                </a:lnTo>
                <a:lnTo>
                  <a:pt x="207993" y="39481"/>
                </a:lnTo>
                <a:lnTo>
                  <a:pt x="226920" y="78724"/>
                </a:lnTo>
                <a:lnTo>
                  <a:pt x="229285" y="103631"/>
                </a:lnTo>
                <a:lnTo>
                  <a:pt x="223681" y="146425"/>
                </a:lnTo>
                <a:lnTo>
                  <a:pt x="206869" y="179710"/>
                </a:lnTo>
                <a:lnTo>
                  <a:pt x="178846" y="203484"/>
                </a:lnTo>
                <a:lnTo>
                  <a:pt x="139612" y="217749"/>
                </a:lnTo>
                <a:lnTo>
                  <a:pt x="89166" y="222503"/>
                </a:lnTo>
                <a:lnTo>
                  <a:pt x="83534" y="222406"/>
                </a:lnTo>
                <a:lnTo>
                  <a:pt x="77019" y="222107"/>
                </a:lnTo>
                <a:lnTo>
                  <a:pt x="69617" y="221593"/>
                </a:lnTo>
                <a:lnTo>
                  <a:pt x="61328" y="220852"/>
                </a:lnTo>
                <a:lnTo>
                  <a:pt x="61328" y="347979"/>
                </a:lnTo>
                <a:lnTo>
                  <a:pt x="0" y="347979"/>
                </a:lnTo>
                <a:lnTo>
                  <a:pt x="0" y="2666"/>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015108"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821766"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978530"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1"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100912" y="1000125"/>
            <a:ext cx="302260" cy="357505"/>
          </a:xfrm>
          <a:custGeom>
            <a:avLst/>
            <a:gdLst/>
            <a:ahLst/>
            <a:cxnLst/>
            <a:rect l="l" t="t" r="r" b="b"/>
            <a:pathLst>
              <a:path w="302259" h="357505">
                <a:moveTo>
                  <a:pt x="148615" y="0"/>
                </a:moveTo>
                <a:lnTo>
                  <a:pt x="214360" y="11541"/>
                </a:lnTo>
                <a:lnTo>
                  <a:pt x="262559" y="46227"/>
                </a:lnTo>
                <a:lnTo>
                  <a:pt x="292103" y="101726"/>
                </a:lnTo>
                <a:lnTo>
                  <a:pt x="301929" y="175895"/>
                </a:lnTo>
                <a:lnTo>
                  <a:pt x="299358" y="215542"/>
                </a:lnTo>
                <a:lnTo>
                  <a:pt x="278784" y="281836"/>
                </a:lnTo>
                <a:lnTo>
                  <a:pt x="238042" y="329965"/>
                </a:lnTo>
                <a:lnTo>
                  <a:pt x="179589"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8" name="object 18"/>
          <p:cNvSpPr txBox="1"/>
          <p:nvPr/>
        </p:nvSpPr>
        <p:spPr>
          <a:xfrm>
            <a:off x="497840" y="1632331"/>
            <a:ext cx="7092950" cy="3897629"/>
          </a:xfrm>
          <a:prstGeom prst="rect">
            <a:avLst/>
          </a:prstGeom>
        </p:spPr>
        <p:txBody>
          <a:bodyPr vert="horz" wrap="square" lIns="0" tIns="13335" rIns="0" bIns="0" rtlCol="0">
            <a:spAutoFit/>
          </a:bodyPr>
          <a:lstStyle/>
          <a:p>
            <a:pPr marL="324485" marR="570230" indent="-274320">
              <a:lnSpc>
                <a:spcPct val="100000"/>
              </a:lnSpc>
              <a:spcBef>
                <a:spcPts val="105"/>
              </a:spcBef>
              <a:buClr>
                <a:srgbClr val="B03E9A"/>
              </a:buClr>
              <a:buSzPct val="73076"/>
              <a:buFont typeface="Wingdings 2"/>
              <a:buChar char=""/>
              <a:tabLst>
                <a:tab pos="325120" algn="l"/>
              </a:tabLst>
            </a:pPr>
            <a:r>
              <a:rPr sz="2600" dirty="0">
                <a:latin typeface="Trebuchet MS"/>
                <a:cs typeface="Trebuchet MS"/>
              </a:rPr>
              <a:t>When </a:t>
            </a:r>
            <a:r>
              <a:rPr sz="2600" spc="-5" dirty="0">
                <a:latin typeface="Trebuchet MS"/>
                <a:cs typeface="Trebuchet MS"/>
              </a:rPr>
              <a:t>moist, </a:t>
            </a:r>
            <a:r>
              <a:rPr sz="2600" dirty="0">
                <a:latin typeface="Trebuchet MS"/>
                <a:cs typeface="Trebuchet MS"/>
              </a:rPr>
              <a:t>sulphur </a:t>
            </a:r>
            <a:r>
              <a:rPr sz="2600" spc="-5" dirty="0">
                <a:latin typeface="Trebuchet MS"/>
                <a:cs typeface="Trebuchet MS"/>
              </a:rPr>
              <a:t>dioxide behaves as </a:t>
            </a:r>
            <a:r>
              <a:rPr sz="2600" dirty="0">
                <a:latin typeface="Trebuchet MS"/>
                <a:cs typeface="Trebuchet MS"/>
              </a:rPr>
              <a:t>a  </a:t>
            </a:r>
            <a:r>
              <a:rPr sz="2600" spc="-5" dirty="0">
                <a:latin typeface="Trebuchet MS"/>
                <a:cs typeface="Trebuchet MS"/>
              </a:rPr>
              <a:t>reducing agent. </a:t>
            </a:r>
            <a:r>
              <a:rPr sz="2600" dirty="0">
                <a:latin typeface="Trebuchet MS"/>
                <a:cs typeface="Trebuchet MS"/>
              </a:rPr>
              <a:t>For</a:t>
            </a:r>
            <a:r>
              <a:rPr sz="2600" spc="-40" dirty="0">
                <a:latin typeface="Trebuchet MS"/>
                <a:cs typeface="Trebuchet MS"/>
              </a:rPr>
              <a:t> </a:t>
            </a:r>
            <a:r>
              <a:rPr sz="2600" spc="-5" dirty="0">
                <a:latin typeface="Trebuchet MS"/>
                <a:cs typeface="Trebuchet MS"/>
              </a:rPr>
              <a:t>example,</a:t>
            </a:r>
            <a:endParaRPr sz="2600">
              <a:latin typeface="Trebuchet MS"/>
              <a:cs typeface="Trebuchet MS"/>
            </a:endParaRPr>
          </a:p>
          <a:p>
            <a:pPr marL="325120" marR="571500" indent="-325120">
              <a:lnSpc>
                <a:spcPct val="119200"/>
              </a:lnSpc>
              <a:buClr>
                <a:srgbClr val="B03E9A"/>
              </a:buClr>
              <a:buSzPct val="73076"/>
              <a:buFont typeface="Wingdings 2"/>
              <a:buChar char=""/>
              <a:tabLst>
                <a:tab pos="325120" algn="l"/>
              </a:tabLst>
            </a:pPr>
            <a:r>
              <a:rPr sz="2600" spc="-5" dirty="0">
                <a:latin typeface="Trebuchet MS"/>
                <a:cs typeface="Trebuchet MS"/>
              </a:rPr>
              <a:t>it converts iron(III) </a:t>
            </a:r>
            <a:r>
              <a:rPr sz="2600" dirty="0">
                <a:latin typeface="Trebuchet MS"/>
                <a:cs typeface="Trebuchet MS"/>
              </a:rPr>
              <a:t>ions </a:t>
            </a:r>
            <a:r>
              <a:rPr sz="2600" spc="-5" dirty="0">
                <a:latin typeface="Trebuchet MS"/>
                <a:cs typeface="Trebuchet MS"/>
              </a:rPr>
              <a:t>to iron(II) ions  </a:t>
            </a:r>
            <a:r>
              <a:rPr sz="2600" spc="5" dirty="0">
                <a:latin typeface="Trebuchet MS"/>
                <a:cs typeface="Trebuchet MS"/>
              </a:rPr>
              <a:t>2Fe</a:t>
            </a:r>
            <a:r>
              <a:rPr sz="2550" spc="7" baseline="26143" dirty="0">
                <a:latin typeface="Trebuchet MS"/>
                <a:cs typeface="Trebuchet MS"/>
              </a:rPr>
              <a:t>3+ </a:t>
            </a:r>
            <a:r>
              <a:rPr sz="2600" dirty="0">
                <a:latin typeface="Trebuchet MS"/>
                <a:cs typeface="Trebuchet MS"/>
              </a:rPr>
              <a:t>+ SO</a:t>
            </a:r>
            <a:r>
              <a:rPr sz="2550" baseline="-21241" dirty="0">
                <a:latin typeface="Trebuchet MS"/>
                <a:cs typeface="Trebuchet MS"/>
              </a:rPr>
              <a:t>2 </a:t>
            </a:r>
            <a:r>
              <a:rPr sz="2600" dirty="0">
                <a:latin typeface="Trebuchet MS"/>
                <a:cs typeface="Trebuchet MS"/>
              </a:rPr>
              <a:t>+ </a:t>
            </a:r>
            <a:r>
              <a:rPr sz="2600" spc="5" dirty="0">
                <a:latin typeface="Trebuchet MS"/>
                <a:cs typeface="Trebuchet MS"/>
              </a:rPr>
              <a:t>2H</a:t>
            </a:r>
            <a:r>
              <a:rPr sz="2550" spc="7" baseline="-21241" dirty="0">
                <a:latin typeface="Trebuchet MS"/>
                <a:cs typeface="Trebuchet MS"/>
              </a:rPr>
              <a:t>2</a:t>
            </a:r>
            <a:r>
              <a:rPr sz="2600" spc="5" dirty="0">
                <a:latin typeface="Trebuchet MS"/>
                <a:cs typeface="Trebuchet MS"/>
              </a:rPr>
              <a:t>O </a:t>
            </a:r>
            <a:r>
              <a:rPr sz="2600" spc="5" dirty="0">
                <a:latin typeface="Arial"/>
                <a:cs typeface="Arial"/>
              </a:rPr>
              <a:t>→ </a:t>
            </a:r>
            <a:r>
              <a:rPr sz="2600" spc="5" dirty="0">
                <a:latin typeface="Trebuchet MS"/>
                <a:cs typeface="Trebuchet MS"/>
              </a:rPr>
              <a:t>2Fe</a:t>
            </a:r>
            <a:r>
              <a:rPr sz="2550" spc="7" baseline="26143" dirty="0">
                <a:latin typeface="Trebuchet MS"/>
                <a:cs typeface="Trebuchet MS"/>
              </a:rPr>
              <a:t>2+ </a:t>
            </a:r>
            <a:r>
              <a:rPr sz="2600" dirty="0">
                <a:latin typeface="Trebuchet MS"/>
                <a:cs typeface="Trebuchet MS"/>
              </a:rPr>
              <a:t>+ SO</a:t>
            </a:r>
            <a:r>
              <a:rPr sz="2550" baseline="26143" dirty="0">
                <a:latin typeface="Trebuchet MS"/>
                <a:cs typeface="Trebuchet MS"/>
              </a:rPr>
              <a:t>2 </a:t>
            </a:r>
            <a:r>
              <a:rPr sz="2550" spc="22" baseline="26143" dirty="0">
                <a:latin typeface="Trebuchet MS"/>
                <a:cs typeface="Trebuchet MS"/>
              </a:rPr>
              <a:t>−</a:t>
            </a:r>
            <a:r>
              <a:rPr sz="2550" spc="22" baseline="-21241" dirty="0">
                <a:latin typeface="Trebuchet MS"/>
                <a:cs typeface="Trebuchet MS"/>
              </a:rPr>
              <a:t>4 </a:t>
            </a:r>
            <a:r>
              <a:rPr sz="2600" dirty="0">
                <a:latin typeface="Trebuchet MS"/>
                <a:cs typeface="Trebuchet MS"/>
              </a:rPr>
              <a:t>+</a:t>
            </a:r>
            <a:r>
              <a:rPr sz="2600" spc="555" dirty="0">
                <a:latin typeface="Trebuchet MS"/>
                <a:cs typeface="Trebuchet MS"/>
              </a:rPr>
              <a:t> </a:t>
            </a:r>
            <a:r>
              <a:rPr sz="2600" dirty="0">
                <a:latin typeface="Trebuchet MS"/>
                <a:cs typeface="Trebuchet MS"/>
              </a:rPr>
              <a:t>4H</a:t>
            </a:r>
            <a:r>
              <a:rPr sz="2550" baseline="26143" dirty="0">
                <a:latin typeface="Trebuchet MS"/>
                <a:cs typeface="Trebuchet MS"/>
              </a:rPr>
              <a:t>+</a:t>
            </a:r>
            <a:endParaRPr sz="2550" baseline="26143">
              <a:latin typeface="Trebuchet MS"/>
              <a:cs typeface="Trebuchet MS"/>
            </a:endParaRPr>
          </a:p>
          <a:p>
            <a:pPr marL="324485" marR="1322705" indent="-274320">
              <a:lnSpc>
                <a:spcPct val="100000"/>
              </a:lnSpc>
              <a:spcBef>
                <a:spcPts val="600"/>
              </a:spcBef>
              <a:buClr>
                <a:srgbClr val="B03E9A"/>
              </a:buClr>
              <a:buSzPct val="73076"/>
              <a:buFont typeface="Wingdings 2"/>
              <a:buChar char=""/>
              <a:tabLst>
                <a:tab pos="325120" algn="l"/>
              </a:tabLst>
            </a:pPr>
            <a:r>
              <a:rPr sz="2600" spc="-5" dirty="0">
                <a:latin typeface="Trebuchet MS"/>
                <a:cs typeface="Trebuchet MS"/>
              </a:rPr>
              <a:t>and decolourises acidified potassium  permanganate(VII)</a:t>
            </a:r>
            <a:r>
              <a:rPr sz="2600" spc="-35" dirty="0">
                <a:latin typeface="Trebuchet MS"/>
                <a:cs typeface="Trebuchet MS"/>
              </a:rPr>
              <a:t> </a:t>
            </a:r>
            <a:r>
              <a:rPr sz="2600" dirty="0">
                <a:latin typeface="Trebuchet MS"/>
                <a:cs typeface="Trebuchet MS"/>
              </a:rPr>
              <a:t>solution;</a:t>
            </a:r>
            <a:endParaRPr sz="2600">
              <a:latin typeface="Trebuchet MS"/>
              <a:cs typeface="Trebuchet MS"/>
            </a:endParaRPr>
          </a:p>
          <a:p>
            <a:pPr marL="350520">
              <a:lnSpc>
                <a:spcPct val="100000"/>
              </a:lnSpc>
              <a:spcBef>
                <a:spcPts val="600"/>
              </a:spcBef>
            </a:pPr>
            <a:r>
              <a:rPr sz="2600" dirty="0">
                <a:latin typeface="Trebuchet MS"/>
                <a:cs typeface="Trebuchet MS"/>
              </a:rPr>
              <a:t>this reaction </a:t>
            </a:r>
            <a:r>
              <a:rPr sz="2600" spc="-5" dirty="0">
                <a:latin typeface="Trebuchet MS"/>
                <a:cs typeface="Trebuchet MS"/>
              </a:rPr>
              <a:t>is </a:t>
            </a:r>
            <a:r>
              <a:rPr sz="2600" dirty="0">
                <a:latin typeface="Trebuchet MS"/>
                <a:cs typeface="Trebuchet MS"/>
              </a:rPr>
              <a:t>a </a:t>
            </a:r>
            <a:r>
              <a:rPr sz="2600" spc="-5" dirty="0">
                <a:latin typeface="Trebuchet MS"/>
                <a:cs typeface="Trebuchet MS"/>
              </a:rPr>
              <a:t>convenient test </a:t>
            </a:r>
            <a:r>
              <a:rPr sz="2600" dirty="0">
                <a:latin typeface="Trebuchet MS"/>
                <a:cs typeface="Trebuchet MS"/>
              </a:rPr>
              <a:t>for the</a:t>
            </a:r>
            <a:r>
              <a:rPr sz="2600" spc="-50" dirty="0">
                <a:latin typeface="Trebuchet MS"/>
                <a:cs typeface="Trebuchet MS"/>
              </a:rPr>
              <a:t> </a:t>
            </a:r>
            <a:r>
              <a:rPr sz="2600" dirty="0">
                <a:latin typeface="Trebuchet MS"/>
                <a:cs typeface="Trebuchet MS"/>
              </a:rPr>
              <a:t>gas.</a:t>
            </a:r>
            <a:endParaRPr sz="2600">
              <a:latin typeface="Trebuchet MS"/>
              <a:cs typeface="Trebuchet MS"/>
            </a:endParaRPr>
          </a:p>
          <a:p>
            <a:pPr>
              <a:lnSpc>
                <a:spcPct val="100000"/>
              </a:lnSpc>
              <a:spcBef>
                <a:spcPts val="20"/>
              </a:spcBef>
            </a:pPr>
            <a:endParaRPr sz="2700">
              <a:latin typeface="Times New Roman"/>
              <a:cs typeface="Times New Roman"/>
            </a:endParaRPr>
          </a:p>
          <a:p>
            <a:pPr marL="324485">
              <a:lnSpc>
                <a:spcPct val="100000"/>
              </a:lnSpc>
            </a:pPr>
            <a:r>
              <a:rPr sz="2600" dirty="0">
                <a:latin typeface="Trebuchet MS"/>
                <a:cs typeface="Trebuchet MS"/>
              </a:rPr>
              <a:t>5SO</a:t>
            </a:r>
            <a:r>
              <a:rPr sz="2550" baseline="-21241" dirty="0">
                <a:latin typeface="Trebuchet MS"/>
                <a:cs typeface="Trebuchet MS"/>
              </a:rPr>
              <a:t>2</a:t>
            </a:r>
            <a:r>
              <a:rPr sz="2600" dirty="0">
                <a:latin typeface="Trebuchet MS"/>
                <a:cs typeface="Trebuchet MS"/>
              </a:rPr>
              <a:t>+ 2MnO</a:t>
            </a:r>
            <a:r>
              <a:rPr sz="2550" baseline="-21241" dirty="0">
                <a:latin typeface="Trebuchet MS"/>
                <a:cs typeface="Trebuchet MS"/>
              </a:rPr>
              <a:t>4 </a:t>
            </a:r>
            <a:r>
              <a:rPr sz="2600" dirty="0">
                <a:latin typeface="Trebuchet MS"/>
                <a:cs typeface="Trebuchet MS"/>
              </a:rPr>
              <a:t>+ </a:t>
            </a:r>
            <a:r>
              <a:rPr sz="2600" spc="5" dirty="0">
                <a:latin typeface="Trebuchet MS"/>
                <a:cs typeface="Trebuchet MS"/>
              </a:rPr>
              <a:t>2H</a:t>
            </a:r>
            <a:r>
              <a:rPr sz="2550" spc="7" baseline="-21241" dirty="0">
                <a:latin typeface="Trebuchet MS"/>
                <a:cs typeface="Trebuchet MS"/>
              </a:rPr>
              <a:t>2</a:t>
            </a:r>
            <a:r>
              <a:rPr sz="2600" spc="5" dirty="0">
                <a:latin typeface="Trebuchet MS"/>
                <a:cs typeface="Trebuchet MS"/>
              </a:rPr>
              <a:t>O </a:t>
            </a:r>
            <a:r>
              <a:rPr sz="2600" dirty="0">
                <a:latin typeface="Arial"/>
                <a:cs typeface="Arial"/>
              </a:rPr>
              <a:t>→ </a:t>
            </a:r>
            <a:r>
              <a:rPr sz="2600" spc="5" dirty="0">
                <a:latin typeface="Trebuchet MS"/>
                <a:cs typeface="Trebuchet MS"/>
              </a:rPr>
              <a:t>5SO</a:t>
            </a:r>
            <a:r>
              <a:rPr sz="2550" spc="7" baseline="-21241" dirty="0">
                <a:latin typeface="Trebuchet MS"/>
                <a:cs typeface="Trebuchet MS"/>
              </a:rPr>
              <a:t>4</a:t>
            </a:r>
            <a:r>
              <a:rPr sz="2550" spc="7" baseline="26143" dirty="0">
                <a:latin typeface="Trebuchet MS"/>
                <a:cs typeface="Trebuchet MS"/>
              </a:rPr>
              <a:t>2− </a:t>
            </a:r>
            <a:r>
              <a:rPr sz="2600" dirty="0">
                <a:latin typeface="Trebuchet MS"/>
                <a:cs typeface="Trebuchet MS"/>
              </a:rPr>
              <a:t>+ 4H</a:t>
            </a:r>
            <a:r>
              <a:rPr sz="2550" baseline="26143" dirty="0">
                <a:latin typeface="Trebuchet MS"/>
                <a:cs typeface="Trebuchet MS"/>
              </a:rPr>
              <a:t>+ </a:t>
            </a:r>
            <a:r>
              <a:rPr sz="2600" dirty="0">
                <a:latin typeface="Trebuchet MS"/>
                <a:cs typeface="Trebuchet MS"/>
              </a:rPr>
              <a:t>+</a:t>
            </a:r>
            <a:r>
              <a:rPr sz="2600" spc="45" dirty="0">
                <a:latin typeface="Trebuchet MS"/>
                <a:cs typeface="Trebuchet MS"/>
              </a:rPr>
              <a:t> </a:t>
            </a:r>
            <a:r>
              <a:rPr sz="2600" spc="5" dirty="0">
                <a:latin typeface="Trebuchet MS"/>
                <a:cs typeface="Trebuchet MS"/>
              </a:rPr>
              <a:t>2Mn</a:t>
            </a:r>
            <a:r>
              <a:rPr sz="2550" spc="7" baseline="26143" dirty="0">
                <a:latin typeface="Trebuchet MS"/>
                <a:cs typeface="Trebuchet MS"/>
              </a:rPr>
              <a:t>2+</a:t>
            </a:r>
            <a:endParaRPr sz="2550" baseline="26143">
              <a:latin typeface="Trebuchet MS"/>
              <a:cs typeface="Trebuchet M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9772" y="532002"/>
            <a:ext cx="2336076" cy="3190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451226" y="582802"/>
            <a:ext cx="91185" cy="899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75105" y="582802"/>
            <a:ext cx="91071" cy="8991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658998"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2102739" y="537337"/>
            <a:ext cx="229235" cy="313690"/>
          </a:xfrm>
          <a:custGeom>
            <a:avLst/>
            <a:gdLst/>
            <a:ahLst/>
            <a:cxnLst/>
            <a:rect l="l" t="t" r="r" b="b"/>
            <a:pathLst>
              <a:path w="229235" h="313690">
                <a:moveTo>
                  <a:pt x="0" y="0"/>
                </a:moveTo>
                <a:lnTo>
                  <a:pt x="54737" y="0"/>
                </a:lnTo>
                <a:lnTo>
                  <a:pt x="54737" y="209041"/>
                </a:lnTo>
                <a:lnTo>
                  <a:pt x="55687" y="220926"/>
                </a:lnTo>
                <a:lnTo>
                  <a:pt x="78164" y="256369"/>
                </a:lnTo>
                <a:lnTo>
                  <a:pt x="111633" y="265049"/>
                </a:lnTo>
                <a:lnTo>
                  <a:pt x="125606" y="264096"/>
                </a:lnTo>
                <a:lnTo>
                  <a:pt x="165048" y="241476"/>
                </a:lnTo>
                <a:lnTo>
                  <a:pt x="174371" y="208025"/>
                </a:lnTo>
                <a:lnTo>
                  <a:pt x="174371" y="0"/>
                </a:lnTo>
                <a:lnTo>
                  <a:pt x="229108" y="0"/>
                </a:lnTo>
                <a:lnTo>
                  <a:pt x="229108" y="212216"/>
                </a:lnTo>
                <a:lnTo>
                  <a:pt x="227109" y="234741"/>
                </a:lnTo>
                <a:lnTo>
                  <a:pt x="211159" y="272028"/>
                </a:lnTo>
                <a:lnTo>
                  <a:pt x="179915" y="298580"/>
                </a:lnTo>
                <a:lnTo>
                  <a:pt x="137330" y="312019"/>
                </a:lnTo>
                <a:lnTo>
                  <a:pt x="112013" y="313689"/>
                </a:lnTo>
                <a:lnTo>
                  <a:pt x="86679" y="312046"/>
                </a:lnTo>
                <a:lnTo>
                  <a:pt x="45202"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811654" y="537337"/>
            <a:ext cx="255904" cy="308610"/>
          </a:xfrm>
          <a:custGeom>
            <a:avLst/>
            <a:gdLst/>
            <a:ahLst/>
            <a:cxnLst/>
            <a:rect l="l" t="t" r="r" b="b"/>
            <a:pathLst>
              <a:path w="255905" h="308609">
                <a:moveTo>
                  <a:pt x="0" y="0"/>
                </a:moveTo>
                <a:lnTo>
                  <a:pt x="255524" y="0"/>
                </a:lnTo>
                <a:lnTo>
                  <a:pt x="255524" y="48640"/>
                </a:lnTo>
                <a:lnTo>
                  <a:pt x="152907" y="48640"/>
                </a:lnTo>
                <a:lnTo>
                  <a:pt x="152907" y="308483"/>
                </a:lnTo>
                <a:lnTo>
                  <a:pt x="98170" y="308483"/>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282827" y="537337"/>
            <a:ext cx="229235" cy="313690"/>
          </a:xfrm>
          <a:custGeom>
            <a:avLst/>
            <a:gdLst/>
            <a:ahLst/>
            <a:cxnLst/>
            <a:rect l="l" t="t" r="r" b="b"/>
            <a:pathLst>
              <a:path w="229234" h="313690">
                <a:moveTo>
                  <a:pt x="0" y="0"/>
                </a:moveTo>
                <a:lnTo>
                  <a:pt x="54736" y="0"/>
                </a:lnTo>
                <a:lnTo>
                  <a:pt x="54736" y="209041"/>
                </a:lnTo>
                <a:lnTo>
                  <a:pt x="55687" y="220926"/>
                </a:lnTo>
                <a:lnTo>
                  <a:pt x="78164" y="256369"/>
                </a:lnTo>
                <a:lnTo>
                  <a:pt x="111632" y="265049"/>
                </a:lnTo>
                <a:lnTo>
                  <a:pt x="125606" y="264096"/>
                </a:lnTo>
                <a:lnTo>
                  <a:pt x="165048" y="241476"/>
                </a:lnTo>
                <a:lnTo>
                  <a:pt x="174370" y="208025"/>
                </a:lnTo>
                <a:lnTo>
                  <a:pt x="174370" y="0"/>
                </a:lnTo>
                <a:lnTo>
                  <a:pt x="229107" y="0"/>
                </a:lnTo>
                <a:lnTo>
                  <a:pt x="229107" y="212216"/>
                </a:lnTo>
                <a:lnTo>
                  <a:pt x="227109" y="234741"/>
                </a:lnTo>
                <a:lnTo>
                  <a:pt x="211159" y="272028"/>
                </a:lnTo>
                <a:lnTo>
                  <a:pt x="179915" y="298580"/>
                </a:lnTo>
                <a:lnTo>
                  <a:pt x="137330" y="312019"/>
                </a:lnTo>
                <a:lnTo>
                  <a:pt x="112013" y="313689"/>
                </a:lnTo>
                <a:lnTo>
                  <a:pt x="86679" y="312046"/>
                </a:lnTo>
                <a:lnTo>
                  <a:pt x="45202"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728116" y="537337"/>
            <a:ext cx="255904" cy="308610"/>
          </a:xfrm>
          <a:custGeom>
            <a:avLst/>
            <a:gdLst/>
            <a:ahLst/>
            <a:cxnLst/>
            <a:rect l="l" t="t" r="r" b="b"/>
            <a:pathLst>
              <a:path w="255905" h="308609">
                <a:moveTo>
                  <a:pt x="0" y="0"/>
                </a:moveTo>
                <a:lnTo>
                  <a:pt x="255447" y="0"/>
                </a:lnTo>
                <a:lnTo>
                  <a:pt x="255447" y="48640"/>
                </a:lnTo>
                <a:lnTo>
                  <a:pt x="152882" y="48640"/>
                </a:lnTo>
                <a:lnTo>
                  <a:pt x="152882" y="308483"/>
                </a:lnTo>
                <a:lnTo>
                  <a:pt x="98132" y="308483"/>
                </a:lnTo>
                <a:lnTo>
                  <a:pt x="98132" y="48640"/>
                </a:lnTo>
                <a:lnTo>
                  <a:pt x="0" y="48640"/>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2395347" y="534162"/>
            <a:ext cx="237490" cy="311785"/>
          </a:xfrm>
          <a:custGeom>
            <a:avLst/>
            <a:gdLst/>
            <a:ahLst/>
            <a:cxnLst/>
            <a:rect l="l" t="t" r="r" b="b"/>
            <a:pathLst>
              <a:path w="237489" h="311784">
                <a:moveTo>
                  <a:pt x="85470" y="0"/>
                </a:moveTo>
                <a:lnTo>
                  <a:pt x="136884" y="5689"/>
                </a:lnTo>
                <a:lnTo>
                  <a:pt x="173593" y="22748"/>
                </a:lnTo>
                <a:lnTo>
                  <a:pt x="195609" y="51167"/>
                </a:lnTo>
                <a:lnTo>
                  <a:pt x="202945" y="90932"/>
                </a:lnTo>
                <a:lnTo>
                  <a:pt x="201943" y="104338"/>
                </a:lnTo>
                <a:lnTo>
                  <a:pt x="186816" y="140842"/>
                </a:lnTo>
                <a:lnTo>
                  <a:pt x="157688" y="167221"/>
                </a:lnTo>
                <a:lnTo>
                  <a:pt x="145922" y="172720"/>
                </a:lnTo>
                <a:lnTo>
                  <a:pt x="237108" y="311658"/>
                </a:lnTo>
                <a:lnTo>
                  <a:pt x="173862" y="311658"/>
                </a:lnTo>
                <a:lnTo>
                  <a:pt x="91566"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59"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019136" y="534162"/>
            <a:ext cx="237490" cy="311785"/>
          </a:xfrm>
          <a:custGeom>
            <a:avLst/>
            <a:gdLst/>
            <a:ahLst/>
            <a:cxnLst/>
            <a:rect l="l" t="t" r="r" b="b"/>
            <a:pathLst>
              <a:path w="237490" h="311784">
                <a:moveTo>
                  <a:pt x="85509" y="0"/>
                </a:moveTo>
                <a:lnTo>
                  <a:pt x="136915" y="5689"/>
                </a:lnTo>
                <a:lnTo>
                  <a:pt x="173634" y="22748"/>
                </a:lnTo>
                <a:lnTo>
                  <a:pt x="195665" y="51167"/>
                </a:lnTo>
                <a:lnTo>
                  <a:pt x="203009" y="90932"/>
                </a:lnTo>
                <a:lnTo>
                  <a:pt x="201997" y="104338"/>
                </a:lnTo>
                <a:lnTo>
                  <a:pt x="186804" y="140842"/>
                </a:lnTo>
                <a:lnTo>
                  <a:pt x="157738" y="167221"/>
                </a:lnTo>
                <a:lnTo>
                  <a:pt x="145948" y="172720"/>
                </a:lnTo>
                <a:lnTo>
                  <a:pt x="237134" y="311658"/>
                </a:lnTo>
                <a:lnTo>
                  <a:pt x="173951" y="311658"/>
                </a:lnTo>
                <a:lnTo>
                  <a:pt x="91605" y="184276"/>
                </a:lnTo>
                <a:lnTo>
                  <a:pt x="84775" y="184110"/>
                </a:lnTo>
                <a:lnTo>
                  <a:pt x="76708" y="183800"/>
                </a:lnTo>
                <a:lnTo>
                  <a:pt x="67402" y="183348"/>
                </a:lnTo>
                <a:lnTo>
                  <a:pt x="56857" y="182752"/>
                </a:lnTo>
                <a:lnTo>
                  <a:pt x="56857" y="311658"/>
                </a:lnTo>
                <a:lnTo>
                  <a:pt x="0" y="311658"/>
                </a:lnTo>
                <a:lnTo>
                  <a:pt x="0" y="3175"/>
                </a:lnTo>
                <a:lnTo>
                  <a:pt x="3967" y="3077"/>
                </a:lnTo>
                <a:lnTo>
                  <a:pt x="11222" y="2778"/>
                </a:lnTo>
                <a:lnTo>
                  <a:pt x="21765" y="2264"/>
                </a:lnTo>
                <a:lnTo>
                  <a:pt x="35598" y="1524"/>
                </a:lnTo>
                <a:lnTo>
                  <a:pt x="50326" y="857"/>
                </a:lnTo>
                <a:lnTo>
                  <a:pt x="63553" y="380"/>
                </a:lnTo>
                <a:lnTo>
                  <a:pt x="75281" y="95"/>
                </a:lnTo>
                <a:lnTo>
                  <a:pt x="85509"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560702" y="532002"/>
            <a:ext cx="234315" cy="319405"/>
          </a:xfrm>
          <a:custGeom>
            <a:avLst/>
            <a:gdLst/>
            <a:ahLst/>
            <a:cxnLst/>
            <a:rect l="l" t="t" r="r" b="b"/>
            <a:pathLst>
              <a:path w="234314" h="319405">
                <a:moveTo>
                  <a:pt x="141223" y="0"/>
                </a:moveTo>
                <a:lnTo>
                  <a:pt x="166465" y="1357"/>
                </a:lnTo>
                <a:lnTo>
                  <a:pt x="189039" y="5429"/>
                </a:lnTo>
                <a:lnTo>
                  <a:pt x="208946" y="12215"/>
                </a:lnTo>
                <a:lnTo>
                  <a:pt x="226186" y="21717"/>
                </a:lnTo>
                <a:lnTo>
                  <a:pt x="203580" y="67056"/>
                </a:lnTo>
                <a:lnTo>
                  <a:pt x="193034" y="58981"/>
                </a:lnTo>
                <a:lnTo>
                  <a:pt x="179689" y="53228"/>
                </a:lnTo>
                <a:lnTo>
                  <a:pt x="163558" y="49785"/>
                </a:lnTo>
                <a:lnTo>
                  <a:pt x="144653" y="48641"/>
                </a:lnTo>
                <a:lnTo>
                  <a:pt x="126269" y="50665"/>
                </a:lnTo>
                <a:lnTo>
                  <a:pt x="81407" y="81025"/>
                </a:lnTo>
                <a:lnTo>
                  <a:pt x="62944" y="117633"/>
                </a:lnTo>
                <a:lnTo>
                  <a:pt x="56768" y="162813"/>
                </a:lnTo>
                <a:lnTo>
                  <a:pt x="58197" y="186295"/>
                </a:lnTo>
                <a:lnTo>
                  <a:pt x="69627" y="225589"/>
                </a:lnTo>
                <a:lnTo>
                  <a:pt x="106299" y="263144"/>
                </a:lnTo>
                <a:lnTo>
                  <a:pt x="140589" y="270383"/>
                </a:lnTo>
                <a:lnTo>
                  <a:pt x="161212" y="268450"/>
                </a:lnTo>
                <a:lnTo>
                  <a:pt x="179466" y="262636"/>
                </a:lnTo>
                <a:lnTo>
                  <a:pt x="195363" y="252916"/>
                </a:lnTo>
                <a:lnTo>
                  <a:pt x="208915" y="239268"/>
                </a:lnTo>
                <a:lnTo>
                  <a:pt x="234315" y="283463"/>
                </a:lnTo>
                <a:lnTo>
                  <a:pt x="215620" y="299039"/>
                </a:lnTo>
                <a:lnTo>
                  <a:pt x="193055" y="310149"/>
                </a:lnTo>
                <a:lnTo>
                  <a:pt x="166610" y="316807"/>
                </a:lnTo>
                <a:lnTo>
                  <a:pt x="136271"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3"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19772" y="532002"/>
            <a:ext cx="187325" cy="319405"/>
          </a:xfrm>
          <a:custGeom>
            <a:avLst/>
            <a:gdLst/>
            <a:ahLst/>
            <a:cxnLst/>
            <a:rect l="l" t="t" r="r" b="b"/>
            <a:pathLst>
              <a:path w="187325" h="319405">
                <a:moveTo>
                  <a:pt x="94132" y="0"/>
                </a:moveTo>
                <a:lnTo>
                  <a:pt x="119100" y="1260"/>
                </a:lnTo>
                <a:lnTo>
                  <a:pt x="140512" y="5032"/>
                </a:lnTo>
                <a:lnTo>
                  <a:pt x="158372" y="11304"/>
                </a:lnTo>
                <a:lnTo>
                  <a:pt x="172681" y="20066"/>
                </a:lnTo>
                <a:lnTo>
                  <a:pt x="156044" y="67183"/>
                </a:lnTo>
                <a:lnTo>
                  <a:pt x="141419" y="58181"/>
                </a:lnTo>
                <a:lnTo>
                  <a:pt x="126401" y="51752"/>
                </a:lnTo>
                <a:lnTo>
                  <a:pt x="110991" y="47894"/>
                </a:lnTo>
                <a:lnTo>
                  <a:pt x="95186" y="46609"/>
                </a:lnTo>
                <a:lnTo>
                  <a:pt x="86242" y="47230"/>
                </a:lnTo>
                <a:lnTo>
                  <a:pt x="56034" y="74930"/>
                </a:lnTo>
                <a:lnTo>
                  <a:pt x="55384" y="82550"/>
                </a:lnTo>
                <a:lnTo>
                  <a:pt x="59056" y="95986"/>
                </a:lnTo>
                <a:lnTo>
                  <a:pt x="70072" y="109648"/>
                </a:lnTo>
                <a:lnTo>
                  <a:pt x="88431" y="123572"/>
                </a:lnTo>
                <a:lnTo>
                  <a:pt x="114134" y="137795"/>
                </a:lnTo>
                <a:lnTo>
                  <a:pt x="128534" y="145194"/>
                </a:lnTo>
                <a:lnTo>
                  <a:pt x="140774" y="152320"/>
                </a:lnTo>
                <a:lnTo>
                  <a:pt x="170835" y="179419"/>
                </a:lnTo>
                <a:lnTo>
                  <a:pt x="186343" y="222954"/>
                </a:lnTo>
                <a:lnTo>
                  <a:pt x="186791" y="233172"/>
                </a:lnTo>
                <a:lnTo>
                  <a:pt x="184941" y="251102"/>
                </a:lnTo>
                <a:lnTo>
                  <a:pt x="157200" y="294894"/>
                </a:lnTo>
                <a:lnTo>
                  <a:pt x="122586" y="313007"/>
                </a:lnTo>
                <a:lnTo>
                  <a:pt x="77914" y="319024"/>
                </a:lnTo>
                <a:lnTo>
                  <a:pt x="56857" y="317640"/>
                </a:lnTo>
                <a:lnTo>
                  <a:pt x="36852" y="313483"/>
                </a:lnTo>
                <a:lnTo>
                  <a:pt x="17899" y="306540"/>
                </a:lnTo>
                <a:lnTo>
                  <a:pt x="0" y="296799"/>
                </a:lnTo>
                <a:lnTo>
                  <a:pt x="20205" y="247650"/>
                </a:lnTo>
                <a:lnTo>
                  <a:pt x="36360" y="257631"/>
                </a:lnTo>
                <a:lnTo>
                  <a:pt x="52381" y="264731"/>
                </a:lnTo>
                <a:lnTo>
                  <a:pt x="68268" y="268974"/>
                </a:lnTo>
                <a:lnTo>
                  <a:pt x="84023" y="270383"/>
                </a:lnTo>
                <a:lnTo>
                  <a:pt x="105118" y="268285"/>
                </a:lnTo>
                <a:lnTo>
                  <a:pt x="120188" y="261985"/>
                </a:lnTo>
                <a:lnTo>
                  <a:pt x="129230" y="251469"/>
                </a:lnTo>
                <a:lnTo>
                  <a:pt x="132245" y="236727"/>
                </a:lnTo>
                <a:lnTo>
                  <a:pt x="131535" y="228917"/>
                </a:lnTo>
                <a:lnTo>
                  <a:pt x="103476" y="191468"/>
                </a:lnTo>
                <a:lnTo>
                  <a:pt x="57720" y="166022"/>
                </a:lnTo>
                <a:lnTo>
                  <a:pt x="44323" y="158321"/>
                </a:lnTo>
                <a:lnTo>
                  <a:pt x="15314" y="132683"/>
                </a:lnTo>
                <a:lnTo>
                  <a:pt x="1036" y="92390"/>
                </a:lnTo>
                <a:lnTo>
                  <a:pt x="622" y="83058"/>
                </a:lnTo>
                <a:lnTo>
                  <a:pt x="2260" y="65912"/>
                </a:lnTo>
                <a:lnTo>
                  <a:pt x="26847" y="23622"/>
                </a:lnTo>
                <a:lnTo>
                  <a:pt x="74525" y="1476"/>
                </a:lnTo>
                <a:lnTo>
                  <a:pt x="94132"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519772" y="1050036"/>
            <a:ext cx="691921" cy="31915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809358" y="1101089"/>
            <a:ext cx="95694" cy="103124"/>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755484" y="1053338"/>
            <a:ext cx="205104" cy="311150"/>
          </a:xfrm>
          <a:custGeom>
            <a:avLst/>
            <a:gdLst/>
            <a:ahLst/>
            <a:cxnLst/>
            <a:rect l="l" t="t" r="r" b="b"/>
            <a:pathLst>
              <a:path w="205105" h="311150">
                <a:moveTo>
                  <a:pt x="64020" y="0"/>
                </a:moveTo>
                <a:lnTo>
                  <a:pt x="127277" y="5619"/>
                </a:lnTo>
                <a:lnTo>
                  <a:pt x="170903" y="22478"/>
                </a:lnTo>
                <a:lnTo>
                  <a:pt x="196249" y="51133"/>
                </a:lnTo>
                <a:lnTo>
                  <a:pt x="204698" y="92456"/>
                </a:lnTo>
                <a:lnTo>
                  <a:pt x="196880" y="138888"/>
                </a:lnTo>
                <a:lnTo>
                  <a:pt x="173426" y="172069"/>
                </a:lnTo>
                <a:lnTo>
                  <a:pt x="134334" y="191986"/>
                </a:lnTo>
                <a:lnTo>
                  <a:pt x="79603" y="198627"/>
                </a:lnTo>
                <a:lnTo>
                  <a:pt x="73431" y="198627"/>
                </a:lnTo>
                <a:lnTo>
                  <a:pt x="65151" y="198120"/>
                </a:lnTo>
                <a:lnTo>
                  <a:pt x="54762" y="197103"/>
                </a:lnTo>
                <a:lnTo>
                  <a:pt x="54762" y="310641"/>
                </a:lnTo>
                <a:lnTo>
                  <a:pt x="0" y="310641"/>
                </a:lnTo>
                <a:lnTo>
                  <a:pt x="0" y="2286"/>
                </a:lnTo>
                <a:lnTo>
                  <a:pt x="24538" y="1285"/>
                </a:lnTo>
                <a:lnTo>
                  <a:pt x="43387" y="571"/>
                </a:lnTo>
                <a:lnTo>
                  <a:pt x="56548" y="142"/>
                </a:lnTo>
                <a:lnTo>
                  <a:pt x="6402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519772" y="1050163"/>
            <a:ext cx="187325" cy="319405"/>
          </a:xfrm>
          <a:custGeom>
            <a:avLst/>
            <a:gdLst/>
            <a:ahLst/>
            <a:cxnLst/>
            <a:rect l="l" t="t" r="r" b="b"/>
            <a:pathLst>
              <a:path w="187325" h="319405">
                <a:moveTo>
                  <a:pt x="94132" y="0"/>
                </a:moveTo>
                <a:lnTo>
                  <a:pt x="119100" y="1260"/>
                </a:lnTo>
                <a:lnTo>
                  <a:pt x="140512" y="5032"/>
                </a:lnTo>
                <a:lnTo>
                  <a:pt x="158372" y="11304"/>
                </a:lnTo>
                <a:lnTo>
                  <a:pt x="172681" y="20065"/>
                </a:lnTo>
                <a:lnTo>
                  <a:pt x="156044" y="67183"/>
                </a:lnTo>
                <a:lnTo>
                  <a:pt x="141419" y="58181"/>
                </a:lnTo>
                <a:lnTo>
                  <a:pt x="126401" y="51752"/>
                </a:lnTo>
                <a:lnTo>
                  <a:pt x="110991" y="47894"/>
                </a:lnTo>
                <a:lnTo>
                  <a:pt x="95186" y="46609"/>
                </a:lnTo>
                <a:lnTo>
                  <a:pt x="86242" y="47230"/>
                </a:lnTo>
                <a:lnTo>
                  <a:pt x="56034" y="74930"/>
                </a:lnTo>
                <a:lnTo>
                  <a:pt x="55384" y="82550"/>
                </a:lnTo>
                <a:lnTo>
                  <a:pt x="59056" y="95986"/>
                </a:lnTo>
                <a:lnTo>
                  <a:pt x="70072" y="109648"/>
                </a:lnTo>
                <a:lnTo>
                  <a:pt x="88431" y="123572"/>
                </a:lnTo>
                <a:lnTo>
                  <a:pt x="114134" y="137795"/>
                </a:lnTo>
                <a:lnTo>
                  <a:pt x="128534" y="145194"/>
                </a:lnTo>
                <a:lnTo>
                  <a:pt x="140774" y="152320"/>
                </a:lnTo>
                <a:lnTo>
                  <a:pt x="170835" y="179419"/>
                </a:lnTo>
                <a:lnTo>
                  <a:pt x="186343" y="222954"/>
                </a:lnTo>
                <a:lnTo>
                  <a:pt x="186791" y="233172"/>
                </a:lnTo>
                <a:lnTo>
                  <a:pt x="184941" y="251102"/>
                </a:lnTo>
                <a:lnTo>
                  <a:pt x="157200" y="294894"/>
                </a:lnTo>
                <a:lnTo>
                  <a:pt x="122586" y="313007"/>
                </a:lnTo>
                <a:lnTo>
                  <a:pt x="77914" y="319024"/>
                </a:lnTo>
                <a:lnTo>
                  <a:pt x="56857" y="317640"/>
                </a:lnTo>
                <a:lnTo>
                  <a:pt x="36852" y="313483"/>
                </a:lnTo>
                <a:lnTo>
                  <a:pt x="17899" y="306540"/>
                </a:lnTo>
                <a:lnTo>
                  <a:pt x="0" y="296799"/>
                </a:lnTo>
                <a:lnTo>
                  <a:pt x="20205" y="247650"/>
                </a:lnTo>
                <a:lnTo>
                  <a:pt x="36360" y="257631"/>
                </a:lnTo>
                <a:lnTo>
                  <a:pt x="52381" y="264731"/>
                </a:lnTo>
                <a:lnTo>
                  <a:pt x="68268" y="268974"/>
                </a:lnTo>
                <a:lnTo>
                  <a:pt x="84023" y="270383"/>
                </a:lnTo>
                <a:lnTo>
                  <a:pt x="105118" y="268285"/>
                </a:lnTo>
                <a:lnTo>
                  <a:pt x="120188" y="261985"/>
                </a:lnTo>
                <a:lnTo>
                  <a:pt x="129230" y="251469"/>
                </a:lnTo>
                <a:lnTo>
                  <a:pt x="132245" y="236727"/>
                </a:lnTo>
                <a:lnTo>
                  <a:pt x="131535" y="228917"/>
                </a:lnTo>
                <a:lnTo>
                  <a:pt x="103476" y="191468"/>
                </a:lnTo>
                <a:lnTo>
                  <a:pt x="57720" y="166022"/>
                </a:lnTo>
                <a:lnTo>
                  <a:pt x="44323" y="158321"/>
                </a:lnTo>
                <a:lnTo>
                  <a:pt x="15314" y="132683"/>
                </a:lnTo>
                <a:lnTo>
                  <a:pt x="1036" y="92390"/>
                </a:lnTo>
                <a:lnTo>
                  <a:pt x="622" y="83058"/>
                </a:lnTo>
                <a:lnTo>
                  <a:pt x="2260" y="65912"/>
                </a:lnTo>
                <a:lnTo>
                  <a:pt x="26847" y="23622"/>
                </a:lnTo>
                <a:lnTo>
                  <a:pt x="74525" y="1476"/>
                </a:lnTo>
                <a:lnTo>
                  <a:pt x="94132"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1006157" y="1050036"/>
            <a:ext cx="205740" cy="314325"/>
          </a:xfrm>
          <a:custGeom>
            <a:avLst/>
            <a:gdLst/>
            <a:ahLst/>
            <a:cxnLst/>
            <a:rect l="l" t="t" r="r" b="b"/>
            <a:pathLst>
              <a:path w="205740" h="314325">
                <a:moveTo>
                  <a:pt x="86347" y="0"/>
                </a:moveTo>
                <a:lnTo>
                  <a:pt x="128563" y="5365"/>
                </a:lnTo>
                <a:lnTo>
                  <a:pt x="172165" y="33400"/>
                </a:lnTo>
                <a:lnTo>
                  <a:pt x="187210" y="81406"/>
                </a:lnTo>
                <a:lnTo>
                  <a:pt x="185065" y="100099"/>
                </a:lnTo>
                <a:lnTo>
                  <a:pt x="178628" y="120935"/>
                </a:lnTo>
                <a:lnTo>
                  <a:pt x="167901" y="143914"/>
                </a:lnTo>
                <a:lnTo>
                  <a:pt x="152882" y="169037"/>
                </a:lnTo>
                <a:lnTo>
                  <a:pt x="89712" y="265302"/>
                </a:lnTo>
                <a:lnTo>
                  <a:pt x="205536" y="265302"/>
                </a:lnTo>
                <a:lnTo>
                  <a:pt x="205536" y="313943"/>
                </a:lnTo>
                <a:lnTo>
                  <a:pt x="3365" y="313943"/>
                </a:lnTo>
                <a:lnTo>
                  <a:pt x="3365" y="297941"/>
                </a:lnTo>
                <a:lnTo>
                  <a:pt x="101079" y="154050"/>
                </a:lnTo>
                <a:lnTo>
                  <a:pt x="113888" y="133359"/>
                </a:lnTo>
                <a:lnTo>
                  <a:pt x="123036" y="114347"/>
                </a:lnTo>
                <a:lnTo>
                  <a:pt x="128523" y="97026"/>
                </a:lnTo>
                <a:lnTo>
                  <a:pt x="130352" y="81406"/>
                </a:lnTo>
                <a:lnTo>
                  <a:pt x="127733" y="66145"/>
                </a:lnTo>
                <a:lnTo>
                  <a:pt x="119875" y="55229"/>
                </a:lnTo>
                <a:lnTo>
                  <a:pt x="106778" y="48670"/>
                </a:lnTo>
                <a:lnTo>
                  <a:pt x="88442" y="46481"/>
                </a:lnTo>
                <a:lnTo>
                  <a:pt x="73217" y="48601"/>
                </a:lnTo>
                <a:lnTo>
                  <a:pt x="59543" y="54959"/>
                </a:lnTo>
                <a:lnTo>
                  <a:pt x="47423" y="65555"/>
                </a:lnTo>
                <a:lnTo>
                  <a:pt x="36855" y="80390"/>
                </a:lnTo>
                <a:lnTo>
                  <a:pt x="0" y="51308"/>
                </a:lnTo>
                <a:lnTo>
                  <a:pt x="34429" y="14604"/>
                </a:lnTo>
                <a:lnTo>
                  <a:pt x="72438" y="906"/>
                </a:lnTo>
                <a:lnTo>
                  <a:pt x="86347"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1391030" y="1052322"/>
            <a:ext cx="1914270" cy="311657"/>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2004186" y="1214627"/>
            <a:ext cx="98425" cy="10579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3130423" y="1101089"/>
            <a:ext cx="118871" cy="215137"/>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2262251" y="1100963"/>
            <a:ext cx="91186" cy="89915"/>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2004186" y="1097533"/>
            <a:ext cx="81787" cy="77596"/>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2831210"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2575686" y="1055497"/>
            <a:ext cx="208279" cy="308610"/>
          </a:xfrm>
          <a:custGeom>
            <a:avLst/>
            <a:gdLst/>
            <a:ahLst/>
            <a:cxnLst/>
            <a:rect l="l" t="t" r="r" b="b"/>
            <a:pathLst>
              <a:path w="208280" h="308609">
                <a:moveTo>
                  <a:pt x="2031" y="0"/>
                </a:moveTo>
                <a:lnTo>
                  <a:pt x="203200" y="0"/>
                </a:lnTo>
                <a:lnTo>
                  <a:pt x="203200" y="17652"/>
                </a:lnTo>
                <a:lnTo>
                  <a:pt x="74040" y="259841"/>
                </a:lnTo>
                <a:lnTo>
                  <a:pt x="207771" y="259841"/>
                </a:lnTo>
                <a:lnTo>
                  <a:pt x="207771" y="308482"/>
                </a:lnTo>
                <a:lnTo>
                  <a:pt x="0" y="308482"/>
                </a:lnTo>
                <a:lnTo>
                  <a:pt x="0" y="290829"/>
                </a:lnTo>
                <a:lnTo>
                  <a:pt x="128650" y="48640"/>
                </a:lnTo>
                <a:lnTo>
                  <a:pt x="2031" y="48640"/>
                </a:lnTo>
                <a:lnTo>
                  <a:pt x="2031"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2471039" y="1055497"/>
            <a:ext cx="55244" cy="308610"/>
          </a:xfrm>
          <a:custGeom>
            <a:avLst/>
            <a:gdLst/>
            <a:ahLst/>
            <a:cxnLst/>
            <a:rect l="l" t="t" r="r" b="b"/>
            <a:pathLst>
              <a:path w="55244"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1654555" y="1055497"/>
            <a:ext cx="262890" cy="308610"/>
          </a:xfrm>
          <a:custGeom>
            <a:avLst/>
            <a:gdLst/>
            <a:ahLst/>
            <a:cxnLst/>
            <a:rect l="l" t="t" r="r" b="b"/>
            <a:pathLst>
              <a:path w="262889" h="308609">
                <a:moveTo>
                  <a:pt x="0" y="0"/>
                </a:moveTo>
                <a:lnTo>
                  <a:pt x="58166" y="0"/>
                </a:lnTo>
                <a:lnTo>
                  <a:pt x="131191" y="131572"/>
                </a:lnTo>
                <a:lnTo>
                  <a:pt x="204469" y="0"/>
                </a:lnTo>
                <a:lnTo>
                  <a:pt x="262381" y="0"/>
                </a:lnTo>
                <a:lnTo>
                  <a:pt x="158876" y="181863"/>
                </a:lnTo>
                <a:lnTo>
                  <a:pt x="158876" y="308482"/>
                </a:lnTo>
                <a:lnTo>
                  <a:pt x="104012" y="308482"/>
                </a:lnTo>
                <a:lnTo>
                  <a:pt x="104012" y="181863"/>
                </a:lnTo>
                <a:lnTo>
                  <a:pt x="0"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1391030" y="1055497"/>
            <a:ext cx="231775" cy="308610"/>
          </a:xfrm>
          <a:custGeom>
            <a:avLst/>
            <a:gdLst/>
            <a:ahLst/>
            <a:cxnLst/>
            <a:rect l="l" t="t" r="r" b="b"/>
            <a:pathLst>
              <a:path w="231775" h="308609">
                <a:moveTo>
                  <a:pt x="0" y="0"/>
                </a:moveTo>
                <a:lnTo>
                  <a:pt x="54737" y="0"/>
                </a:lnTo>
                <a:lnTo>
                  <a:pt x="54737" y="120903"/>
                </a:lnTo>
                <a:lnTo>
                  <a:pt x="177546" y="120903"/>
                </a:lnTo>
                <a:lnTo>
                  <a:pt x="177546" y="0"/>
                </a:lnTo>
                <a:lnTo>
                  <a:pt x="231647" y="0"/>
                </a:lnTo>
                <a:lnTo>
                  <a:pt x="231647" y="308482"/>
                </a:lnTo>
                <a:lnTo>
                  <a:pt x="177546" y="308482"/>
                </a:lnTo>
                <a:lnTo>
                  <a:pt x="177546" y="169544"/>
                </a:lnTo>
                <a:lnTo>
                  <a:pt x="54737" y="169544"/>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3076575" y="1053338"/>
            <a:ext cx="229235" cy="311150"/>
          </a:xfrm>
          <a:custGeom>
            <a:avLst/>
            <a:gdLst/>
            <a:ahLst/>
            <a:cxnLst/>
            <a:rect l="l" t="t" r="r" b="b"/>
            <a:pathLst>
              <a:path w="229235" h="311150">
                <a:moveTo>
                  <a:pt x="82295" y="0"/>
                </a:moveTo>
                <a:lnTo>
                  <a:pt x="142716" y="9890"/>
                </a:lnTo>
                <a:lnTo>
                  <a:pt x="189229" y="39497"/>
                </a:lnTo>
                <a:lnTo>
                  <a:pt x="218836" y="85407"/>
                </a:lnTo>
                <a:lnTo>
                  <a:pt x="228726" y="144272"/>
                </a:lnTo>
                <a:lnTo>
                  <a:pt x="224272" y="195092"/>
                </a:lnTo>
                <a:lnTo>
                  <a:pt x="210909" y="236680"/>
                </a:lnTo>
                <a:lnTo>
                  <a:pt x="188642" y="269033"/>
                </a:lnTo>
                <a:lnTo>
                  <a:pt x="157475" y="292147"/>
                </a:lnTo>
                <a:lnTo>
                  <a:pt x="117410" y="306017"/>
                </a:lnTo>
                <a:lnTo>
                  <a:pt x="68452" y="310641"/>
                </a:lnTo>
                <a:lnTo>
                  <a:pt x="0" y="310641"/>
                </a:lnTo>
                <a:lnTo>
                  <a:pt x="0" y="2286"/>
                </a:lnTo>
                <a:lnTo>
                  <a:pt x="29718" y="1285"/>
                </a:lnTo>
                <a:lnTo>
                  <a:pt x="53339" y="571"/>
                </a:lnTo>
                <a:lnTo>
                  <a:pt x="70865" y="142"/>
                </a:lnTo>
                <a:lnTo>
                  <a:pt x="82295"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1950339" y="1052702"/>
            <a:ext cx="208279" cy="311785"/>
          </a:xfrm>
          <a:custGeom>
            <a:avLst/>
            <a:gdLst/>
            <a:ahLst/>
            <a:cxnLst/>
            <a:rect l="l" t="t" r="r" b="b"/>
            <a:pathLst>
              <a:path w="208280" h="311784">
                <a:moveTo>
                  <a:pt x="87375" y="0"/>
                </a:moveTo>
                <a:lnTo>
                  <a:pt x="130143" y="5143"/>
                </a:lnTo>
                <a:lnTo>
                  <a:pt x="174267" y="31956"/>
                </a:lnTo>
                <a:lnTo>
                  <a:pt x="189484" y="79248"/>
                </a:lnTo>
                <a:lnTo>
                  <a:pt x="187057" y="96583"/>
                </a:lnTo>
                <a:lnTo>
                  <a:pt x="179784" y="112013"/>
                </a:lnTo>
                <a:lnTo>
                  <a:pt x="167677" y="125539"/>
                </a:lnTo>
                <a:lnTo>
                  <a:pt x="150749" y="137160"/>
                </a:lnTo>
                <a:lnTo>
                  <a:pt x="175918" y="149808"/>
                </a:lnTo>
                <a:lnTo>
                  <a:pt x="193897" y="167767"/>
                </a:lnTo>
                <a:lnTo>
                  <a:pt x="204684" y="191059"/>
                </a:lnTo>
                <a:lnTo>
                  <a:pt x="208280" y="219710"/>
                </a:lnTo>
                <a:lnTo>
                  <a:pt x="206281" y="239666"/>
                </a:lnTo>
                <a:lnTo>
                  <a:pt x="176403" y="286512"/>
                </a:lnTo>
                <a:lnTo>
                  <a:pt x="140001" y="305085"/>
                </a:lnTo>
                <a:lnTo>
                  <a:pt x="94361" y="311276"/>
                </a:lnTo>
                <a:lnTo>
                  <a:pt x="0" y="311276"/>
                </a:lnTo>
                <a:lnTo>
                  <a:pt x="0" y="2921"/>
                </a:lnTo>
                <a:lnTo>
                  <a:pt x="28815" y="1660"/>
                </a:lnTo>
                <a:lnTo>
                  <a:pt x="52974" y="746"/>
                </a:lnTo>
                <a:lnTo>
                  <a:pt x="72491" y="188"/>
                </a:lnTo>
                <a:lnTo>
                  <a:pt x="87375"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2206370" y="1052322"/>
            <a:ext cx="237490" cy="311785"/>
          </a:xfrm>
          <a:custGeom>
            <a:avLst/>
            <a:gdLst/>
            <a:ahLst/>
            <a:cxnLst/>
            <a:rect l="l" t="t" r="r" b="b"/>
            <a:pathLst>
              <a:path w="237489" h="311784">
                <a:moveTo>
                  <a:pt x="85471" y="0"/>
                </a:moveTo>
                <a:lnTo>
                  <a:pt x="136884" y="5689"/>
                </a:lnTo>
                <a:lnTo>
                  <a:pt x="173593" y="22748"/>
                </a:lnTo>
                <a:lnTo>
                  <a:pt x="195609" y="51167"/>
                </a:lnTo>
                <a:lnTo>
                  <a:pt x="202946" y="90931"/>
                </a:lnTo>
                <a:lnTo>
                  <a:pt x="201943" y="104338"/>
                </a:lnTo>
                <a:lnTo>
                  <a:pt x="186817" y="140842"/>
                </a:lnTo>
                <a:lnTo>
                  <a:pt x="157688" y="167221"/>
                </a:lnTo>
                <a:lnTo>
                  <a:pt x="145923" y="172719"/>
                </a:lnTo>
                <a:lnTo>
                  <a:pt x="237109" y="311657"/>
                </a:lnTo>
                <a:lnTo>
                  <a:pt x="173862" y="311657"/>
                </a:lnTo>
                <a:lnTo>
                  <a:pt x="91567" y="184276"/>
                </a:lnTo>
                <a:lnTo>
                  <a:pt x="84754" y="184110"/>
                </a:lnTo>
                <a:lnTo>
                  <a:pt x="76692" y="183800"/>
                </a:lnTo>
                <a:lnTo>
                  <a:pt x="67367" y="183348"/>
                </a:lnTo>
                <a:lnTo>
                  <a:pt x="56768" y="182752"/>
                </a:lnTo>
                <a:lnTo>
                  <a:pt x="56768" y="311657"/>
                </a:lnTo>
                <a:lnTo>
                  <a:pt x="0" y="311657"/>
                </a:lnTo>
                <a:lnTo>
                  <a:pt x="0" y="3175"/>
                </a:lnTo>
                <a:lnTo>
                  <a:pt x="3931" y="3077"/>
                </a:lnTo>
                <a:lnTo>
                  <a:pt x="11160" y="2778"/>
                </a:lnTo>
                <a:lnTo>
                  <a:pt x="21699" y="2264"/>
                </a:lnTo>
                <a:lnTo>
                  <a:pt x="35560" y="1524"/>
                </a:lnTo>
                <a:lnTo>
                  <a:pt x="50252" y="857"/>
                </a:lnTo>
                <a:lnTo>
                  <a:pt x="63468" y="380"/>
                </a:lnTo>
                <a:lnTo>
                  <a:pt x="75207" y="95"/>
                </a:lnTo>
                <a:lnTo>
                  <a:pt x="85471" y="0"/>
                </a:lnTo>
                <a:close/>
              </a:path>
            </a:pathLst>
          </a:custGeom>
          <a:ln w="3175">
            <a:solidFill>
              <a:srgbClr val="58134A"/>
            </a:solidFill>
          </a:ln>
        </p:spPr>
        <p:txBody>
          <a:bodyPr wrap="square" lIns="0" tIns="0" rIns="0" bIns="0" rtlCol="0"/>
          <a:lstStyle/>
          <a:p>
            <a:endParaRPr/>
          </a:p>
        </p:txBody>
      </p:sp>
      <p:sp>
        <p:nvSpPr>
          <p:cNvPr id="32" name="object 32"/>
          <p:cNvSpPr txBox="1"/>
          <p:nvPr/>
        </p:nvSpPr>
        <p:spPr>
          <a:xfrm>
            <a:off x="535940" y="1632331"/>
            <a:ext cx="4421505" cy="422275"/>
          </a:xfrm>
          <a:prstGeom prst="rect">
            <a:avLst/>
          </a:prstGeom>
        </p:spPr>
        <p:txBody>
          <a:bodyPr vert="horz" wrap="square" lIns="0" tIns="13335" rIns="0" bIns="0" rtlCol="0">
            <a:spAutoFit/>
          </a:bodyPr>
          <a:lstStyle/>
          <a:p>
            <a:pPr marL="287020" indent="-274320">
              <a:lnSpc>
                <a:spcPct val="100000"/>
              </a:lnSpc>
              <a:spcBef>
                <a:spcPts val="105"/>
              </a:spcBef>
              <a:buClr>
                <a:srgbClr val="B03E9A"/>
              </a:buClr>
              <a:buSzPct val="73076"/>
              <a:buFont typeface="Wingdings 2"/>
              <a:buChar char=""/>
              <a:tabLst>
                <a:tab pos="287020" algn="l"/>
              </a:tabLst>
            </a:pPr>
            <a:r>
              <a:rPr sz="2600" dirty="0">
                <a:latin typeface="Trebuchet MS"/>
                <a:cs typeface="Trebuchet MS"/>
              </a:rPr>
              <a:t>Sp2 </a:t>
            </a:r>
            <a:r>
              <a:rPr sz="2600" spc="-5" dirty="0">
                <a:latin typeface="Trebuchet MS"/>
                <a:cs typeface="Trebuchet MS"/>
              </a:rPr>
              <a:t>hybridization in</a:t>
            </a:r>
            <a:r>
              <a:rPr sz="2600" spc="-20" dirty="0">
                <a:latin typeface="Trebuchet MS"/>
                <a:cs typeface="Trebuchet MS"/>
              </a:rPr>
              <a:t> </a:t>
            </a:r>
            <a:r>
              <a:rPr sz="2600" dirty="0">
                <a:latin typeface="Trebuchet MS"/>
                <a:cs typeface="Trebuchet MS"/>
              </a:rPr>
              <a:t>sulphur</a:t>
            </a:r>
            <a:endParaRPr sz="2600">
              <a:latin typeface="Trebuchet MS"/>
              <a:cs typeface="Trebuchet MS"/>
            </a:endParaRPr>
          </a:p>
        </p:txBody>
      </p:sp>
      <p:sp>
        <p:nvSpPr>
          <p:cNvPr id="33" name="object 33"/>
          <p:cNvSpPr/>
          <p:nvPr/>
        </p:nvSpPr>
        <p:spPr>
          <a:xfrm>
            <a:off x="1143000" y="2208244"/>
            <a:ext cx="5181600" cy="1754155"/>
          </a:xfrm>
          <a:prstGeom prst="rect">
            <a:avLst/>
          </a:prstGeom>
          <a:blipFill>
            <a:blip r:embed="rId11" cstate="print"/>
            <a:stretch>
              <a:fillRect/>
            </a:stretch>
          </a:blipFill>
        </p:spPr>
        <p:txBody>
          <a:bodyPr wrap="square" lIns="0" tIns="0" rIns="0" bIns="0" rtlCol="0"/>
          <a:lstStyle/>
          <a:p>
            <a:endParaRPr/>
          </a:p>
        </p:txBody>
      </p:sp>
      <p:sp>
        <p:nvSpPr>
          <p:cNvPr id="34" name="object 34"/>
          <p:cNvSpPr/>
          <p:nvPr/>
        </p:nvSpPr>
        <p:spPr>
          <a:xfrm>
            <a:off x="819567" y="4334655"/>
            <a:ext cx="2780463" cy="1465288"/>
          </a:xfrm>
          <a:prstGeom prst="rect">
            <a:avLst/>
          </a:prstGeom>
          <a:blipFill>
            <a:blip r:embed="rId12" cstate="print"/>
            <a:stretch>
              <a:fillRect/>
            </a:stretch>
          </a:blipFill>
        </p:spPr>
        <p:txBody>
          <a:bodyPr wrap="square" lIns="0" tIns="0" rIns="0" bIns="0" rtlCol="0"/>
          <a:lstStyle/>
          <a:p>
            <a:endParaRPr/>
          </a:p>
        </p:txBody>
      </p:sp>
      <p:sp>
        <p:nvSpPr>
          <p:cNvPr id="35" name="object 35"/>
          <p:cNvSpPr/>
          <p:nvPr/>
        </p:nvSpPr>
        <p:spPr>
          <a:xfrm>
            <a:off x="4648200" y="4191000"/>
            <a:ext cx="3048000" cy="1676400"/>
          </a:xfrm>
          <a:prstGeom prst="rect">
            <a:avLst/>
          </a:prstGeom>
          <a:blipFill>
            <a:blip r:embed="rId13" cstate="print"/>
            <a:stretch>
              <a:fillRect/>
            </a:stretch>
          </a:blipFill>
        </p:spPr>
        <p:txBody>
          <a:bodyPr wrap="square" lIns="0" tIns="0" rIns="0" bIns="0" rtlCol="0"/>
          <a:lstStyle/>
          <a:p>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1041577" cy="3573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12850"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4" name="object 4"/>
          <p:cNvSpPr/>
          <p:nvPr/>
        </p:nvSpPr>
        <p:spPr>
          <a:xfrm>
            <a:off x="538302" y="1006221"/>
            <a:ext cx="257175" cy="351790"/>
          </a:xfrm>
          <a:custGeom>
            <a:avLst/>
            <a:gdLst/>
            <a:ahLst/>
            <a:cxnLst/>
            <a:rect l="l" t="t" r="r" b="b"/>
            <a:pathLst>
              <a:path w="257175" h="351790">
                <a:moveTo>
                  <a:pt x="0" y="0"/>
                </a:moveTo>
                <a:lnTo>
                  <a:pt x="61328" y="0"/>
                </a:lnTo>
                <a:lnTo>
                  <a:pt x="61328" y="234187"/>
                </a:lnTo>
                <a:lnTo>
                  <a:pt x="62390" y="247451"/>
                </a:lnTo>
                <a:lnTo>
                  <a:pt x="87605" y="287174"/>
                </a:lnTo>
                <a:lnTo>
                  <a:pt x="125018" y="296925"/>
                </a:lnTo>
                <a:lnTo>
                  <a:pt x="140728" y="295856"/>
                </a:lnTo>
                <a:lnTo>
                  <a:pt x="176809" y="279907"/>
                </a:lnTo>
                <a:lnTo>
                  <a:pt x="195325" y="233044"/>
                </a:lnTo>
                <a:lnTo>
                  <a:pt x="195325" y="0"/>
                </a:lnTo>
                <a:lnTo>
                  <a:pt x="256654" y="0"/>
                </a:lnTo>
                <a:lnTo>
                  <a:pt x="256654" y="237743"/>
                </a:lnTo>
                <a:lnTo>
                  <a:pt x="254420" y="262963"/>
                </a:lnTo>
                <a:lnTo>
                  <a:pt x="236551" y="304734"/>
                </a:lnTo>
                <a:lnTo>
                  <a:pt x="201550" y="334478"/>
                </a:lnTo>
                <a:lnTo>
                  <a:pt x="153840" y="349527"/>
                </a:lnTo>
                <a:lnTo>
                  <a:pt x="125501" y="351408"/>
                </a:lnTo>
                <a:lnTo>
                  <a:pt x="97140" y="349573"/>
                </a:lnTo>
                <a:lnTo>
                  <a:pt x="50729" y="334853"/>
                </a:lnTo>
                <a:lnTo>
                  <a:pt x="18382" y="305605"/>
                </a:lnTo>
                <a:lnTo>
                  <a:pt x="2042" y="263401"/>
                </a:lnTo>
                <a:lnTo>
                  <a:pt x="0" y="237489"/>
                </a:lnTo>
                <a:lnTo>
                  <a:pt x="0"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370711"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6" name="object 6"/>
          <p:cNvSpPr/>
          <p:nvPr/>
        </p:nvSpPr>
        <p:spPr>
          <a:xfrm>
            <a:off x="849452" y="1000252"/>
            <a:ext cx="209550" cy="357505"/>
          </a:xfrm>
          <a:custGeom>
            <a:avLst/>
            <a:gdLst/>
            <a:ahLst/>
            <a:cxnLst/>
            <a:rect l="l" t="t" r="r" b="b"/>
            <a:pathLst>
              <a:path w="209550" h="357505">
                <a:moveTo>
                  <a:pt x="105448" y="0"/>
                </a:moveTo>
                <a:lnTo>
                  <a:pt x="133413" y="1404"/>
                </a:lnTo>
                <a:lnTo>
                  <a:pt x="157399" y="5619"/>
                </a:lnTo>
                <a:lnTo>
                  <a:pt x="177405" y="12644"/>
                </a:lnTo>
                <a:lnTo>
                  <a:pt x="193433" y="22478"/>
                </a:lnTo>
                <a:lnTo>
                  <a:pt x="174790" y="75311"/>
                </a:lnTo>
                <a:lnTo>
                  <a:pt x="158414" y="65216"/>
                </a:lnTo>
                <a:lnTo>
                  <a:pt x="141593" y="57991"/>
                </a:lnTo>
                <a:lnTo>
                  <a:pt x="124328" y="53647"/>
                </a:lnTo>
                <a:lnTo>
                  <a:pt x="106616" y="52197"/>
                </a:lnTo>
                <a:lnTo>
                  <a:pt x="96601" y="52889"/>
                </a:lnTo>
                <a:lnTo>
                  <a:pt x="64955" y="76263"/>
                </a:lnTo>
                <a:lnTo>
                  <a:pt x="62039" y="92583"/>
                </a:lnTo>
                <a:lnTo>
                  <a:pt x="66152" y="107584"/>
                </a:lnTo>
                <a:lnTo>
                  <a:pt x="78490" y="122872"/>
                </a:lnTo>
                <a:lnTo>
                  <a:pt x="99056" y="138445"/>
                </a:lnTo>
                <a:lnTo>
                  <a:pt x="127850" y="154305"/>
                </a:lnTo>
                <a:lnTo>
                  <a:pt x="143978" y="162615"/>
                </a:lnTo>
                <a:lnTo>
                  <a:pt x="157691" y="170592"/>
                </a:lnTo>
                <a:lnTo>
                  <a:pt x="191369" y="201041"/>
                </a:lnTo>
                <a:lnTo>
                  <a:pt x="207230" y="238934"/>
                </a:lnTo>
                <a:lnTo>
                  <a:pt x="209232" y="261238"/>
                </a:lnTo>
                <a:lnTo>
                  <a:pt x="207161" y="281267"/>
                </a:lnTo>
                <a:lnTo>
                  <a:pt x="190592" y="315799"/>
                </a:lnTo>
                <a:lnTo>
                  <a:pt x="158117" y="342161"/>
                </a:lnTo>
                <a:lnTo>
                  <a:pt x="113706" y="355687"/>
                </a:lnTo>
                <a:lnTo>
                  <a:pt x="87274" y="357377"/>
                </a:lnTo>
                <a:lnTo>
                  <a:pt x="63688" y="355828"/>
                </a:lnTo>
                <a:lnTo>
                  <a:pt x="41279" y="351170"/>
                </a:lnTo>
                <a:lnTo>
                  <a:pt x="20049" y="343394"/>
                </a:lnTo>
                <a:lnTo>
                  <a:pt x="0" y="332486"/>
                </a:lnTo>
                <a:lnTo>
                  <a:pt x="22644" y="277495"/>
                </a:lnTo>
                <a:lnTo>
                  <a:pt x="40734" y="288643"/>
                </a:lnTo>
                <a:lnTo>
                  <a:pt x="58677" y="296576"/>
                </a:lnTo>
                <a:lnTo>
                  <a:pt x="76472" y="301319"/>
                </a:lnTo>
                <a:lnTo>
                  <a:pt x="94119" y="302895"/>
                </a:lnTo>
                <a:lnTo>
                  <a:pt x="117755" y="300537"/>
                </a:lnTo>
                <a:lnTo>
                  <a:pt x="134639" y="293465"/>
                </a:lnTo>
                <a:lnTo>
                  <a:pt x="144768" y="281678"/>
                </a:lnTo>
                <a:lnTo>
                  <a:pt x="148145" y="265175"/>
                </a:lnTo>
                <a:lnTo>
                  <a:pt x="147348" y="256434"/>
                </a:lnTo>
                <a:lnTo>
                  <a:pt x="127347" y="223206"/>
                </a:lnTo>
                <a:lnTo>
                  <a:pt x="82918" y="195452"/>
                </a:lnTo>
                <a:lnTo>
                  <a:pt x="64663" y="185975"/>
                </a:lnTo>
                <a:lnTo>
                  <a:pt x="49653" y="177355"/>
                </a:lnTo>
                <a:lnTo>
                  <a:pt x="17160" y="148637"/>
                </a:lnTo>
                <a:lnTo>
                  <a:pt x="1175" y="103489"/>
                </a:lnTo>
                <a:lnTo>
                  <a:pt x="711" y="92963"/>
                </a:lnTo>
                <a:lnTo>
                  <a:pt x="2545" y="73796"/>
                </a:lnTo>
                <a:lnTo>
                  <a:pt x="30073" y="26415"/>
                </a:lnTo>
                <a:lnTo>
                  <a:pt x="63603" y="6635"/>
                </a:lnTo>
                <a:lnTo>
                  <a:pt x="83485" y="1662"/>
                </a:lnTo>
                <a:lnTo>
                  <a:pt x="105448" y="0"/>
                </a:lnTo>
                <a:close/>
              </a:path>
            </a:pathLst>
          </a:custGeom>
          <a:ln w="3175">
            <a:solidFill>
              <a:srgbClr val="58134A"/>
            </a:solidFill>
          </a:ln>
        </p:spPr>
        <p:txBody>
          <a:bodyPr wrap="square" lIns="0" tIns="0" rIns="0" bIns="0" rtlCol="0"/>
          <a:lstStyle/>
          <a:p>
            <a:endParaRPr/>
          </a:p>
        </p:txBody>
      </p:sp>
      <p:sp>
        <p:nvSpPr>
          <p:cNvPr id="7" name="object 7"/>
          <p:cNvSpPr txBox="1"/>
          <p:nvPr/>
        </p:nvSpPr>
        <p:spPr>
          <a:xfrm>
            <a:off x="535940" y="1632331"/>
            <a:ext cx="6749415" cy="4217670"/>
          </a:xfrm>
          <a:prstGeom prst="rect">
            <a:avLst/>
          </a:prstGeom>
        </p:spPr>
        <p:txBody>
          <a:bodyPr vert="horz" wrap="square" lIns="0" tIns="13335" rIns="0" bIns="0" rtlCol="0">
            <a:spAutoFit/>
          </a:bodyPr>
          <a:lstStyle/>
          <a:p>
            <a:pPr marL="286385" marR="5080" indent="-274320">
              <a:lnSpc>
                <a:spcPct val="100000"/>
              </a:lnSpc>
              <a:spcBef>
                <a:spcPts val="105"/>
              </a:spcBef>
              <a:buClr>
                <a:srgbClr val="B03E9A"/>
              </a:buClr>
              <a:buSzPct val="73076"/>
              <a:buFont typeface="Wingdings 2"/>
              <a:buChar char=""/>
              <a:tabLst>
                <a:tab pos="287020" algn="l"/>
              </a:tabLst>
            </a:pPr>
            <a:r>
              <a:rPr sz="2600" b="1" spc="-5" dirty="0">
                <a:latin typeface="Trebuchet MS"/>
                <a:cs typeface="Trebuchet MS"/>
              </a:rPr>
              <a:t>Sulphur </a:t>
            </a:r>
            <a:r>
              <a:rPr sz="2600" b="1" dirty="0">
                <a:latin typeface="Trebuchet MS"/>
                <a:cs typeface="Trebuchet MS"/>
              </a:rPr>
              <a:t>dioxide </a:t>
            </a:r>
            <a:r>
              <a:rPr sz="2600" b="1" spc="-5" dirty="0">
                <a:latin typeface="Trebuchet MS"/>
                <a:cs typeface="Trebuchet MS"/>
              </a:rPr>
              <a:t>is </a:t>
            </a:r>
            <a:r>
              <a:rPr sz="2600" b="1" dirty="0">
                <a:latin typeface="Trebuchet MS"/>
                <a:cs typeface="Trebuchet MS"/>
              </a:rPr>
              <a:t>a </a:t>
            </a:r>
            <a:r>
              <a:rPr sz="2600" b="1" spc="-5" dirty="0">
                <a:latin typeface="Trebuchet MS"/>
                <a:cs typeface="Trebuchet MS"/>
              </a:rPr>
              <a:t>reducing </a:t>
            </a:r>
            <a:r>
              <a:rPr sz="2600" b="1" dirty="0">
                <a:latin typeface="Trebuchet MS"/>
                <a:cs typeface="Trebuchet MS"/>
              </a:rPr>
              <a:t>agent and </a:t>
            </a:r>
            <a:r>
              <a:rPr sz="2600" b="1" spc="-5" dirty="0">
                <a:latin typeface="Trebuchet MS"/>
                <a:cs typeface="Trebuchet MS"/>
              </a:rPr>
              <a:t>is  used </a:t>
            </a:r>
            <a:r>
              <a:rPr sz="2600" b="1" dirty="0">
                <a:latin typeface="Trebuchet MS"/>
                <a:cs typeface="Trebuchet MS"/>
              </a:rPr>
              <a:t>for bleaching and as a </a:t>
            </a:r>
            <a:r>
              <a:rPr sz="2600" b="1" spc="-5" dirty="0">
                <a:latin typeface="Trebuchet MS"/>
                <a:cs typeface="Trebuchet MS"/>
              </a:rPr>
              <a:t>fumigant </a:t>
            </a:r>
            <a:r>
              <a:rPr sz="2600" b="1" dirty="0">
                <a:latin typeface="Trebuchet MS"/>
                <a:cs typeface="Trebuchet MS"/>
              </a:rPr>
              <a:t>and  food preservative.</a:t>
            </a:r>
            <a:endParaRPr sz="2600">
              <a:latin typeface="Trebuchet MS"/>
              <a:cs typeface="Trebuchet MS"/>
            </a:endParaRPr>
          </a:p>
          <a:p>
            <a:pPr marL="286385" marR="427990" indent="-274320">
              <a:lnSpc>
                <a:spcPct val="100000"/>
              </a:lnSpc>
              <a:spcBef>
                <a:spcPts val="600"/>
              </a:spcBef>
              <a:buClr>
                <a:srgbClr val="B03E9A"/>
              </a:buClr>
              <a:buSzPct val="73076"/>
              <a:buFont typeface="Wingdings 2"/>
              <a:buChar char=""/>
              <a:tabLst>
                <a:tab pos="287020" algn="l"/>
              </a:tabLst>
            </a:pPr>
            <a:r>
              <a:rPr sz="2600" b="1" dirty="0">
                <a:latin typeface="Trebuchet MS"/>
                <a:cs typeface="Trebuchet MS"/>
              </a:rPr>
              <a:t>Large quantities of </a:t>
            </a:r>
            <a:r>
              <a:rPr sz="2600" b="1" spc="-5" dirty="0">
                <a:latin typeface="Trebuchet MS"/>
                <a:cs typeface="Trebuchet MS"/>
              </a:rPr>
              <a:t>sulphur </a:t>
            </a:r>
            <a:r>
              <a:rPr sz="2600" b="1" dirty="0">
                <a:latin typeface="Trebuchet MS"/>
                <a:cs typeface="Trebuchet MS"/>
              </a:rPr>
              <a:t>dioxide are  </a:t>
            </a:r>
            <a:r>
              <a:rPr sz="2600" b="1" spc="-5" dirty="0">
                <a:latin typeface="Trebuchet MS"/>
                <a:cs typeface="Trebuchet MS"/>
              </a:rPr>
              <a:t>used in the </a:t>
            </a:r>
            <a:r>
              <a:rPr sz="2600" b="1" dirty="0">
                <a:latin typeface="Trebuchet MS"/>
                <a:cs typeface="Trebuchet MS"/>
              </a:rPr>
              <a:t>contact process for </a:t>
            </a:r>
            <a:r>
              <a:rPr sz="2600" b="1" spc="-5" dirty="0">
                <a:latin typeface="Trebuchet MS"/>
                <a:cs typeface="Trebuchet MS"/>
              </a:rPr>
              <a:t>the  manufacture </a:t>
            </a:r>
            <a:r>
              <a:rPr sz="2600" b="1" dirty="0">
                <a:latin typeface="Trebuchet MS"/>
                <a:cs typeface="Trebuchet MS"/>
              </a:rPr>
              <a:t>of sulphuric</a:t>
            </a:r>
            <a:r>
              <a:rPr sz="2600" b="1" spc="-5" dirty="0">
                <a:latin typeface="Trebuchet MS"/>
                <a:cs typeface="Trebuchet MS"/>
              </a:rPr>
              <a:t> </a:t>
            </a:r>
            <a:r>
              <a:rPr sz="2600" b="1" dirty="0">
                <a:latin typeface="Trebuchet MS"/>
                <a:cs typeface="Trebuchet MS"/>
              </a:rPr>
              <a:t>acid.</a:t>
            </a:r>
            <a:endParaRPr sz="2600">
              <a:latin typeface="Trebuchet MS"/>
              <a:cs typeface="Trebuchet MS"/>
            </a:endParaRPr>
          </a:p>
          <a:p>
            <a:pPr marL="286385" marR="63500" indent="-274320">
              <a:lnSpc>
                <a:spcPct val="100000"/>
              </a:lnSpc>
              <a:spcBef>
                <a:spcPts val="600"/>
              </a:spcBef>
              <a:buClr>
                <a:srgbClr val="B03E9A"/>
              </a:buClr>
              <a:buSzPct val="73076"/>
              <a:buFont typeface="Wingdings 2"/>
              <a:buChar char=""/>
              <a:tabLst>
                <a:tab pos="287020" algn="l"/>
              </a:tabLst>
            </a:pPr>
            <a:r>
              <a:rPr sz="2600" b="1" spc="-5" dirty="0">
                <a:latin typeface="Trebuchet MS"/>
                <a:cs typeface="Trebuchet MS"/>
              </a:rPr>
              <a:t>Sulphur </a:t>
            </a:r>
            <a:r>
              <a:rPr sz="2600" b="1" dirty="0">
                <a:latin typeface="Trebuchet MS"/>
                <a:cs typeface="Trebuchet MS"/>
              </a:rPr>
              <a:t>dioxide </a:t>
            </a:r>
            <a:r>
              <a:rPr sz="2600" b="1" spc="-5" dirty="0">
                <a:latin typeface="Trebuchet MS"/>
                <a:cs typeface="Trebuchet MS"/>
              </a:rPr>
              <a:t>is </a:t>
            </a:r>
            <a:r>
              <a:rPr sz="2600" b="1" dirty="0">
                <a:latin typeface="Trebuchet MS"/>
                <a:cs typeface="Trebuchet MS"/>
              </a:rPr>
              <a:t>used </a:t>
            </a:r>
            <a:r>
              <a:rPr sz="2600" b="1" spc="-5" dirty="0">
                <a:latin typeface="Trebuchet MS"/>
                <a:cs typeface="Trebuchet MS"/>
              </a:rPr>
              <a:t>in </a:t>
            </a:r>
            <a:r>
              <a:rPr sz="2600" b="1" dirty="0">
                <a:latin typeface="Trebuchet MS"/>
                <a:cs typeface="Trebuchet MS"/>
              </a:rPr>
              <a:t>bleaching wool  or </a:t>
            </a:r>
            <a:r>
              <a:rPr sz="2600" b="1" spc="-60" dirty="0">
                <a:latin typeface="Trebuchet MS"/>
                <a:cs typeface="Trebuchet MS"/>
              </a:rPr>
              <a:t>straw, </a:t>
            </a:r>
            <a:r>
              <a:rPr sz="2600" b="1" dirty="0">
                <a:latin typeface="Trebuchet MS"/>
                <a:cs typeface="Trebuchet MS"/>
              </a:rPr>
              <a:t>and </a:t>
            </a:r>
            <a:r>
              <a:rPr sz="2600" b="1" spc="5" dirty="0">
                <a:latin typeface="Trebuchet MS"/>
                <a:cs typeface="Trebuchet MS"/>
              </a:rPr>
              <a:t>as </a:t>
            </a:r>
            <a:r>
              <a:rPr sz="2600" b="1" dirty="0">
                <a:latin typeface="Trebuchet MS"/>
                <a:cs typeface="Trebuchet MS"/>
              </a:rPr>
              <a:t>a</a:t>
            </a:r>
            <a:r>
              <a:rPr sz="2600" b="1" spc="35" dirty="0">
                <a:latin typeface="Trebuchet MS"/>
                <a:cs typeface="Trebuchet MS"/>
              </a:rPr>
              <a:t> </a:t>
            </a:r>
            <a:r>
              <a:rPr sz="2600" b="1" spc="-5" dirty="0">
                <a:latin typeface="Trebuchet MS"/>
                <a:cs typeface="Trebuchet MS"/>
              </a:rPr>
              <a:t>disinfectant.</a:t>
            </a:r>
            <a:endParaRPr sz="2600">
              <a:latin typeface="Trebuchet MS"/>
              <a:cs typeface="Trebuchet MS"/>
            </a:endParaRPr>
          </a:p>
          <a:p>
            <a:pPr marL="286385" marR="297815" indent="-274320">
              <a:lnSpc>
                <a:spcPct val="100000"/>
              </a:lnSpc>
              <a:spcBef>
                <a:spcPts val="600"/>
              </a:spcBef>
              <a:buClr>
                <a:srgbClr val="B03E9A"/>
              </a:buClr>
              <a:buSzPct val="73076"/>
              <a:buFont typeface="Wingdings 2"/>
              <a:buChar char=""/>
              <a:tabLst>
                <a:tab pos="287020" algn="l"/>
              </a:tabLst>
            </a:pPr>
            <a:r>
              <a:rPr sz="2600" b="1" dirty="0">
                <a:latin typeface="Trebuchet MS"/>
                <a:cs typeface="Trebuchet MS"/>
              </a:rPr>
              <a:t>Liquid sulphur dioxide has been </a:t>
            </a:r>
            <a:r>
              <a:rPr sz="2600" b="1" spc="-5" dirty="0">
                <a:latin typeface="Trebuchet MS"/>
                <a:cs typeface="Trebuchet MS"/>
              </a:rPr>
              <a:t>used in  </a:t>
            </a:r>
            <a:r>
              <a:rPr sz="2600" b="1" dirty="0">
                <a:latin typeface="Trebuchet MS"/>
                <a:cs typeface="Trebuchet MS"/>
              </a:rPr>
              <a:t>purifying petroleum</a:t>
            </a:r>
            <a:r>
              <a:rPr sz="2600" b="1" spc="-25" dirty="0">
                <a:latin typeface="Trebuchet MS"/>
                <a:cs typeface="Trebuchet MS"/>
              </a:rPr>
              <a:t> </a:t>
            </a:r>
            <a:r>
              <a:rPr sz="2600" b="1" spc="-5" dirty="0">
                <a:latin typeface="Trebuchet MS"/>
                <a:cs typeface="Trebuchet MS"/>
              </a:rPr>
              <a:t>products</a:t>
            </a:r>
            <a:endParaRPr sz="2600">
              <a:latin typeface="Trebuchet MS"/>
              <a:cs typeface="Trebuchet M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4504" y="531876"/>
            <a:ext cx="3367062"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21280" y="627380"/>
            <a:ext cx="74295" cy="114300"/>
          </a:xfrm>
          <a:custGeom>
            <a:avLst/>
            <a:gdLst/>
            <a:ahLst/>
            <a:cxnLst/>
            <a:rect l="l" t="t" r="r" b="b"/>
            <a:pathLst>
              <a:path w="74294" h="114300">
                <a:moveTo>
                  <a:pt x="37083" y="0"/>
                </a:moveTo>
                <a:lnTo>
                  <a:pt x="0" y="114046"/>
                </a:lnTo>
                <a:lnTo>
                  <a:pt x="74168" y="114046"/>
                </a:lnTo>
                <a:lnTo>
                  <a:pt x="37083" y="0"/>
                </a:lnTo>
                <a:close/>
              </a:path>
            </a:pathLst>
          </a:custGeom>
          <a:ln w="3175">
            <a:solidFill>
              <a:srgbClr val="58134A"/>
            </a:solidFill>
          </a:ln>
        </p:spPr>
        <p:txBody>
          <a:bodyPr wrap="square" lIns="0" tIns="0" rIns="0" bIns="0" rtlCol="0"/>
          <a:lstStyle/>
          <a:p>
            <a:endParaRPr/>
          </a:p>
        </p:txBody>
      </p:sp>
      <p:sp>
        <p:nvSpPr>
          <p:cNvPr id="4" name="object 4"/>
          <p:cNvSpPr/>
          <p:nvPr/>
        </p:nvSpPr>
        <p:spPr>
          <a:xfrm>
            <a:off x="1584833" y="627380"/>
            <a:ext cx="74295" cy="114300"/>
          </a:xfrm>
          <a:custGeom>
            <a:avLst/>
            <a:gdLst/>
            <a:ahLst/>
            <a:cxnLst/>
            <a:rect l="l" t="t" r="r" b="b"/>
            <a:pathLst>
              <a:path w="74294" h="114300">
                <a:moveTo>
                  <a:pt x="37083" y="0"/>
                </a:moveTo>
                <a:lnTo>
                  <a:pt x="0" y="114046"/>
                </a:lnTo>
                <a:lnTo>
                  <a:pt x="74167" y="114046"/>
                </a:lnTo>
                <a:lnTo>
                  <a:pt x="37083" y="0"/>
                </a:lnTo>
                <a:close/>
              </a:path>
            </a:pathLst>
          </a:custGeom>
          <a:ln w="3175">
            <a:solidFill>
              <a:srgbClr val="58134A"/>
            </a:solidFill>
          </a:ln>
        </p:spPr>
        <p:txBody>
          <a:bodyPr wrap="square" lIns="0" tIns="0" rIns="0" bIns="0" rtlCol="0"/>
          <a:lstStyle/>
          <a:p>
            <a:endParaRPr/>
          </a:p>
        </p:txBody>
      </p:sp>
      <p:sp>
        <p:nvSpPr>
          <p:cNvPr id="5" name="object 5"/>
          <p:cNvSpPr/>
          <p:nvPr/>
        </p:nvSpPr>
        <p:spPr>
          <a:xfrm>
            <a:off x="588378" y="582930"/>
            <a:ext cx="95694" cy="10312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50391" y="582930"/>
            <a:ext cx="95630" cy="10312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846198" y="582802"/>
            <a:ext cx="91185" cy="8991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43457" y="582802"/>
            <a:ext cx="91071" cy="8991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710814" y="579627"/>
            <a:ext cx="157606" cy="22364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436239" y="579627"/>
            <a:ext cx="157607" cy="22364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698366" y="537337"/>
            <a:ext cx="203200" cy="308610"/>
          </a:xfrm>
          <a:custGeom>
            <a:avLst/>
            <a:gdLst/>
            <a:ahLst/>
            <a:cxnLst/>
            <a:rect l="l" t="t" r="r" b="b"/>
            <a:pathLst>
              <a:path w="203200" h="308609">
                <a:moveTo>
                  <a:pt x="0" y="0"/>
                </a:moveTo>
                <a:lnTo>
                  <a:pt x="203200" y="0"/>
                </a:lnTo>
                <a:lnTo>
                  <a:pt x="203200" y="48640"/>
                </a:lnTo>
                <a:lnTo>
                  <a:pt x="54737" y="48640"/>
                </a:lnTo>
                <a:lnTo>
                  <a:pt x="54737" y="120903"/>
                </a:lnTo>
                <a:lnTo>
                  <a:pt x="163195" y="120903"/>
                </a:lnTo>
                <a:lnTo>
                  <a:pt x="163195" y="167386"/>
                </a:lnTo>
                <a:lnTo>
                  <a:pt x="54737" y="167386"/>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972942" y="537337"/>
            <a:ext cx="224790" cy="313055"/>
          </a:xfrm>
          <a:custGeom>
            <a:avLst/>
            <a:gdLst/>
            <a:ahLst/>
            <a:cxnLst/>
            <a:rect l="l" t="t" r="r" b="b"/>
            <a:pathLst>
              <a:path w="224789" h="313055">
                <a:moveTo>
                  <a:pt x="0" y="0"/>
                </a:moveTo>
                <a:lnTo>
                  <a:pt x="26288" y="0"/>
                </a:lnTo>
                <a:lnTo>
                  <a:pt x="171957" y="186182"/>
                </a:lnTo>
                <a:lnTo>
                  <a:pt x="171957" y="0"/>
                </a:lnTo>
                <a:lnTo>
                  <a:pt x="224662" y="0"/>
                </a:lnTo>
                <a:lnTo>
                  <a:pt x="224662" y="312674"/>
                </a:lnTo>
                <a:lnTo>
                  <a:pt x="202311"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550286" y="537337"/>
            <a:ext cx="55244" cy="308610"/>
          </a:xfrm>
          <a:custGeom>
            <a:avLst/>
            <a:gdLst/>
            <a:ahLst/>
            <a:cxnLst/>
            <a:rect l="l" t="t" r="r" b="b"/>
            <a:pathLst>
              <a:path w="55244"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258186" y="537337"/>
            <a:ext cx="255904" cy="308610"/>
          </a:xfrm>
          <a:custGeom>
            <a:avLst/>
            <a:gdLst/>
            <a:ahLst/>
            <a:cxnLst/>
            <a:rect l="l" t="t" r="r" b="b"/>
            <a:pathLst>
              <a:path w="255905" h="308609">
                <a:moveTo>
                  <a:pt x="0" y="0"/>
                </a:moveTo>
                <a:lnTo>
                  <a:pt x="255524" y="0"/>
                </a:lnTo>
                <a:lnTo>
                  <a:pt x="255524" y="48640"/>
                </a:lnTo>
                <a:lnTo>
                  <a:pt x="152907" y="48640"/>
                </a:lnTo>
                <a:lnTo>
                  <a:pt x="152907" y="308483"/>
                </a:lnTo>
                <a:lnTo>
                  <a:pt x="98170" y="308483"/>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051140" y="537337"/>
            <a:ext cx="197485" cy="308610"/>
          </a:xfrm>
          <a:custGeom>
            <a:avLst/>
            <a:gdLst/>
            <a:ahLst/>
            <a:cxnLst/>
            <a:rect l="l" t="t" r="r" b="b"/>
            <a:pathLst>
              <a:path w="197484" h="308609">
                <a:moveTo>
                  <a:pt x="0" y="0"/>
                </a:moveTo>
                <a:lnTo>
                  <a:pt x="196913" y="0"/>
                </a:lnTo>
                <a:lnTo>
                  <a:pt x="196913" y="48640"/>
                </a:lnTo>
                <a:lnTo>
                  <a:pt x="54762" y="48640"/>
                </a:lnTo>
                <a:lnTo>
                  <a:pt x="54762" y="120903"/>
                </a:lnTo>
                <a:lnTo>
                  <a:pt x="156679" y="120903"/>
                </a:lnTo>
                <a:lnTo>
                  <a:pt x="156679" y="167386"/>
                </a:lnTo>
                <a:lnTo>
                  <a:pt x="54762" y="167386"/>
                </a:lnTo>
                <a:lnTo>
                  <a:pt x="54762" y="259841"/>
                </a:lnTo>
                <a:lnTo>
                  <a:pt x="194589" y="259841"/>
                </a:lnTo>
                <a:lnTo>
                  <a:pt x="194589" y="308483"/>
                </a:lnTo>
                <a:lnTo>
                  <a:pt x="0" y="308483"/>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296542" y="535177"/>
            <a:ext cx="205104" cy="311150"/>
          </a:xfrm>
          <a:custGeom>
            <a:avLst/>
            <a:gdLst/>
            <a:ahLst/>
            <a:cxnLst/>
            <a:rect l="l" t="t" r="r" b="b"/>
            <a:pathLst>
              <a:path w="205105" h="311150">
                <a:moveTo>
                  <a:pt x="64007" y="0"/>
                </a:moveTo>
                <a:lnTo>
                  <a:pt x="127222" y="5619"/>
                </a:lnTo>
                <a:lnTo>
                  <a:pt x="170815" y="22479"/>
                </a:lnTo>
                <a:lnTo>
                  <a:pt x="196246" y="51133"/>
                </a:lnTo>
                <a:lnTo>
                  <a:pt x="204723" y="92456"/>
                </a:lnTo>
                <a:lnTo>
                  <a:pt x="196893" y="138888"/>
                </a:lnTo>
                <a:lnTo>
                  <a:pt x="173418" y="172069"/>
                </a:lnTo>
                <a:lnTo>
                  <a:pt x="134322" y="191986"/>
                </a:lnTo>
                <a:lnTo>
                  <a:pt x="79628" y="198627"/>
                </a:lnTo>
                <a:lnTo>
                  <a:pt x="73406" y="198627"/>
                </a:lnTo>
                <a:lnTo>
                  <a:pt x="65150" y="198120"/>
                </a:lnTo>
                <a:lnTo>
                  <a:pt x="54737" y="197104"/>
                </a:lnTo>
                <a:lnTo>
                  <a:pt x="54737" y="310642"/>
                </a:lnTo>
                <a:lnTo>
                  <a:pt x="0" y="310642"/>
                </a:lnTo>
                <a:lnTo>
                  <a:pt x="0" y="2286"/>
                </a:lnTo>
                <a:lnTo>
                  <a:pt x="24503" y="1285"/>
                </a:lnTo>
                <a:lnTo>
                  <a:pt x="43338" y="571"/>
                </a:lnTo>
                <a:lnTo>
                  <a:pt x="56507" y="142"/>
                </a:lnTo>
                <a:lnTo>
                  <a:pt x="64007"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534504" y="535177"/>
            <a:ext cx="205104" cy="311150"/>
          </a:xfrm>
          <a:custGeom>
            <a:avLst/>
            <a:gdLst/>
            <a:ahLst/>
            <a:cxnLst/>
            <a:rect l="l" t="t" r="r" b="b"/>
            <a:pathLst>
              <a:path w="205104" h="311150">
                <a:moveTo>
                  <a:pt x="64020" y="0"/>
                </a:moveTo>
                <a:lnTo>
                  <a:pt x="127277" y="5619"/>
                </a:lnTo>
                <a:lnTo>
                  <a:pt x="170903" y="22479"/>
                </a:lnTo>
                <a:lnTo>
                  <a:pt x="196249" y="51133"/>
                </a:lnTo>
                <a:lnTo>
                  <a:pt x="204698" y="92456"/>
                </a:lnTo>
                <a:lnTo>
                  <a:pt x="196880" y="138888"/>
                </a:lnTo>
                <a:lnTo>
                  <a:pt x="173426" y="172069"/>
                </a:lnTo>
                <a:lnTo>
                  <a:pt x="134334" y="191986"/>
                </a:lnTo>
                <a:lnTo>
                  <a:pt x="79603" y="198627"/>
                </a:lnTo>
                <a:lnTo>
                  <a:pt x="73431" y="198627"/>
                </a:lnTo>
                <a:lnTo>
                  <a:pt x="65150" y="198120"/>
                </a:lnTo>
                <a:lnTo>
                  <a:pt x="54762" y="197104"/>
                </a:lnTo>
                <a:lnTo>
                  <a:pt x="54762" y="310642"/>
                </a:lnTo>
                <a:lnTo>
                  <a:pt x="0" y="310642"/>
                </a:lnTo>
                <a:lnTo>
                  <a:pt x="0" y="2286"/>
                </a:lnTo>
                <a:lnTo>
                  <a:pt x="24538" y="1285"/>
                </a:lnTo>
                <a:lnTo>
                  <a:pt x="43387" y="571"/>
                </a:lnTo>
                <a:lnTo>
                  <a:pt x="56548" y="142"/>
                </a:lnTo>
                <a:lnTo>
                  <a:pt x="6402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787488" y="534162"/>
            <a:ext cx="237490" cy="311785"/>
          </a:xfrm>
          <a:custGeom>
            <a:avLst/>
            <a:gdLst/>
            <a:ahLst/>
            <a:cxnLst/>
            <a:rect l="l" t="t" r="r" b="b"/>
            <a:pathLst>
              <a:path w="237490" h="311784">
                <a:moveTo>
                  <a:pt x="85509" y="0"/>
                </a:moveTo>
                <a:lnTo>
                  <a:pt x="136915" y="5689"/>
                </a:lnTo>
                <a:lnTo>
                  <a:pt x="173634" y="22748"/>
                </a:lnTo>
                <a:lnTo>
                  <a:pt x="195665" y="51167"/>
                </a:lnTo>
                <a:lnTo>
                  <a:pt x="203009" y="90932"/>
                </a:lnTo>
                <a:lnTo>
                  <a:pt x="201997" y="104338"/>
                </a:lnTo>
                <a:lnTo>
                  <a:pt x="186804" y="140842"/>
                </a:lnTo>
                <a:lnTo>
                  <a:pt x="157738" y="167221"/>
                </a:lnTo>
                <a:lnTo>
                  <a:pt x="145948" y="172720"/>
                </a:lnTo>
                <a:lnTo>
                  <a:pt x="237134" y="311658"/>
                </a:lnTo>
                <a:lnTo>
                  <a:pt x="173951" y="311658"/>
                </a:lnTo>
                <a:lnTo>
                  <a:pt x="91605" y="184276"/>
                </a:lnTo>
                <a:lnTo>
                  <a:pt x="84775" y="184110"/>
                </a:lnTo>
                <a:lnTo>
                  <a:pt x="76707" y="183800"/>
                </a:lnTo>
                <a:lnTo>
                  <a:pt x="67402" y="183348"/>
                </a:lnTo>
                <a:lnTo>
                  <a:pt x="56857" y="182752"/>
                </a:lnTo>
                <a:lnTo>
                  <a:pt x="56857" y="311658"/>
                </a:lnTo>
                <a:lnTo>
                  <a:pt x="0" y="311658"/>
                </a:lnTo>
                <a:lnTo>
                  <a:pt x="0" y="3175"/>
                </a:lnTo>
                <a:lnTo>
                  <a:pt x="3967" y="3077"/>
                </a:lnTo>
                <a:lnTo>
                  <a:pt x="11222" y="2778"/>
                </a:lnTo>
                <a:lnTo>
                  <a:pt x="21765" y="2264"/>
                </a:lnTo>
                <a:lnTo>
                  <a:pt x="35598" y="1524"/>
                </a:lnTo>
                <a:lnTo>
                  <a:pt x="50326" y="857"/>
                </a:lnTo>
                <a:lnTo>
                  <a:pt x="63553" y="380"/>
                </a:lnTo>
                <a:lnTo>
                  <a:pt x="75281" y="95"/>
                </a:lnTo>
                <a:lnTo>
                  <a:pt x="85509"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1790319" y="533145"/>
            <a:ext cx="504190" cy="313055"/>
          </a:xfrm>
          <a:custGeom>
            <a:avLst/>
            <a:gdLst/>
            <a:ahLst/>
            <a:cxnLst/>
            <a:rect l="l" t="t" r="r" b="b"/>
            <a:pathLst>
              <a:path w="504189" h="313055">
                <a:moveTo>
                  <a:pt x="356107" y="0"/>
                </a:moveTo>
                <a:lnTo>
                  <a:pt x="380111" y="0"/>
                </a:lnTo>
                <a:lnTo>
                  <a:pt x="504063" y="312674"/>
                </a:lnTo>
                <a:lnTo>
                  <a:pt x="443611" y="312674"/>
                </a:lnTo>
                <a:lnTo>
                  <a:pt x="421131" y="250189"/>
                </a:lnTo>
                <a:lnTo>
                  <a:pt x="315468" y="250189"/>
                </a:lnTo>
                <a:lnTo>
                  <a:pt x="294005" y="312674"/>
                </a:lnTo>
                <a:lnTo>
                  <a:pt x="237108" y="312674"/>
                </a:lnTo>
                <a:lnTo>
                  <a:pt x="233044" y="312674"/>
                </a:lnTo>
                <a:lnTo>
                  <a:pt x="173862" y="312674"/>
                </a:lnTo>
                <a:lnTo>
                  <a:pt x="91567" y="185292"/>
                </a:lnTo>
                <a:lnTo>
                  <a:pt x="84754" y="185126"/>
                </a:lnTo>
                <a:lnTo>
                  <a:pt x="76692" y="184816"/>
                </a:lnTo>
                <a:lnTo>
                  <a:pt x="67367" y="184364"/>
                </a:lnTo>
                <a:lnTo>
                  <a:pt x="56768" y="183768"/>
                </a:lnTo>
                <a:lnTo>
                  <a:pt x="56768" y="312674"/>
                </a:lnTo>
                <a:lnTo>
                  <a:pt x="0" y="312674"/>
                </a:lnTo>
                <a:lnTo>
                  <a:pt x="0" y="4190"/>
                </a:lnTo>
                <a:lnTo>
                  <a:pt x="3931" y="4093"/>
                </a:lnTo>
                <a:lnTo>
                  <a:pt x="11160" y="3794"/>
                </a:lnTo>
                <a:lnTo>
                  <a:pt x="21699" y="3280"/>
                </a:lnTo>
                <a:lnTo>
                  <a:pt x="35560" y="2539"/>
                </a:lnTo>
                <a:lnTo>
                  <a:pt x="50252" y="1873"/>
                </a:lnTo>
                <a:lnTo>
                  <a:pt x="63468" y="1396"/>
                </a:lnTo>
                <a:lnTo>
                  <a:pt x="75207" y="1111"/>
                </a:lnTo>
                <a:lnTo>
                  <a:pt x="85470" y="1015"/>
                </a:lnTo>
                <a:lnTo>
                  <a:pt x="136884" y="6705"/>
                </a:lnTo>
                <a:lnTo>
                  <a:pt x="173593" y="23764"/>
                </a:lnTo>
                <a:lnTo>
                  <a:pt x="195609" y="52183"/>
                </a:lnTo>
                <a:lnTo>
                  <a:pt x="202945" y="91948"/>
                </a:lnTo>
                <a:lnTo>
                  <a:pt x="201943" y="105354"/>
                </a:lnTo>
                <a:lnTo>
                  <a:pt x="186817" y="141858"/>
                </a:lnTo>
                <a:lnTo>
                  <a:pt x="157688" y="168237"/>
                </a:lnTo>
                <a:lnTo>
                  <a:pt x="145923" y="173736"/>
                </a:lnTo>
                <a:lnTo>
                  <a:pt x="234569" y="308863"/>
                </a:lnTo>
                <a:lnTo>
                  <a:pt x="356107"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486916" y="533145"/>
            <a:ext cx="271145" cy="313055"/>
          </a:xfrm>
          <a:custGeom>
            <a:avLst/>
            <a:gdLst/>
            <a:ahLst/>
            <a:cxnLst/>
            <a:rect l="l" t="t" r="r" b="b"/>
            <a:pathLst>
              <a:path w="271144" h="313055">
                <a:moveTo>
                  <a:pt x="123062" y="0"/>
                </a:moveTo>
                <a:lnTo>
                  <a:pt x="147065" y="0"/>
                </a:lnTo>
                <a:lnTo>
                  <a:pt x="271017" y="312674"/>
                </a:lnTo>
                <a:lnTo>
                  <a:pt x="210565" y="312674"/>
                </a:lnTo>
                <a:lnTo>
                  <a:pt x="188086" y="250189"/>
                </a:lnTo>
                <a:lnTo>
                  <a:pt x="82422" y="250189"/>
                </a:lnTo>
                <a:lnTo>
                  <a:pt x="60959"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3380359" y="531876"/>
            <a:ext cx="269875" cy="319405"/>
          </a:xfrm>
          <a:custGeom>
            <a:avLst/>
            <a:gdLst/>
            <a:ahLst/>
            <a:cxnLst/>
            <a:rect l="l" t="t" r="r" b="b"/>
            <a:pathLst>
              <a:path w="269875" h="319405">
                <a:moveTo>
                  <a:pt x="132587" y="0"/>
                </a:moveTo>
                <a:lnTo>
                  <a:pt x="191357" y="10302"/>
                </a:lnTo>
                <a:lnTo>
                  <a:pt x="234314" y="41275"/>
                </a:lnTo>
                <a:lnTo>
                  <a:pt x="260715" y="90805"/>
                </a:lnTo>
                <a:lnTo>
                  <a:pt x="269493"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2654935" y="531876"/>
            <a:ext cx="269875" cy="319405"/>
          </a:xfrm>
          <a:custGeom>
            <a:avLst/>
            <a:gdLst/>
            <a:ahLst/>
            <a:cxnLst/>
            <a:rect l="l" t="t" r="r" b="b"/>
            <a:pathLst>
              <a:path w="269875" h="319405">
                <a:moveTo>
                  <a:pt x="132587" y="0"/>
                </a:moveTo>
                <a:lnTo>
                  <a:pt x="191357" y="10302"/>
                </a:lnTo>
                <a:lnTo>
                  <a:pt x="234314" y="41275"/>
                </a:lnTo>
                <a:lnTo>
                  <a:pt x="260715" y="90805"/>
                </a:lnTo>
                <a:lnTo>
                  <a:pt x="269494"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4066159" y="532002"/>
            <a:ext cx="2209418" cy="319024"/>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4886071" y="582930"/>
            <a:ext cx="95630" cy="103123"/>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5727827" y="582802"/>
            <a:ext cx="91186" cy="89915"/>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5936615"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5379339" y="537337"/>
            <a:ext cx="229235" cy="313690"/>
          </a:xfrm>
          <a:custGeom>
            <a:avLst/>
            <a:gdLst/>
            <a:ahLst/>
            <a:cxnLst/>
            <a:rect l="l" t="t" r="r" b="b"/>
            <a:pathLst>
              <a:path w="229235" h="313690">
                <a:moveTo>
                  <a:pt x="0" y="0"/>
                </a:moveTo>
                <a:lnTo>
                  <a:pt x="54737" y="0"/>
                </a:lnTo>
                <a:lnTo>
                  <a:pt x="54737" y="209041"/>
                </a:lnTo>
                <a:lnTo>
                  <a:pt x="55687" y="220926"/>
                </a:lnTo>
                <a:lnTo>
                  <a:pt x="78164" y="256369"/>
                </a:lnTo>
                <a:lnTo>
                  <a:pt x="111633" y="265049"/>
                </a:lnTo>
                <a:lnTo>
                  <a:pt x="125606" y="264096"/>
                </a:lnTo>
                <a:lnTo>
                  <a:pt x="165048" y="241476"/>
                </a:lnTo>
                <a:lnTo>
                  <a:pt x="174371" y="208025"/>
                </a:lnTo>
                <a:lnTo>
                  <a:pt x="174371" y="0"/>
                </a:lnTo>
                <a:lnTo>
                  <a:pt x="229108" y="0"/>
                </a:lnTo>
                <a:lnTo>
                  <a:pt x="229108" y="212216"/>
                </a:lnTo>
                <a:lnTo>
                  <a:pt x="227109" y="234741"/>
                </a:lnTo>
                <a:lnTo>
                  <a:pt x="211159" y="272028"/>
                </a:lnTo>
                <a:lnTo>
                  <a:pt x="179915" y="298580"/>
                </a:lnTo>
                <a:lnTo>
                  <a:pt x="137330" y="312019"/>
                </a:lnTo>
                <a:lnTo>
                  <a:pt x="112013" y="313689"/>
                </a:lnTo>
                <a:lnTo>
                  <a:pt x="86679" y="312046"/>
                </a:lnTo>
                <a:lnTo>
                  <a:pt x="45202"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5085207" y="537337"/>
            <a:ext cx="231775" cy="308610"/>
          </a:xfrm>
          <a:custGeom>
            <a:avLst/>
            <a:gdLst/>
            <a:ahLst/>
            <a:cxnLst/>
            <a:rect l="l" t="t" r="r" b="b"/>
            <a:pathLst>
              <a:path w="231775" h="308609">
                <a:moveTo>
                  <a:pt x="0" y="0"/>
                </a:moveTo>
                <a:lnTo>
                  <a:pt x="54737" y="0"/>
                </a:lnTo>
                <a:lnTo>
                  <a:pt x="54737" y="120903"/>
                </a:lnTo>
                <a:lnTo>
                  <a:pt x="177545" y="120903"/>
                </a:lnTo>
                <a:lnTo>
                  <a:pt x="177545" y="0"/>
                </a:lnTo>
                <a:lnTo>
                  <a:pt x="231647" y="0"/>
                </a:lnTo>
                <a:lnTo>
                  <a:pt x="231647" y="308483"/>
                </a:lnTo>
                <a:lnTo>
                  <a:pt x="177545" y="308483"/>
                </a:lnTo>
                <a:lnTo>
                  <a:pt x="177545" y="169545"/>
                </a:lnTo>
                <a:lnTo>
                  <a:pt x="54737" y="169545"/>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4594478" y="537337"/>
            <a:ext cx="194310" cy="308610"/>
          </a:xfrm>
          <a:custGeom>
            <a:avLst/>
            <a:gdLst/>
            <a:ahLst/>
            <a:cxnLst/>
            <a:rect l="l" t="t" r="r" b="b"/>
            <a:pathLst>
              <a:path w="194310" h="308609">
                <a:moveTo>
                  <a:pt x="0" y="0"/>
                </a:moveTo>
                <a:lnTo>
                  <a:pt x="54737" y="0"/>
                </a:lnTo>
                <a:lnTo>
                  <a:pt x="54737" y="259841"/>
                </a:lnTo>
                <a:lnTo>
                  <a:pt x="194183" y="259841"/>
                </a:lnTo>
                <a:lnTo>
                  <a:pt x="194183" y="308483"/>
                </a:lnTo>
                <a:lnTo>
                  <a:pt x="0" y="308483"/>
                </a:lnTo>
                <a:lnTo>
                  <a:pt x="0"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4301871" y="537337"/>
            <a:ext cx="229235" cy="313690"/>
          </a:xfrm>
          <a:custGeom>
            <a:avLst/>
            <a:gdLst/>
            <a:ahLst/>
            <a:cxnLst/>
            <a:rect l="l" t="t" r="r" b="b"/>
            <a:pathLst>
              <a:path w="229235" h="313690">
                <a:moveTo>
                  <a:pt x="0" y="0"/>
                </a:moveTo>
                <a:lnTo>
                  <a:pt x="54737" y="0"/>
                </a:lnTo>
                <a:lnTo>
                  <a:pt x="54737" y="209041"/>
                </a:lnTo>
                <a:lnTo>
                  <a:pt x="55687" y="220926"/>
                </a:lnTo>
                <a:lnTo>
                  <a:pt x="78164" y="256369"/>
                </a:lnTo>
                <a:lnTo>
                  <a:pt x="111632" y="265049"/>
                </a:lnTo>
                <a:lnTo>
                  <a:pt x="125606" y="264096"/>
                </a:lnTo>
                <a:lnTo>
                  <a:pt x="165048" y="241476"/>
                </a:lnTo>
                <a:lnTo>
                  <a:pt x="174370" y="208025"/>
                </a:lnTo>
                <a:lnTo>
                  <a:pt x="174370" y="0"/>
                </a:lnTo>
                <a:lnTo>
                  <a:pt x="229107" y="0"/>
                </a:lnTo>
                <a:lnTo>
                  <a:pt x="229107" y="212216"/>
                </a:lnTo>
                <a:lnTo>
                  <a:pt x="227109" y="234741"/>
                </a:lnTo>
                <a:lnTo>
                  <a:pt x="211159" y="272028"/>
                </a:lnTo>
                <a:lnTo>
                  <a:pt x="179915" y="298580"/>
                </a:lnTo>
                <a:lnTo>
                  <a:pt x="137330" y="312019"/>
                </a:lnTo>
                <a:lnTo>
                  <a:pt x="112013" y="313689"/>
                </a:lnTo>
                <a:lnTo>
                  <a:pt x="86679" y="312046"/>
                </a:lnTo>
                <a:lnTo>
                  <a:pt x="45202"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4832222" y="535177"/>
            <a:ext cx="205104" cy="311150"/>
          </a:xfrm>
          <a:custGeom>
            <a:avLst/>
            <a:gdLst/>
            <a:ahLst/>
            <a:cxnLst/>
            <a:rect l="l" t="t" r="r" b="b"/>
            <a:pathLst>
              <a:path w="205104" h="311150">
                <a:moveTo>
                  <a:pt x="64007" y="0"/>
                </a:moveTo>
                <a:lnTo>
                  <a:pt x="127222" y="5619"/>
                </a:lnTo>
                <a:lnTo>
                  <a:pt x="170814" y="22479"/>
                </a:lnTo>
                <a:lnTo>
                  <a:pt x="196246" y="51133"/>
                </a:lnTo>
                <a:lnTo>
                  <a:pt x="204724" y="92456"/>
                </a:lnTo>
                <a:lnTo>
                  <a:pt x="196893" y="138888"/>
                </a:lnTo>
                <a:lnTo>
                  <a:pt x="173418" y="172069"/>
                </a:lnTo>
                <a:lnTo>
                  <a:pt x="134322" y="191986"/>
                </a:lnTo>
                <a:lnTo>
                  <a:pt x="79628" y="198627"/>
                </a:lnTo>
                <a:lnTo>
                  <a:pt x="73405" y="198627"/>
                </a:lnTo>
                <a:lnTo>
                  <a:pt x="65150" y="198120"/>
                </a:lnTo>
                <a:lnTo>
                  <a:pt x="54737" y="197104"/>
                </a:lnTo>
                <a:lnTo>
                  <a:pt x="54737" y="310642"/>
                </a:lnTo>
                <a:lnTo>
                  <a:pt x="0" y="310642"/>
                </a:lnTo>
                <a:lnTo>
                  <a:pt x="0" y="2286"/>
                </a:lnTo>
                <a:lnTo>
                  <a:pt x="24503" y="1285"/>
                </a:lnTo>
                <a:lnTo>
                  <a:pt x="43338" y="571"/>
                </a:lnTo>
                <a:lnTo>
                  <a:pt x="56507" y="142"/>
                </a:lnTo>
                <a:lnTo>
                  <a:pt x="64007"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5671946" y="534162"/>
            <a:ext cx="237490" cy="311785"/>
          </a:xfrm>
          <a:custGeom>
            <a:avLst/>
            <a:gdLst/>
            <a:ahLst/>
            <a:cxnLst/>
            <a:rect l="l" t="t" r="r" b="b"/>
            <a:pathLst>
              <a:path w="237489" h="311784">
                <a:moveTo>
                  <a:pt x="85470" y="0"/>
                </a:moveTo>
                <a:lnTo>
                  <a:pt x="136884" y="5689"/>
                </a:lnTo>
                <a:lnTo>
                  <a:pt x="173593" y="22748"/>
                </a:lnTo>
                <a:lnTo>
                  <a:pt x="195609" y="51167"/>
                </a:lnTo>
                <a:lnTo>
                  <a:pt x="202945" y="90932"/>
                </a:lnTo>
                <a:lnTo>
                  <a:pt x="201943" y="104338"/>
                </a:lnTo>
                <a:lnTo>
                  <a:pt x="186816" y="140842"/>
                </a:lnTo>
                <a:lnTo>
                  <a:pt x="157688" y="167221"/>
                </a:lnTo>
                <a:lnTo>
                  <a:pt x="145923" y="172720"/>
                </a:lnTo>
                <a:lnTo>
                  <a:pt x="237108" y="311658"/>
                </a:lnTo>
                <a:lnTo>
                  <a:pt x="173862" y="311658"/>
                </a:lnTo>
                <a:lnTo>
                  <a:pt x="91566"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60"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6041263" y="532002"/>
            <a:ext cx="234315" cy="319405"/>
          </a:xfrm>
          <a:custGeom>
            <a:avLst/>
            <a:gdLst/>
            <a:ahLst/>
            <a:cxnLst/>
            <a:rect l="l" t="t" r="r" b="b"/>
            <a:pathLst>
              <a:path w="234314" h="319405">
                <a:moveTo>
                  <a:pt x="141224" y="0"/>
                </a:moveTo>
                <a:lnTo>
                  <a:pt x="166465" y="1357"/>
                </a:lnTo>
                <a:lnTo>
                  <a:pt x="189039" y="5429"/>
                </a:lnTo>
                <a:lnTo>
                  <a:pt x="208946" y="12215"/>
                </a:lnTo>
                <a:lnTo>
                  <a:pt x="226187" y="21717"/>
                </a:lnTo>
                <a:lnTo>
                  <a:pt x="203581" y="67056"/>
                </a:lnTo>
                <a:lnTo>
                  <a:pt x="193034" y="58981"/>
                </a:lnTo>
                <a:lnTo>
                  <a:pt x="179689" y="53228"/>
                </a:lnTo>
                <a:lnTo>
                  <a:pt x="163558" y="49785"/>
                </a:lnTo>
                <a:lnTo>
                  <a:pt x="144652" y="48641"/>
                </a:lnTo>
                <a:lnTo>
                  <a:pt x="126269" y="50665"/>
                </a:lnTo>
                <a:lnTo>
                  <a:pt x="81407" y="81025"/>
                </a:lnTo>
                <a:lnTo>
                  <a:pt x="62944" y="117633"/>
                </a:lnTo>
                <a:lnTo>
                  <a:pt x="56769" y="162813"/>
                </a:lnTo>
                <a:lnTo>
                  <a:pt x="58197" y="186295"/>
                </a:lnTo>
                <a:lnTo>
                  <a:pt x="69627" y="225589"/>
                </a:lnTo>
                <a:lnTo>
                  <a:pt x="106299" y="263144"/>
                </a:lnTo>
                <a:lnTo>
                  <a:pt x="140588" y="270383"/>
                </a:lnTo>
                <a:lnTo>
                  <a:pt x="161212" y="268450"/>
                </a:lnTo>
                <a:lnTo>
                  <a:pt x="179466" y="262636"/>
                </a:lnTo>
                <a:lnTo>
                  <a:pt x="195363" y="252916"/>
                </a:lnTo>
                <a:lnTo>
                  <a:pt x="208914" y="239268"/>
                </a:lnTo>
                <a:lnTo>
                  <a:pt x="234314" y="283463"/>
                </a:lnTo>
                <a:lnTo>
                  <a:pt x="215620" y="299039"/>
                </a:lnTo>
                <a:lnTo>
                  <a:pt x="193055" y="310149"/>
                </a:lnTo>
                <a:lnTo>
                  <a:pt x="166610" y="316807"/>
                </a:lnTo>
                <a:lnTo>
                  <a:pt x="136271"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4066159" y="532002"/>
            <a:ext cx="186690" cy="319405"/>
          </a:xfrm>
          <a:custGeom>
            <a:avLst/>
            <a:gdLst/>
            <a:ahLst/>
            <a:cxnLst/>
            <a:rect l="l" t="t" r="r" b="b"/>
            <a:pathLst>
              <a:path w="186689" h="319405">
                <a:moveTo>
                  <a:pt x="94106" y="0"/>
                </a:moveTo>
                <a:lnTo>
                  <a:pt x="119086" y="1260"/>
                </a:lnTo>
                <a:lnTo>
                  <a:pt x="140493" y="5032"/>
                </a:lnTo>
                <a:lnTo>
                  <a:pt x="158329" y="11304"/>
                </a:lnTo>
                <a:lnTo>
                  <a:pt x="172592" y="20066"/>
                </a:lnTo>
                <a:lnTo>
                  <a:pt x="155955" y="67183"/>
                </a:lnTo>
                <a:lnTo>
                  <a:pt x="141360" y="58181"/>
                </a:lnTo>
                <a:lnTo>
                  <a:pt x="126349" y="51752"/>
                </a:lnTo>
                <a:lnTo>
                  <a:pt x="110932" y="47894"/>
                </a:lnTo>
                <a:lnTo>
                  <a:pt x="95123" y="46609"/>
                </a:lnTo>
                <a:lnTo>
                  <a:pt x="86217" y="47230"/>
                </a:lnTo>
                <a:lnTo>
                  <a:pt x="56016" y="74930"/>
                </a:lnTo>
                <a:lnTo>
                  <a:pt x="55371" y="82550"/>
                </a:lnTo>
                <a:lnTo>
                  <a:pt x="59039" y="95986"/>
                </a:lnTo>
                <a:lnTo>
                  <a:pt x="70040" y="109648"/>
                </a:lnTo>
                <a:lnTo>
                  <a:pt x="88376" y="123572"/>
                </a:lnTo>
                <a:lnTo>
                  <a:pt x="114045" y="137795"/>
                </a:lnTo>
                <a:lnTo>
                  <a:pt x="128478" y="145194"/>
                </a:lnTo>
                <a:lnTo>
                  <a:pt x="140731" y="152320"/>
                </a:lnTo>
                <a:lnTo>
                  <a:pt x="170830" y="179419"/>
                </a:lnTo>
                <a:lnTo>
                  <a:pt x="186257" y="222954"/>
                </a:lnTo>
                <a:lnTo>
                  <a:pt x="186689" y="233172"/>
                </a:lnTo>
                <a:lnTo>
                  <a:pt x="184854" y="251102"/>
                </a:lnTo>
                <a:lnTo>
                  <a:pt x="157225" y="294894"/>
                </a:lnTo>
                <a:lnTo>
                  <a:pt x="122539" y="313007"/>
                </a:lnTo>
                <a:lnTo>
                  <a:pt x="77850" y="319024"/>
                </a:lnTo>
                <a:lnTo>
                  <a:pt x="56828" y="317640"/>
                </a:lnTo>
                <a:lnTo>
                  <a:pt x="36830" y="313483"/>
                </a:lnTo>
                <a:lnTo>
                  <a:pt x="17879" y="306540"/>
                </a:lnTo>
                <a:lnTo>
                  <a:pt x="0" y="296799"/>
                </a:lnTo>
                <a:lnTo>
                  <a:pt x="20192" y="247650"/>
                </a:lnTo>
                <a:lnTo>
                  <a:pt x="36333" y="257631"/>
                </a:lnTo>
                <a:lnTo>
                  <a:pt x="52355" y="264731"/>
                </a:lnTo>
                <a:lnTo>
                  <a:pt x="68234" y="268974"/>
                </a:lnTo>
                <a:lnTo>
                  <a:pt x="83946"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5" y="83058"/>
                </a:lnTo>
                <a:lnTo>
                  <a:pt x="2258" y="65912"/>
                </a:lnTo>
                <a:lnTo>
                  <a:pt x="26796"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6397244" y="532002"/>
            <a:ext cx="916177" cy="319024"/>
          </a:xfrm>
          <a:prstGeom prst="rect">
            <a:avLst/>
          </a:prstGeom>
          <a:blipFill>
            <a:blip r:embed="rId9" cstate="print"/>
            <a:stretch>
              <a:fillRect/>
            </a:stretch>
          </a:blipFill>
        </p:spPr>
        <p:txBody>
          <a:bodyPr wrap="square" lIns="0" tIns="0" rIns="0" bIns="0" rtlCol="0"/>
          <a:lstStyle/>
          <a:p>
            <a:endParaRPr/>
          </a:p>
        </p:txBody>
      </p:sp>
      <p:sp>
        <p:nvSpPr>
          <p:cNvPr id="36" name="object 36"/>
          <p:cNvSpPr/>
          <p:nvPr/>
        </p:nvSpPr>
        <p:spPr>
          <a:xfrm>
            <a:off x="6495160" y="627380"/>
            <a:ext cx="74295" cy="114300"/>
          </a:xfrm>
          <a:custGeom>
            <a:avLst/>
            <a:gdLst/>
            <a:ahLst/>
            <a:cxnLst/>
            <a:rect l="l" t="t" r="r" b="b"/>
            <a:pathLst>
              <a:path w="74295" h="114300">
                <a:moveTo>
                  <a:pt x="37084" y="0"/>
                </a:moveTo>
                <a:lnTo>
                  <a:pt x="0" y="114046"/>
                </a:lnTo>
                <a:lnTo>
                  <a:pt x="74167" y="114046"/>
                </a:lnTo>
                <a:lnTo>
                  <a:pt x="37084" y="0"/>
                </a:lnTo>
                <a:close/>
              </a:path>
            </a:pathLst>
          </a:custGeom>
          <a:ln w="3175">
            <a:solidFill>
              <a:srgbClr val="58134A"/>
            </a:solidFill>
          </a:ln>
        </p:spPr>
        <p:txBody>
          <a:bodyPr wrap="square" lIns="0" tIns="0" rIns="0" bIns="0" rtlCol="0"/>
          <a:lstStyle/>
          <a:p>
            <a:endParaRPr/>
          </a:p>
        </p:txBody>
      </p:sp>
      <p:sp>
        <p:nvSpPr>
          <p:cNvPr id="37" name="object 37"/>
          <p:cNvSpPr/>
          <p:nvPr/>
        </p:nvSpPr>
        <p:spPr>
          <a:xfrm>
            <a:off x="7138543" y="582930"/>
            <a:ext cx="118872" cy="215137"/>
          </a:xfrm>
          <a:prstGeom prst="rect">
            <a:avLst/>
          </a:prstGeom>
          <a:blipFill>
            <a:blip r:embed="rId10" cstate="print"/>
            <a:stretch>
              <a:fillRect/>
            </a:stretch>
          </a:blipFill>
        </p:spPr>
        <p:txBody>
          <a:bodyPr wrap="square" lIns="0" tIns="0" rIns="0" bIns="0" rtlCol="0"/>
          <a:lstStyle/>
          <a:p>
            <a:endParaRPr/>
          </a:p>
        </p:txBody>
      </p:sp>
      <p:sp>
        <p:nvSpPr>
          <p:cNvPr id="38" name="object 38"/>
          <p:cNvSpPr/>
          <p:nvPr/>
        </p:nvSpPr>
        <p:spPr>
          <a:xfrm>
            <a:off x="6965315" y="537337"/>
            <a:ext cx="55244" cy="308610"/>
          </a:xfrm>
          <a:custGeom>
            <a:avLst/>
            <a:gdLst/>
            <a:ahLst/>
            <a:cxnLst/>
            <a:rect l="l" t="t" r="r" b="b"/>
            <a:pathLst>
              <a:path w="55245" h="308609">
                <a:moveTo>
                  <a:pt x="0" y="0"/>
                </a:moveTo>
                <a:lnTo>
                  <a:pt x="54736" y="0"/>
                </a:lnTo>
                <a:lnTo>
                  <a:pt x="54736" y="308483"/>
                </a:lnTo>
                <a:lnTo>
                  <a:pt x="0" y="308483"/>
                </a:lnTo>
                <a:lnTo>
                  <a:pt x="0" y="0"/>
                </a:lnTo>
                <a:close/>
              </a:path>
            </a:pathLst>
          </a:custGeom>
          <a:ln w="3175">
            <a:solidFill>
              <a:srgbClr val="58134A"/>
            </a:solidFill>
          </a:ln>
        </p:spPr>
        <p:txBody>
          <a:bodyPr wrap="square" lIns="0" tIns="0" rIns="0" bIns="0" rtlCol="0"/>
          <a:lstStyle/>
          <a:p>
            <a:endParaRPr/>
          </a:p>
        </p:txBody>
      </p:sp>
      <p:sp>
        <p:nvSpPr>
          <p:cNvPr id="39" name="object 39"/>
          <p:cNvSpPr/>
          <p:nvPr/>
        </p:nvSpPr>
        <p:spPr>
          <a:xfrm>
            <a:off x="7084694" y="535177"/>
            <a:ext cx="229235" cy="311150"/>
          </a:xfrm>
          <a:custGeom>
            <a:avLst/>
            <a:gdLst/>
            <a:ahLst/>
            <a:cxnLst/>
            <a:rect l="l" t="t" r="r" b="b"/>
            <a:pathLst>
              <a:path w="229234" h="311150">
                <a:moveTo>
                  <a:pt x="82296" y="0"/>
                </a:moveTo>
                <a:lnTo>
                  <a:pt x="142716" y="9890"/>
                </a:lnTo>
                <a:lnTo>
                  <a:pt x="189229" y="39497"/>
                </a:lnTo>
                <a:lnTo>
                  <a:pt x="218836" y="85407"/>
                </a:lnTo>
                <a:lnTo>
                  <a:pt x="228726" y="144272"/>
                </a:lnTo>
                <a:lnTo>
                  <a:pt x="224272" y="195092"/>
                </a:lnTo>
                <a:lnTo>
                  <a:pt x="210909" y="236680"/>
                </a:lnTo>
                <a:lnTo>
                  <a:pt x="188642" y="269033"/>
                </a:lnTo>
                <a:lnTo>
                  <a:pt x="157475" y="292147"/>
                </a:lnTo>
                <a:lnTo>
                  <a:pt x="117410" y="306017"/>
                </a:lnTo>
                <a:lnTo>
                  <a:pt x="68452" y="310642"/>
                </a:lnTo>
                <a:lnTo>
                  <a:pt x="0" y="310642"/>
                </a:lnTo>
                <a:lnTo>
                  <a:pt x="0" y="2286"/>
                </a:lnTo>
                <a:lnTo>
                  <a:pt x="29718" y="1285"/>
                </a:lnTo>
                <a:lnTo>
                  <a:pt x="53340" y="571"/>
                </a:lnTo>
                <a:lnTo>
                  <a:pt x="70866" y="142"/>
                </a:lnTo>
                <a:lnTo>
                  <a:pt x="82296" y="0"/>
                </a:lnTo>
                <a:close/>
              </a:path>
            </a:pathLst>
          </a:custGeom>
          <a:ln w="3175">
            <a:solidFill>
              <a:srgbClr val="58134A"/>
            </a:solidFill>
          </a:ln>
        </p:spPr>
        <p:txBody>
          <a:bodyPr wrap="square" lIns="0" tIns="0" rIns="0" bIns="0" rtlCol="0"/>
          <a:lstStyle/>
          <a:p>
            <a:endParaRPr/>
          </a:p>
        </p:txBody>
      </p:sp>
      <p:sp>
        <p:nvSpPr>
          <p:cNvPr id="40" name="object 40"/>
          <p:cNvSpPr/>
          <p:nvPr/>
        </p:nvSpPr>
        <p:spPr>
          <a:xfrm>
            <a:off x="6397244" y="533145"/>
            <a:ext cx="271145" cy="313055"/>
          </a:xfrm>
          <a:custGeom>
            <a:avLst/>
            <a:gdLst/>
            <a:ahLst/>
            <a:cxnLst/>
            <a:rect l="l" t="t" r="r" b="b"/>
            <a:pathLst>
              <a:path w="271145" h="313055">
                <a:moveTo>
                  <a:pt x="123062" y="0"/>
                </a:moveTo>
                <a:lnTo>
                  <a:pt x="147065" y="0"/>
                </a:lnTo>
                <a:lnTo>
                  <a:pt x="271017" y="312674"/>
                </a:lnTo>
                <a:lnTo>
                  <a:pt x="210565" y="312674"/>
                </a:lnTo>
                <a:lnTo>
                  <a:pt x="188086" y="250189"/>
                </a:lnTo>
                <a:lnTo>
                  <a:pt x="82422" y="250189"/>
                </a:lnTo>
                <a:lnTo>
                  <a:pt x="60959"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41" name="object 41"/>
          <p:cNvSpPr/>
          <p:nvPr/>
        </p:nvSpPr>
        <p:spPr>
          <a:xfrm>
            <a:off x="6685915" y="532002"/>
            <a:ext cx="234315" cy="319405"/>
          </a:xfrm>
          <a:custGeom>
            <a:avLst/>
            <a:gdLst/>
            <a:ahLst/>
            <a:cxnLst/>
            <a:rect l="l" t="t" r="r" b="b"/>
            <a:pathLst>
              <a:path w="234315" h="319405">
                <a:moveTo>
                  <a:pt x="141224" y="0"/>
                </a:moveTo>
                <a:lnTo>
                  <a:pt x="166465" y="1357"/>
                </a:lnTo>
                <a:lnTo>
                  <a:pt x="189039" y="5429"/>
                </a:lnTo>
                <a:lnTo>
                  <a:pt x="208946" y="12215"/>
                </a:lnTo>
                <a:lnTo>
                  <a:pt x="226186" y="21717"/>
                </a:lnTo>
                <a:lnTo>
                  <a:pt x="203580" y="67056"/>
                </a:lnTo>
                <a:lnTo>
                  <a:pt x="193034" y="58981"/>
                </a:lnTo>
                <a:lnTo>
                  <a:pt x="179689" y="53228"/>
                </a:lnTo>
                <a:lnTo>
                  <a:pt x="163558" y="49785"/>
                </a:lnTo>
                <a:lnTo>
                  <a:pt x="144652" y="48641"/>
                </a:lnTo>
                <a:lnTo>
                  <a:pt x="126269" y="50665"/>
                </a:lnTo>
                <a:lnTo>
                  <a:pt x="81406" y="81025"/>
                </a:lnTo>
                <a:lnTo>
                  <a:pt x="62944" y="117633"/>
                </a:lnTo>
                <a:lnTo>
                  <a:pt x="56768" y="162813"/>
                </a:lnTo>
                <a:lnTo>
                  <a:pt x="58197" y="186295"/>
                </a:lnTo>
                <a:lnTo>
                  <a:pt x="69627" y="225589"/>
                </a:lnTo>
                <a:lnTo>
                  <a:pt x="106298" y="263144"/>
                </a:lnTo>
                <a:lnTo>
                  <a:pt x="140588" y="270383"/>
                </a:lnTo>
                <a:lnTo>
                  <a:pt x="161212" y="268450"/>
                </a:lnTo>
                <a:lnTo>
                  <a:pt x="179466" y="262636"/>
                </a:lnTo>
                <a:lnTo>
                  <a:pt x="195363" y="252916"/>
                </a:lnTo>
                <a:lnTo>
                  <a:pt x="208914" y="239268"/>
                </a:lnTo>
                <a:lnTo>
                  <a:pt x="234314" y="283463"/>
                </a:lnTo>
                <a:lnTo>
                  <a:pt x="215620" y="299039"/>
                </a:lnTo>
                <a:lnTo>
                  <a:pt x="193055" y="310149"/>
                </a:lnTo>
                <a:lnTo>
                  <a:pt x="166610" y="316807"/>
                </a:lnTo>
                <a:lnTo>
                  <a:pt x="136270"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42" name="object 42"/>
          <p:cNvSpPr/>
          <p:nvPr/>
        </p:nvSpPr>
        <p:spPr>
          <a:xfrm>
            <a:off x="534504" y="1050036"/>
            <a:ext cx="2486698" cy="319150"/>
          </a:xfrm>
          <a:prstGeom prst="rect">
            <a:avLst/>
          </a:prstGeom>
          <a:blipFill>
            <a:blip r:embed="rId11" cstate="print"/>
            <a:stretch>
              <a:fillRect/>
            </a:stretch>
          </a:blipFill>
        </p:spPr>
        <p:txBody>
          <a:bodyPr wrap="square" lIns="0" tIns="0" rIns="0" bIns="0" rtlCol="0"/>
          <a:lstStyle/>
          <a:p>
            <a:endParaRPr/>
          </a:p>
        </p:txBody>
      </p:sp>
      <p:sp>
        <p:nvSpPr>
          <p:cNvPr id="43" name="object 43"/>
          <p:cNvSpPr/>
          <p:nvPr/>
        </p:nvSpPr>
        <p:spPr>
          <a:xfrm>
            <a:off x="588378" y="1214627"/>
            <a:ext cx="98437" cy="105790"/>
          </a:xfrm>
          <a:prstGeom prst="rect">
            <a:avLst/>
          </a:prstGeom>
          <a:blipFill>
            <a:blip r:embed="rId12" cstate="print"/>
            <a:stretch>
              <a:fillRect/>
            </a:stretch>
          </a:blipFill>
        </p:spPr>
        <p:txBody>
          <a:bodyPr wrap="square" lIns="0" tIns="0" rIns="0" bIns="0" rtlCol="0"/>
          <a:lstStyle/>
          <a:p>
            <a:endParaRPr/>
          </a:p>
        </p:txBody>
      </p:sp>
      <p:sp>
        <p:nvSpPr>
          <p:cNvPr id="44" name="object 44"/>
          <p:cNvSpPr/>
          <p:nvPr/>
        </p:nvSpPr>
        <p:spPr>
          <a:xfrm>
            <a:off x="2323973" y="1145539"/>
            <a:ext cx="74295" cy="114300"/>
          </a:xfrm>
          <a:custGeom>
            <a:avLst/>
            <a:gdLst/>
            <a:ahLst/>
            <a:cxnLst/>
            <a:rect l="l" t="t" r="r" b="b"/>
            <a:pathLst>
              <a:path w="74294" h="114300">
                <a:moveTo>
                  <a:pt x="37083" y="0"/>
                </a:moveTo>
                <a:lnTo>
                  <a:pt x="0" y="114046"/>
                </a:lnTo>
                <a:lnTo>
                  <a:pt x="74168" y="114046"/>
                </a:lnTo>
                <a:lnTo>
                  <a:pt x="37083" y="0"/>
                </a:lnTo>
                <a:close/>
              </a:path>
            </a:pathLst>
          </a:custGeom>
          <a:ln w="3175">
            <a:solidFill>
              <a:srgbClr val="58134A"/>
            </a:solidFill>
          </a:ln>
        </p:spPr>
        <p:txBody>
          <a:bodyPr wrap="square" lIns="0" tIns="0" rIns="0" bIns="0" rtlCol="0"/>
          <a:lstStyle/>
          <a:p>
            <a:endParaRPr/>
          </a:p>
        </p:txBody>
      </p:sp>
      <p:sp>
        <p:nvSpPr>
          <p:cNvPr id="45" name="object 45"/>
          <p:cNvSpPr/>
          <p:nvPr/>
        </p:nvSpPr>
        <p:spPr>
          <a:xfrm>
            <a:off x="1483994" y="1097788"/>
            <a:ext cx="157606" cy="223647"/>
          </a:xfrm>
          <a:prstGeom prst="rect">
            <a:avLst/>
          </a:prstGeom>
          <a:blipFill>
            <a:blip r:embed="rId13" cstate="print"/>
            <a:stretch>
              <a:fillRect/>
            </a:stretch>
          </a:blipFill>
        </p:spPr>
        <p:txBody>
          <a:bodyPr wrap="square" lIns="0" tIns="0" rIns="0" bIns="0" rtlCol="0"/>
          <a:lstStyle/>
          <a:p>
            <a:endParaRPr/>
          </a:p>
        </p:txBody>
      </p:sp>
      <p:sp>
        <p:nvSpPr>
          <p:cNvPr id="46" name="object 46"/>
          <p:cNvSpPr/>
          <p:nvPr/>
        </p:nvSpPr>
        <p:spPr>
          <a:xfrm>
            <a:off x="588378" y="1097533"/>
            <a:ext cx="81800" cy="77596"/>
          </a:xfrm>
          <a:prstGeom prst="rect">
            <a:avLst/>
          </a:prstGeom>
          <a:blipFill>
            <a:blip r:embed="rId14" cstate="print"/>
            <a:stretch>
              <a:fillRect/>
            </a:stretch>
          </a:blipFill>
        </p:spPr>
        <p:txBody>
          <a:bodyPr wrap="square" lIns="0" tIns="0" rIns="0" bIns="0" rtlCol="0"/>
          <a:lstStyle/>
          <a:p>
            <a:endParaRPr/>
          </a:p>
        </p:txBody>
      </p:sp>
      <p:sp>
        <p:nvSpPr>
          <p:cNvPr id="47" name="object 47"/>
          <p:cNvSpPr/>
          <p:nvPr/>
        </p:nvSpPr>
        <p:spPr>
          <a:xfrm>
            <a:off x="2765679" y="1055497"/>
            <a:ext cx="255904" cy="308610"/>
          </a:xfrm>
          <a:custGeom>
            <a:avLst/>
            <a:gdLst/>
            <a:ahLst/>
            <a:cxnLst/>
            <a:rect l="l" t="t" r="r" b="b"/>
            <a:pathLst>
              <a:path w="255905" h="308609">
                <a:moveTo>
                  <a:pt x="0" y="0"/>
                </a:moveTo>
                <a:lnTo>
                  <a:pt x="255523" y="0"/>
                </a:lnTo>
                <a:lnTo>
                  <a:pt x="255523" y="48640"/>
                </a:lnTo>
                <a:lnTo>
                  <a:pt x="152907" y="48640"/>
                </a:lnTo>
                <a:lnTo>
                  <a:pt x="152907" y="308482"/>
                </a:lnTo>
                <a:lnTo>
                  <a:pt x="98170" y="308482"/>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48" name="object 48"/>
          <p:cNvSpPr/>
          <p:nvPr/>
        </p:nvSpPr>
        <p:spPr>
          <a:xfrm>
            <a:off x="2006726" y="1055497"/>
            <a:ext cx="255904" cy="308610"/>
          </a:xfrm>
          <a:custGeom>
            <a:avLst/>
            <a:gdLst/>
            <a:ahLst/>
            <a:cxnLst/>
            <a:rect l="l" t="t" r="r" b="b"/>
            <a:pathLst>
              <a:path w="255905" h="308609">
                <a:moveTo>
                  <a:pt x="0" y="0"/>
                </a:moveTo>
                <a:lnTo>
                  <a:pt x="255524" y="0"/>
                </a:lnTo>
                <a:lnTo>
                  <a:pt x="255524" y="48640"/>
                </a:lnTo>
                <a:lnTo>
                  <a:pt x="152908" y="48640"/>
                </a:lnTo>
                <a:lnTo>
                  <a:pt x="152908" y="308482"/>
                </a:lnTo>
                <a:lnTo>
                  <a:pt x="98171" y="308482"/>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49" name="object 49"/>
          <p:cNvSpPr/>
          <p:nvPr/>
        </p:nvSpPr>
        <p:spPr>
          <a:xfrm>
            <a:off x="1746123" y="1055497"/>
            <a:ext cx="224790" cy="313055"/>
          </a:xfrm>
          <a:custGeom>
            <a:avLst/>
            <a:gdLst/>
            <a:ahLst/>
            <a:cxnLst/>
            <a:rect l="l" t="t" r="r" b="b"/>
            <a:pathLst>
              <a:path w="224789" h="313055">
                <a:moveTo>
                  <a:pt x="0" y="0"/>
                </a:moveTo>
                <a:lnTo>
                  <a:pt x="26288" y="0"/>
                </a:lnTo>
                <a:lnTo>
                  <a:pt x="171957" y="186181"/>
                </a:lnTo>
                <a:lnTo>
                  <a:pt x="171957" y="0"/>
                </a:lnTo>
                <a:lnTo>
                  <a:pt x="224662" y="0"/>
                </a:lnTo>
                <a:lnTo>
                  <a:pt x="224662" y="312674"/>
                </a:lnTo>
                <a:lnTo>
                  <a:pt x="202310"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50" name="object 50"/>
          <p:cNvSpPr/>
          <p:nvPr/>
        </p:nvSpPr>
        <p:spPr>
          <a:xfrm>
            <a:off x="760006" y="1055497"/>
            <a:ext cx="262890" cy="308610"/>
          </a:xfrm>
          <a:custGeom>
            <a:avLst/>
            <a:gdLst/>
            <a:ahLst/>
            <a:cxnLst/>
            <a:rect l="l" t="t" r="r" b="b"/>
            <a:pathLst>
              <a:path w="262890" h="308609">
                <a:moveTo>
                  <a:pt x="0" y="0"/>
                </a:moveTo>
                <a:lnTo>
                  <a:pt x="58127" y="0"/>
                </a:lnTo>
                <a:lnTo>
                  <a:pt x="131203" y="131572"/>
                </a:lnTo>
                <a:lnTo>
                  <a:pt x="204482" y="0"/>
                </a:lnTo>
                <a:lnTo>
                  <a:pt x="262394" y="0"/>
                </a:lnTo>
                <a:lnTo>
                  <a:pt x="158788" y="181863"/>
                </a:lnTo>
                <a:lnTo>
                  <a:pt x="158788" y="308482"/>
                </a:lnTo>
                <a:lnTo>
                  <a:pt x="104025" y="308482"/>
                </a:lnTo>
                <a:lnTo>
                  <a:pt x="104025" y="181863"/>
                </a:lnTo>
                <a:lnTo>
                  <a:pt x="0" y="0"/>
                </a:lnTo>
                <a:close/>
              </a:path>
            </a:pathLst>
          </a:custGeom>
          <a:ln w="3175">
            <a:solidFill>
              <a:srgbClr val="58134A"/>
            </a:solidFill>
          </a:ln>
        </p:spPr>
        <p:txBody>
          <a:bodyPr wrap="square" lIns="0" tIns="0" rIns="0" bIns="0" rtlCol="0"/>
          <a:lstStyle/>
          <a:p>
            <a:endParaRPr/>
          </a:p>
        </p:txBody>
      </p:sp>
      <p:sp>
        <p:nvSpPr>
          <p:cNvPr id="51" name="object 51"/>
          <p:cNvSpPr/>
          <p:nvPr/>
        </p:nvSpPr>
        <p:spPr>
          <a:xfrm>
            <a:off x="534504" y="1052702"/>
            <a:ext cx="208279" cy="311785"/>
          </a:xfrm>
          <a:custGeom>
            <a:avLst/>
            <a:gdLst/>
            <a:ahLst/>
            <a:cxnLst/>
            <a:rect l="l" t="t" r="r" b="b"/>
            <a:pathLst>
              <a:path w="208279" h="311784">
                <a:moveTo>
                  <a:pt x="87401" y="0"/>
                </a:moveTo>
                <a:lnTo>
                  <a:pt x="130175" y="5143"/>
                </a:lnTo>
                <a:lnTo>
                  <a:pt x="174313" y="31956"/>
                </a:lnTo>
                <a:lnTo>
                  <a:pt x="189534" y="79248"/>
                </a:lnTo>
                <a:lnTo>
                  <a:pt x="187113" y="96583"/>
                </a:lnTo>
                <a:lnTo>
                  <a:pt x="179847" y="112013"/>
                </a:lnTo>
                <a:lnTo>
                  <a:pt x="167739" y="125539"/>
                </a:lnTo>
                <a:lnTo>
                  <a:pt x="150787" y="137160"/>
                </a:lnTo>
                <a:lnTo>
                  <a:pt x="175940" y="149808"/>
                </a:lnTo>
                <a:lnTo>
                  <a:pt x="193906" y="167767"/>
                </a:lnTo>
                <a:lnTo>
                  <a:pt x="204686" y="191059"/>
                </a:lnTo>
                <a:lnTo>
                  <a:pt x="208279" y="219710"/>
                </a:lnTo>
                <a:lnTo>
                  <a:pt x="206291" y="239666"/>
                </a:lnTo>
                <a:lnTo>
                  <a:pt x="176479" y="286512"/>
                </a:lnTo>
                <a:lnTo>
                  <a:pt x="140047" y="305085"/>
                </a:lnTo>
                <a:lnTo>
                  <a:pt x="94348" y="311276"/>
                </a:lnTo>
                <a:lnTo>
                  <a:pt x="0" y="311276"/>
                </a:lnTo>
                <a:lnTo>
                  <a:pt x="0" y="2921"/>
                </a:lnTo>
                <a:lnTo>
                  <a:pt x="28836" y="1660"/>
                </a:lnTo>
                <a:lnTo>
                  <a:pt x="53016" y="746"/>
                </a:lnTo>
                <a:lnTo>
                  <a:pt x="72537" y="188"/>
                </a:lnTo>
                <a:lnTo>
                  <a:pt x="87401" y="0"/>
                </a:lnTo>
                <a:close/>
              </a:path>
            </a:pathLst>
          </a:custGeom>
          <a:ln w="3175">
            <a:solidFill>
              <a:srgbClr val="58134A"/>
            </a:solidFill>
          </a:ln>
        </p:spPr>
        <p:txBody>
          <a:bodyPr wrap="square" lIns="0" tIns="0" rIns="0" bIns="0" rtlCol="0"/>
          <a:lstStyle/>
          <a:p>
            <a:endParaRPr/>
          </a:p>
        </p:txBody>
      </p:sp>
      <p:sp>
        <p:nvSpPr>
          <p:cNvPr id="52" name="object 52"/>
          <p:cNvSpPr/>
          <p:nvPr/>
        </p:nvSpPr>
        <p:spPr>
          <a:xfrm>
            <a:off x="2226055" y="1051305"/>
            <a:ext cx="271145" cy="313055"/>
          </a:xfrm>
          <a:custGeom>
            <a:avLst/>
            <a:gdLst/>
            <a:ahLst/>
            <a:cxnLst/>
            <a:rect l="l" t="t" r="r" b="b"/>
            <a:pathLst>
              <a:path w="271144" h="313055">
                <a:moveTo>
                  <a:pt x="123062" y="0"/>
                </a:moveTo>
                <a:lnTo>
                  <a:pt x="147066" y="0"/>
                </a:lnTo>
                <a:lnTo>
                  <a:pt x="271018" y="312674"/>
                </a:lnTo>
                <a:lnTo>
                  <a:pt x="210566" y="312674"/>
                </a:lnTo>
                <a:lnTo>
                  <a:pt x="188087" y="250190"/>
                </a:lnTo>
                <a:lnTo>
                  <a:pt x="82423" y="250190"/>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53" name="object 53"/>
          <p:cNvSpPr/>
          <p:nvPr/>
        </p:nvSpPr>
        <p:spPr>
          <a:xfrm>
            <a:off x="2514726" y="1050163"/>
            <a:ext cx="234315" cy="319405"/>
          </a:xfrm>
          <a:custGeom>
            <a:avLst/>
            <a:gdLst/>
            <a:ahLst/>
            <a:cxnLst/>
            <a:rect l="l" t="t" r="r" b="b"/>
            <a:pathLst>
              <a:path w="234314" h="319405">
                <a:moveTo>
                  <a:pt x="141224" y="0"/>
                </a:moveTo>
                <a:lnTo>
                  <a:pt x="166465" y="1357"/>
                </a:lnTo>
                <a:lnTo>
                  <a:pt x="189039" y="5429"/>
                </a:lnTo>
                <a:lnTo>
                  <a:pt x="208946" y="12215"/>
                </a:lnTo>
                <a:lnTo>
                  <a:pt x="226187" y="21716"/>
                </a:lnTo>
                <a:lnTo>
                  <a:pt x="203581" y="67056"/>
                </a:lnTo>
                <a:lnTo>
                  <a:pt x="193034" y="58981"/>
                </a:lnTo>
                <a:lnTo>
                  <a:pt x="179689" y="53228"/>
                </a:lnTo>
                <a:lnTo>
                  <a:pt x="163558" y="49785"/>
                </a:lnTo>
                <a:lnTo>
                  <a:pt x="144653" y="48640"/>
                </a:lnTo>
                <a:lnTo>
                  <a:pt x="126269" y="50665"/>
                </a:lnTo>
                <a:lnTo>
                  <a:pt x="81406" y="81025"/>
                </a:lnTo>
                <a:lnTo>
                  <a:pt x="62944" y="117633"/>
                </a:lnTo>
                <a:lnTo>
                  <a:pt x="56768" y="162813"/>
                </a:lnTo>
                <a:lnTo>
                  <a:pt x="58197" y="186295"/>
                </a:lnTo>
                <a:lnTo>
                  <a:pt x="69627" y="225589"/>
                </a:lnTo>
                <a:lnTo>
                  <a:pt x="106299" y="263144"/>
                </a:lnTo>
                <a:lnTo>
                  <a:pt x="140589" y="270383"/>
                </a:lnTo>
                <a:lnTo>
                  <a:pt x="161212" y="268450"/>
                </a:lnTo>
                <a:lnTo>
                  <a:pt x="179466" y="262636"/>
                </a:lnTo>
                <a:lnTo>
                  <a:pt x="195363" y="252916"/>
                </a:lnTo>
                <a:lnTo>
                  <a:pt x="208915" y="239267"/>
                </a:lnTo>
                <a:lnTo>
                  <a:pt x="234315" y="283463"/>
                </a:lnTo>
                <a:lnTo>
                  <a:pt x="215620" y="299039"/>
                </a:lnTo>
                <a:lnTo>
                  <a:pt x="193055" y="310149"/>
                </a:lnTo>
                <a:lnTo>
                  <a:pt x="166610" y="316807"/>
                </a:lnTo>
                <a:lnTo>
                  <a:pt x="136271"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54" name="object 54"/>
          <p:cNvSpPr/>
          <p:nvPr/>
        </p:nvSpPr>
        <p:spPr>
          <a:xfrm>
            <a:off x="1164424" y="1050163"/>
            <a:ext cx="234950" cy="319405"/>
          </a:xfrm>
          <a:custGeom>
            <a:avLst/>
            <a:gdLst/>
            <a:ahLst/>
            <a:cxnLst/>
            <a:rect l="l" t="t" r="r" b="b"/>
            <a:pathLst>
              <a:path w="234950" h="319405">
                <a:moveTo>
                  <a:pt x="141262" y="0"/>
                </a:moveTo>
                <a:lnTo>
                  <a:pt x="166503" y="1357"/>
                </a:lnTo>
                <a:lnTo>
                  <a:pt x="189077" y="5429"/>
                </a:lnTo>
                <a:lnTo>
                  <a:pt x="208984" y="12215"/>
                </a:lnTo>
                <a:lnTo>
                  <a:pt x="226225" y="21716"/>
                </a:lnTo>
                <a:lnTo>
                  <a:pt x="203619" y="67056"/>
                </a:lnTo>
                <a:lnTo>
                  <a:pt x="193072" y="58981"/>
                </a:lnTo>
                <a:lnTo>
                  <a:pt x="179727" y="53228"/>
                </a:lnTo>
                <a:lnTo>
                  <a:pt x="163596" y="49785"/>
                </a:lnTo>
                <a:lnTo>
                  <a:pt x="144691" y="48640"/>
                </a:lnTo>
                <a:lnTo>
                  <a:pt x="126303" y="50665"/>
                </a:lnTo>
                <a:lnTo>
                  <a:pt x="81495" y="81025"/>
                </a:lnTo>
                <a:lnTo>
                  <a:pt x="63014" y="117633"/>
                </a:lnTo>
                <a:lnTo>
                  <a:pt x="56857" y="162813"/>
                </a:lnTo>
                <a:lnTo>
                  <a:pt x="58284" y="186295"/>
                </a:lnTo>
                <a:lnTo>
                  <a:pt x="69705" y="225589"/>
                </a:lnTo>
                <a:lnTo>
                  <a:pt x="106351" y="263144"/>
                </a:lnTo>
                <a:lnTo>
                  <a:pt x="140627" y="270383"/>
                </a:lnTo>
                <a:lnTo>
                  <a:pt x="161250" y="268450"/>
                </a:lnTo>
                <a:lnTo>
                  <a:pt x="179504" y="262636"/>
                </a:lnTo>
                <a:lnTo>
                  <a:pt x="195401" y="252916"/>
                </a:lnTo>
                <a:lnTo>
                  <a:pt x="208953" y="239267"/>
                </a:lnTo>
                <a:lnTo>
                  <a:pt x="234353" y="283463"/>
                </a:lnTo>
                <a:lnTo>
                  <a:pt x="215658" y="299039"/>
                </a:lnTo>
                <a:lnTo>
                  <a:pt x="193093" y="310149"/>
                </a:lnTo>
                <a:lnTo>
                  <a:pt x="166648" y="316807"/>
                </a:lnTo>
                <a:lnTo>
                  <a:pt x="136309" y="319024"/>
                </a:lnTo>
                <a:lnTo>
                  <a:pt x="105749" y="316376"/>
                </a:lnTo>
                <a:lnTo>
                  <a:pt x="55502" y="295128"/>
                </a:lnTo>
                <a:lnTo>
                  <a:pt x="20134" y="253307"/>
                </a:lnTo>
                <a:lnTo>
                  <a:pt x="2236" y="195343"/>
                </a:lnTo>
                <a:lnTo>
                  <a:pt x="0" y="160527"/>
                </a:lnTo>
                <a:lnTo>
                  <a:pt x="2479" y="127718"/>
                </a:lnTo>
                <a:lnTo>
                  <a:pt x="22320" y="70481"/>
                </a:lnTo>
                <a:lnTo>
                  <a:pt x="60925" y="25931"/>
                </a:lnTo>
                <a:lnTo>
                  <a:pt x="111716" y="2881"/>
                </a:lnTo>
                <a:lnTo>
                  <a:pt x="141262" y="0"/>
                </a:lnTo>
                <a:close/>
              </a:path>
            </a:pathLst>
          </a:custGeom>
          <a:ln w="3175">
            <a:solidFill>
              <a:srgbClr val="58134A"/>
            </a:solidFill>
          </a:ln>
        </p:spPr>
        <p:txBody>
          <a:bodyPr wrap="square" lIns="0" tIns="0" rIns="0" bIns="0" rtlCol="0"/>
          <a:lstStyle/>
          <a:p>
            <a:endParaRPr/>
          </a:p>
        </p:txBody>
      </p:sp>
      <p:sp>
        <p:nvSpPr>
          <p:cNvPr id="55" name="object 55"/>
          <p:cNvSpPr/>
          <p:nvPr/>
        </p:nvSpPr>
        <p:spPr>
          <a:xfrm>
            <a:off x="1428114" y="1050036"/>
            <a:ext cx="269875" cy="319405"/>
          </a:xfrm>
          <a:custGeom>
            <a:avLst/>
            <a:gdLst/>
            <a:ahLst/>
            <a:cxnLst/>
            <a:rect l="l" t="t" r="r" b="b"/>
            <a:pathLst>
              <a:path w="269875" h="319405">
                <a:moveTo>
                  <a:pt x="132587" y="0"/>
                </a:moveTo>
                <a:lnTo>
                  <a:pt x="191357" y="10302"/>
                </a:lnTo>
                <a:lnTo>
                  <a:pt x="234315" y="41275"/>
                </a:lnTo>
                <a:lnTo>
                  <a:pt x="260715" y="90804"/>
                </a:lnTo>
                <a:lnTo>
                  <a:pt x="269493"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56" name="object 56"/>
          <p:cNvSpPr/>
          <p:nvPr/>
        </p:nvSpPr>
        <p:spPr>
          <a:xfrm>
            <a:off x="3180207" y="1050036"/>
            <a:ext cx="1721866" cy="319150"/>
          </a:xfrm>
          <a:prstGeom prst="rect">
            <a:avLst/>
          </a:prstGeom>
          <a:blipFill>
            <a:blip r:embed="rId15" cstate="print"/>
            <a:stretch>
              <a:fillRect/>
            </a:stretch>
          </a:blipFill>
        </p:spPr>
        <p:txBody>
          <a:bodyPr wrap="square" lIns="0" tIns="0" rIns="0" bIns="0" rtlCol="0"/>
          <a:lstStyle/>
          <a:p>
            <a:endParaRPr/>
          </a:p>
        </p:txBody>
      </p:sp>
      <p:sp>
        <p:nvSpPr>
          <p:cNvPr id="57" name="object 57"/>
          <p:cNvSpPr/>
          <p:nvPr/>
        </p:nvSpPr>
        <p:spPr>
          <a:xfrm>
            <a:off x="3234054" y="1101089"/>
            <a:ext cx="95631" cy="103124"/>
          </a:xfrm>
          <a:prstGeom prst="rect">
            <a:avLst/>
          </a:prstGeom>
          <a:blipFill>
            <a:blip r:embed="rId4" cstate="print"/>
            <a:stretch>
              <a:fillRect/>
            </a:stretch>
          </a:blipFill>
        </p:spPr>
        <p:txBody>
          <a:bodyPr wrap="square" lIns="0" tIns="0" rIns="0" bIns="0" rtlCol="0"/>
          <a:lstStyle/>
          <a:p>
            <a:endParaRPr/>
          </a:p>
        </p:txBody>
      </p:sp>
      <p:sp>
        <p:nvSpPr>
          <p:cNvPr id="58" name="object 58"/>
          <p:cNvSpPr/>
          <p:nvPr/>
        </p:nvSpPr>
        <p:spPr>
          <a:xfrm>
            <a:off x="3489071" y="1100963"/>
            <a:ext cx="91185" cy="89915"/>
          </a:xfrm>
          <a:prstGeom prst="rect">
            <a:avLst/>
          </a:prstGeom>
          <a:blipFill>
            <a:blip r:embed="rId5" cstate="print"/>
            <a:stretch>
              <a:fillRect/>
            </a:stretch>
          </a:blipFill>
        </p:spPr>
        <p:txBody>
          <a:bodyPr wrap="square" lIns="0" tIns="0" rIns="0" bIns="0" rtlCol="0"/>
          <a:lstStyle/>
          <a:p>
            <a:endParaRPr/>
          </a:p>
        </p:txBody>
      </p:sp>
      <p:sp>
        <p:nvSpPr>
          <p:cNvPr id="59" name="object 59"/>
          <p:cNvSpPr/>
          <p:nvPr/>
        </p:nvSpPr>
        <p:spPr>
          <a:xfrm>
            <a:off x="3737990" y="1097788"/>
            <a:ext cx="157607" cy="223647"/>
          </a:xfrm>
          <a:prstGeom prst="rect">
            <a:avLst/>
          </a:prstGeom>
          <a:blipFill>
            <a:blip r:embed="rId13" cstate="print"/>
            <a:stretch>
              <a:fillRect/>
            </a:stretch>
          </a:blipFill>
        </p:spPr>
        <p:txBody>
          <a:bodyPr wrap="square" lIns="0" tIns="0" rIns="0" bIns="0" rtlCol="0"/>
          <a:lstStyle/>
          <a:p>
            <a:endParaRPr/>
          </a:p>
        </p:txBody>
      </p:sp>
      <p:sp>
        <p:nvSpPr>
          <p:cNvPr id="60" name="object 60"/>
          <p:cNvSpPr/>
          <p:nvPr/>
        </p:nvSpPr>
        <p:spPr>
          <a:xfrm>
            <a:off x="4263771"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61" name="object 61"/>
          <p:cNvSpPr/>
          <p:nvPr/>
        </p:nvSpPr>
        <p:spPr>
          <a:xfrm>
            <a:off x="3180207" y="1053338"/>
            <a:ext cx="205104" cy="311150"/>
          </a:xfrm>
          <a:custGeom>
            <a:avLst/>
            <a:gdLst/>
            <a:ahLst/>
            <a:cxnLst/>
            <a:rect l="l" t="t" r="r" b="b"/>
            <a:pathLst>
              <a:path w="205104" h="311150">
                <a:moveTo>
                  <a:pt x="64007" y="0"/>
                </a:moveTo>
                <a:lnTo>
                  <a:pt x="127222" y="5619"/>
                </a:lnTo>
                <a:lnTo>
                  <a:pt x="170815" y="22478"/>
                </a:lnTo>
                <a:lnTo>
                  <a:pt x="196246" y="51133"/>
                </a:lnTo>
                <a:lnTo>
                  <a:pt x="204723" y="92456"/>
                </a:lnTo>
                <a:lnTo>
                  <a:pt x="196893" y="138888"/>
                </a:lnTo>
                <a:lnTo>
                  <a:pt x="173418" y="172069"/>
                </a:lnTo>
                <a:lnTo>
                  <a:pt x="134322" y="191986"/>
                </a:lnTo>
                <a:lnTo>
                  <a:pt x="79629" y="198627"/>
                </a:lnTo>
                <a:lnTo>
                  <a:pt x="73406" y="198627"/>
                </a:lnTo>
                <a:lnTo>
                  <a:pt x="65150" y="198120"/>
                </a:lnTo>
                <a:lnTo>
                  <a:pt x="54737" y="197103"/>
                </a:lnTo>
                <a:lnTo>
                  <a:pt x="54737" y="310641"/>
                </a:lnTo>
                <a:lnTo>
                  <a:pt x="0" y="310641"/>
                </a:lnTo>
                <a:lnTo>
                  <a:pt x="0" y="2286"/>
                </a:lnTo>
                <a:lnTo>
                  <a:pt x="24503" y="1285"/>
                </a:lnTo>
                <a:lnTo>
                  <a:pt x="43338" y="571"/>
                </a:lnTo>
                <a:lnTo>
                  <a:pt x="56507" y="142"/>
                </a:lnTo>
                <a:lnTo>
                  <a:pt x="64007" y="0"/>
                </a:lnTo>
                <a:close/>
              </a:path>
            </a:pathLst>
          </a:custGeom>
          <a:ln w="3175">
            <a:solidFill>
              <a:srgbClr val="58134A"/>
            </a:solidFill>
          </a:ln>
        </p:spPr>
        <p:txBody>
          <a:bodyPr wrap="square" lIns="0" tIns="0" rIns="0" bIns="0" rtlCol="0"/>
          <a:lstStyle/>
          <a:p>
            <a:endParaRPr/>
          </a:p>
        </p:txBody>
      </p:sp>
      <p:sp>
        <p:nvSpPr>
          <p:cNvPr id="62" name="object 62"/>
          <p:cNvSpPr/>
          <p:nvPr/>
        </p:nvSpPr>
        <p:spPr>
          <a:xfrm>
            <a:off x="3433190" y="1052322"/>
            <a:ext cx="237490" cy="311785"/>
          </a:xfrm>
          <a:custGeom>
            <a:avLst/>
            <a:gdLst/>
            <a:ahLst/>
            <a:cxnLst/>
            <a:rect l="l" t="t" r="r" b="b"/>
            <a:pathLst>
              <a:path w="237489" h="311784">
                <a:moveTo>
                  <a:pt x="85471" y="0"/>
                </a:moveTo>
                <a:lnTo>
                  <a:pt x="136884" y="5689"/>
                </a:lnTo>
                <a:lnTo>
                  <a:pt x="173593" y="22748"/>
                </a:lnTo>
                <a:lnTo>
                  <a:pt x="195609" y="51167"/>
                </a:lnTo>
                <a:lnTo>
                  <a:pt x="202946" y="90931"/>
                </a:lnTo>
                <a:lnTo>
                  <a:pt x="201943" y="104338"/>
                </a:lnTo>
                <a:lnTo>
                  <a:pt x="186817" y="140842"/>
                </a:lnTo>
                <a:lnTo>
                  <a:pt x="157688" y="167221"/>
                </a:lnTo>
                <a:lnTo>
                  <a:pt x="145923" y="172719"/>
                </a:lnTo>
                <a:lnTo>
                  <a:pt x="237109" y="311657"/>
                </a:lnTo>
                <a:lnTo>
                  <a:pt x="173862" y="311657"/>
                </a:lnTo>
                <a:lnTo>
                  <a:pt x="91567" y="184276"/>
                </a:lnTo>
                <a:lnTo>
                  <a:pt x="84754" y="184110"/>
                </a:lnTo>
                <a:lnTo>
                  <a:pt x="76692" y="183800"/>
                </a:lnTo>
                <a:lnTo>
                  <a:pt x="67367" y="183348"/>
                </a:lnTo>
                <a:lnTo>
                  <a:pt x="56769" y="182752"/>
                </a:lnTo>
                <a:lnTo>
                  <a:pt x="56769" y="311657"/>
                </a:lnTo>
                <a:lnTo>
                  <a:pt x="0" y="311657"/>
                </a:lnTo>
                <a:lnTo>
                  <a:pt x="0" y="3175"/>
                </a:lnTo>
                <a:lnTo>
                  <a:pt x="3931" y="3077"/>
                </a:lnTo>
                <a:lnTo>
                  <a:pt x="11160" y="2778"/>
                </a:lnTo>
                <a:lnTo>
                  <a:pt x="21699" y="2264"/>
                </a:lnTo>
                <a:lnTo>
                  <a:pt x="35560" y="1524"/>
                </a:lnTo>
                <a:lnTo>
                  <a:pt x="50252" y="857"/>
                </a:lnTo>
                <a:lnTo>
                  <a:pt x="63468" y="380"/>
                </a:lnTo>
                <a:lnTo>
                  <a:pt x="75207" y="95"/>
                </a:lnTo>
                <a:lnTo>
                  <a:pt x="85471" y="0"/>
                </a:lnTo>
                <a:close/>
              </a:path>
            </a:pathLst>
          </a:custGeom>
          <a:ln w="3175">
            <a:solidFill>
              <a:srgbClr val="58134A"/>
            </a:solidFill>
          </a:ln>
        </p:spPr>
        <p:txBody>
          <a:bodyPr wrap="square" lIns="0" tIns="0" rIns="0" bIns="0" rtlCol="0"/>
          <a:lstStyle/>
          <a:p>
            <a:endParaRPr/>
          </a:p>
        </p:txBody>
      </p:sp>
      <p:sp>
        <p:nvSpPr>
          <p:cNvPr id="63" name="object 63"/>
          <p:cNvSpPr/>
          <p:nvPr/>
        </p:nvSpPr>
        <p:spPr>
          <a:xfrm>
            <a:off x="4715383" y="1050163"/>
            <a:ext cx="186690" cy="319405"/>
          </a:xfrm>
          <a:custGeom>
            <a:avLst/>
            <a:gdLst/>
            <a:ahLst/>
            <a:cxnLst/>
            <a:rect l="l" t="t" r="r" b="b"/>
            <a:pathLst>
              <a:path w="186689" h="319405">
                <a:moveTo>
                  <a:pt x="94106" y="0"/>
                </a:moveTo>
                <a:lnTo>
                  <a:pt x="119086" y="1260"/>
                </a:lnTo>
                <a:lnTo>
                  <a:pt x="140493" y="5032"/>
                </a:lnTo>
                <a:lnTo>
                  <a:pt x="158329" y="11304"/>
                </a:lnTo>
                <a:lnTo>
                  <a:pt x="172592" y="20065"/>
                </a:lnTo>
                <a:lnTo>
                  <a:pt x="155955" y="67183"/>
                </a:lnTo>
                <a:lnTo>
                  <a:pt x="141360" y="58181"/>
                </a:lnTo>
                <a:lnTo>
                  <a:pt x="126349" y="51752"/>
                </a:lnTo>
                <a:lnTo>
                  <a:pt x="110932" y="47894"/>
                </a:lnTo>
                <a:lnTo>
                  <a:pt x="95122" y="46609"/>
                </a:lnTo>
                <a:lnTo>
                  <a:pt x="86217" y="47230"/>
                </a:lnTo>
                <a:lnTo>
                  <a:pt x="56016" y="74930"/>
                </a:lnTo>
                <a:lnTo>
                  <a:pt x="55371" y="82550"/>
                </a:lnTo>
                <a:lnTo>
                  <a:pt x="59039" y="95986"/>
                </a:lnTo>
                <a:lnTo>
                  <a:pt x="70040" y="109648"/>
                </a:lnTo>
                <a:lnTo>
                  <a:pt x="88376" y="123572"/>
                </a:lnTo>
                <a:lnTo>
                  <a:pt x="114045" y="137795"/>
                </a:lnTo>
                <a:lnTo>
                  <a:pt x="128478" y="145194"/>
                </a:lnTo>
                <a:lnTo>
                  <a:pt x="140731" y="152320"/>
                </a:lnTo>
                <a:lnTo>
                  <a:pt x="170830" y="179419"/>
                </a:lnTo>
                <a:lnTo>
                  <a:pt x="186257" y="222954"/>
                </a:lnTo>
                <a:lnTo>
                  <a:pt x="186689" y="233172"/>
                </a:lnTo>
                <a:lnTo>
                  <a:pt x="184854" y="251102"/>
                </a:lnTo>
                <a:lnTo>
                  <a:pt x="157225" y="294894"/>
                </a:lnTo>
                <a:lnTo>
                  <a:pt x="122539" y="313007"/>
                </a:lnTo>
                <a:lnTo>
                  <a:pt x="77850" y="319024"/>
                </a:lnTo>
                <a:lnTo>
                  <a:pt x="56828" y="317640"/>
                </a:lnTo>
                <a:lnTo>
                  <a:pt x="36830" y="313483"/>
                </a:lnTo>
                <a:lnTo>
                  <a:pt x="17879" y="306540"/>
                </a:lnTo>
                <a:lnTo>
                  <a:pt x="0" y="296799"/>
                </a:lnTo>
                <a:lnTo>
                  <a:pt x="20192" y="247650"/>
                </a:lnTo>
                <a:lnTo>
                  <a:pt x="36333" y="257631"/>
                </a:lnTo>
                <a:lnTo>
                  <a:pt x="52355" y="264731"/>
                </a:lnTo>
                <a:lnTo>
                  <a:pt x="68234" y="268974"/>
                </a:lnTo>
                <a:lnTo>
                  <a:pt x="83946"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4" y="83058"/>
                </a:lnTo>
                <a:lnTo>
                  <a:pt x="2258" y="65912"/>
                </a:lnTo>
                <a:lnTo>
                  <a:pt x="26796"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64" name="object 64"/>
          <p:cNvSpPr/>
          <p:nvPr/>
        </p:nvSpPr>
        <p:spPr>
          <a:xfrm>
            <a:off x="4494403" y="1050163"/>
            <a:ext cx="186690" cy="319405"/>
          </a:xfrm>
          <a:custGeom>
            <a:avLst/>
            <a:gdLst/>
            <a:ahLst/>
            <a:cxnLst/>
            <a:rect l="l" t="t" r="r" b="b"/>
            <a:pathLst>
              <a:path w="186689" h="319405">
                <a:moveTo>
                  <a:pt x="94107" y="0"/>
                </a:moveTo>
                <a:lnTo>
                  <a:pt x="119086" y="1260"/>
                </a:lnTo>
                <a:lnTo>
                  <a:pt x="140493" y="5032"/>
                </a:lnTo>
                <a:lnTo>
                  <a:pt x="158329" y="11304"/>
                </a:lnTo>
                <a:lnTo>
                  <a:pt x="172593" y="20065"/>
                </a:lnTo>
                <a:lnTo>
                  <a:pt x="155956" y="67183"/>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6" y="137795"/>
                </a:lnTo>
                <a:lnTo>
                  <a:pt x="128478" y="145194"/>
                </a:lnTo>
                <a:lnTo>
                  <a:pt x="140731" y="152320"/>
                </a:lnTo>
                <a:lnTo>
                  <a:pt x="170830" y="179419"/>
                </a:lnTo>
                <a:lnTo>
                  <a:pt x="186257" y="222954"/>
                </a:lnTo>
                <a:lnTo>
                  <a:pt x="186689" y="233172"/>
                </a:lnTo>
                <a:lnTo>
                  <a:pt x="184854" y="251102"/>
                </a:lnTo>
                <a:lnTo>
                  <a:pt x="157225" y="294894"/>
                </a:lnTo>
                <a:lnTo>
                  <a:pt x="122539" y="313007"/>
                </a:lnTo>
                <a:lnTo>
                  <a:pt x="77850" y="319024"/>
                </a:lnTo>
                <a:lnTo>
                  <a:pt x="56828" y="317640"/>
                </a:lnTo>
                <a:lnTo>
                  <a:pt x="36830" y="313483"/>
                </a:lnTo>
                <a:lnTo>
                  <a:pt x="17879" y="306540"/>
                </a:lnTo>
                <a:lnTo>
                  <a:pt x="0" y="296799"/>
                </a:lnTo>
                <a:lnTo>
                  <a:pt x="20193" y="247650"/>
                </a:lnTo>
                <a:lnTo>
                  <a:pt x="36333" y="257631"/>
                </a:lnTo>
                <a:lnTo>
                  <a:pt x="52355" y="264731"/>
                </a:lnTo>
                <a:lnTo>
                  <a:pt x="68234" y="268974"/>
                </a:lnTo>
                <a:lnTo>
                  <a:pt x="83947" y="270383"/>
                </a:lnTo>
                <a:lnTo>
                  <a:pt x="105042" y="268285"/>
                </a:lnTo>
                <a:lnTo>
                  <a:pt x="120126" y="261985"/>
                </a:lnTo>
                <a:lnTo>
                  <a:pt x="129184" y="251469"/>
                </a:lnTo>
                <a:lnTo>
                  <a:pt x="132207" y="236727"/>
                </a:lnTo>
                <a:lnTo>
                  <a:pt x="131492" y="228917"/>
                </a:lnTo>
                <a:lnTo>
                  <a:pt x="103457" y="191468"/>
                </a:lnTo>
                <a:lnTo>
                  <a:pt x="57701" y="166022"/>
                </a:lnTo>
                <a:lnTo>
                  <a:pt x="44291" y="158321"/>
                </a:lnTo>
                <a:lnTo>
                  <a:pt x="15271" y="132683"/>
                </a:lnTo>
                <a:lnTo>
                  <a:pt x="1041" y="92390"/>
                </a:lnTo>
                <a:lnTo>
                  <a:pt x="635" y="83058"/>
                </a:lnTo>
                <a:lnTo>
                  <a:pt x="2258" y="65912"/>
                </a:lnTo>
                <a:lnTo>
                  <a:pt x="26797" y="23622"/>
                </a:lnTo>
                <a:lnTo>
                  <a:pt x="74481" y="1476"/>
                </a:lnTo>
                <a:lnTo>
                  <a:pt x="94107" y="0"/>
                </a:lnTo>
                <a:close/>
              </a:path>
            </a:pathLst>
          </a:custGeom>
          <a:ln w="3175">
            <a:solidFill>
              <a:srgbClr val="58134A"/>
            </a:solidFill>
          </a:ln>
        </p:spPr>
        <p:txBody>
          <a:bodyPr wrap="square" lIns="0" tIns="0" rIns="0" bIns="0" rtlCol="0"/>
          <a:lstStyle/>
          <a:p>
            <a:endParaRPr/>
          </a:p>
        </p:txBody>
      </p:sp>
      <p:sp>
        <p:nvSpPr>
          <p:cNvPr id="65" name="object 65"/>
          <p:cNvSpPr/>
          <p:nvPr/>
        </p:nvSpPr>
        <p:spPr>
          <a:xfrm>
            <a:off x="3985386" y="1050163"/>
            <a:ext cx="234315" cy="319405"/>
          </a:xfrm>
          <a:custGeom>
            <a:avLst/>
            <a:gdLst/>
            <a:ahLst/>
            <a:cxnLst/>
            <a:rect l="l" t="t" r="r" b="b"/>
            <a:pathLst>
              <a:path w="234314" h="319405">
                <a:moveTo>
                  <a:pt x="141224" y="0"/>
                </a:moveTo>
                <a:lnTo>
                  <a:pt x="166465" y="1357"/>
                </a:lnTo>
                <a:lnTo>
                  <a:pt x="189039" y="5429"/>
                </a:lnTo>
                <a:lnTo>
                  <a:pt x="208946" y="12215"/>
                </a:lnTo>
                <a:lnTo>
                  <a:pt x="226187" y="21716"/>
                </a:lnTo>
                <a:lnTo>
                  <a:pt x="203580" y="67056"/>
                </a:lnTo>
                <a:lnTo>
                  <a:pt x="193034" y="58981"/>
                </a:lnTo>
                <a:lnTo>
                  <a:pt x="179689" y="53228"/>
                </a:lnTo>
                <a:lnTo>
                  <a:pt x="163558" y="49785"/>
                </a:lnTo>
                <a:lnTo>
                  <a:pt x="144652" y="48640"/>
                </a:lnTo>
                <a:lnTo>
                  <a:pt x="126269" y="50665"/>
                </a:lnTo>
                <a:lnTo>
                  <a:pt x="81407" y="81025"/>
                </a:lnTo>
                <a:lnTo>
                  <a:pt x="62944" y="117633"/>
                </a:lnTo>
                <a:lnTo>
                  <a:pt x="56768" y="162813"/>
                </a:lnTo>
                <a:lnTo>
                  <a:pt x="58197" y="186295"/>
                </a:lnTo>
                <a:lnTo>
                  <a:pt x="69627" y="225589"/>
                </a:lnTo>
                <a:lnTo>
                  <a:pt x="106299" y="263144"/>
                </a:lnTo>
                <a:lnTo>
                  <a:pt x="140588" y="270383"/>
                </a:lnTo>
                <a:lnTo>
                  <a:pt x="161212" y="268450"/>
                </a:lnTo>
                <a:lnTo>
                  <a:pt x="179466" y="262636"/>
                </a:lnTo>
                <a:lnTo>
                  <a:pt x="195363" y="252916"/>
                </a:lnTo>
                <a:lnTo>
                  <a:pt x="208914" y="239267"/>
                </a:lnTo>
                <a:lnTo>
                  <a:pt x="234314" y="283463"/>
                </a:lnTo>
                <a:lnTo>
                  <a:pt x="215620" y="299039"/>
                </a:lnTo>
                <a:lnTo>
                  <a:pt x="193055" y="310149"/>
                </a:lnTo>
                <a:lnTo>
                  <a:pt x="166610" y="316807"/>
                </a:lnTo>
                <a:lnTo>
                  <a:pt x="136271"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66" name="object 66"/>
          <p:cNvSpPr/>
          <p:nvPr/>
        </p:nvSpPr>
        <p:spPr>
          <a:xfrm>
            <a:off x="3682110" y="1050036"/>
            <a:ext cx="269875" cy="319405"/>
          </a:xfrm>
          <a:custGeom>
            <a:avLst/>
            <a:gdLst/>
            <a:ahLst/>
            <a:cxnLst/>
            <a:rect l="l" t="t" r="r" b="b"/>
            <a:pathLst>
              <a:path w="269875" h="319405">
                <a:moveTo>
                  <a:pt x="132587" y="0"/>
                </a:moveTo>
                <a:lnTo>
                  <a:pt x="191357" y="10302"/>
                </a:lnTo>
                <a:lnTo>
                  <a:pt x="234314" y="41275"/>
                </a:lnTo>
                <a:lnTo>
                  <a:pt x="260715" y="90804"/>
                </a:lnTo>
                <a:lnTo>
                  <a:pt x="269493"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67" name="object 67"/>
          <p:cNvSpPr txBox="1"/>
          <p:nvPr/>
        </p:nvSpPr>
        <p:spPr>
          <a:xfrm>
            <a:off x="535940" y="1556740"/>
            <a:ext cx="6946900" cy="4763135"/>
          </a:xfrm>
          <a:prstGeom prst="rect">
            <a:avLst/>
          </a:prstGeom>
        </p:spPr>
        <p:txBody>
          <a:bodyPr vert="horz" wrap="square" lIns="0" tIns="48895" rIns="0" bIns="0" rtlCol="0">
            <a:spAutoFit/>
          </a:bodyPr>
          <a:lstStyle/>
          <a:p>
            <a:pPr marL="287020" indent="-274320">
              <a:lnSpc>
                <a:spcPct val="100000"/>
              </a:lnSpc>
              <a:spcBef>
                <a:spcPts val="385"/>
              </a:spcBef>
              <a:buClr>
                <a:srgbClr val="B03E9A"/>
              </a:buClr>
              <a:buSzPct val="73076"/>
              <a:buFont typeface="Wingdings 2"/>
              <a:buChar char=""/>
              <a:tabLst>
                <a:tab pos="287020" algn="l"/>
              </a:tabLst>
            </a:pPr>
            <a:r>
              <a:rPr sz="2600" dirty="0">
                <a:latin typeface="Trebuchet MS"/>
                <a:cs typeface="Trebuchet MS"/>
              </a:rPr>
              <a:t>The </a:t>
            </a:r>
            <a:r>
              <a:rPr sz="2600" spc="-5" dirty="0">
                <a:latin typeface="Trebuchet MS"/>
                <a:cs typeface="Trebuchet MS"/>
              </a:rPr>
              <a:t>process can be divided into </a:t>
            </a:r>
            <a:r>
              <a:rPr sz="2600" dirty="0">
                <a:latin typeface="Trebuchet MS"/>
                <a:cs typeface="Trebuchet MS"/>
              </a:rPr>
              <a:t>five</a:t>
            </a:r>
            <a:r>
              <a:rPr sz="2600" spc="-40" dirty="0">
                <a:latin typeface="Trebuchet MS"/>
                <a:cs typeface="Trebuchet MS"/>
              </a:rPr>
              <a:t> </a:t>
            </a:r>
            <a:r>
              <a:rPr sz="2600" dirty="0">
                <a:latin typeface="Trebuchet MS"/>
                <a:cs typeface="Trebuchet MS"/>
              </a:rPr>
              <a:t>stages:</a:t>
            </a:r>
            <a:endParaRPr sz="2600">
              <a:latin typeface="Trebuchet MS"/>
              <a:cs typeface="Trebuchet MS"/>
            </a:endParaRPr>
          </a:p>
          <a:p>
            <a:pPr marL="287020" indent="-274320">
              <a:lnSpc>
                <a:spcPct val="100000"/>
              </a:lnSpc>
              <a:spcBef>
                <a:spcPts val="290"/>
              </a:spcBef>
              <a:buClr>
                <a:srgbClr val="B03E9A"/>
              </a:buClr>
              <a:buSzPct val="73076"/>
              <a:buFont typeface="Wingdings 2"/>
              <a:buChar char=""/>
              <a:tabLst>
                <a:tab pos="287020" algn="l"/>
              </a:tabLst>
            </a:pPr>
            <a:r>
              <a:rPr sz="2600" spc="-5" dirty="0">
                <a:latin typeface="Trebuchet MS"/>
                <a:cs typeface="Trebuchet MS"/>
              </a:rPr>
              <a:t>combining </a:t>
            </a:r>
            <a:r>
              <a:rPr sz="2600" dirty="0">
                <a:latin typeface="Trebuchet MS"/>
                <a:cs typeface="Trebuchet MS"/>
              </a:rPr>
              <a:t>of sulfur </a:t>
            </a:r>
            <a:r>
              <a:rPr sz="2600" spc="-5" dirty="0">
                <a:latin typeface="Trebuchet MS"/>
                <a:cs typeface="Trebuchet MS"/>
              </a:rPr>
              <a:t>and</a:t>
            </a:r>
            <a:r>
              <a:rPr sz="2600" spc="-35" dirty="0">
                <a:latin typeface="Trebuchet MS"/>
                <a:cs typeface="Trebuchet MS"/>
              </a:rPr>
              <a:t> </a:t>
            </a:r>
            <a:r>
              <a:rPr sz="2600" dirty="0">
                <a:latin typeface="Trebuchet MS"/>
                <a:cs typeface="Trebuchet MS"/>
              </a:rPr>
              <a:t>oxygen;</a:t>
            </a:r>
            <a:endParaRPr sz="2600">
              <a:latin typeface="Trebuchet MS"/>
              <a:cs typeface="Trebuchet MS"/>
            </a:endParaRPr>
          </a:p>
          <a:p>
            <a:pPr marL="286385" marR="429259" indent="-274320">
              <a:lnSpc>
                <a:spcPts val="2810"/>
              </a:lnSpc>
              <a:spcBef>
                <a:spcPts val="640"/>
              </a:spcBef>
              <a:buClr>
                <a:srgbClr val="B03E9A"/>
              </a:buClr>
              <a:buSzPct val="73076"/>
              <a:buFont typeface="Wingdings 2"/>
              <a:buChar char=""/>
              <a:tabLst>
                <a:tab pos="287020" algn="l"/>
              </a:tabLst>
            </a:pPr>
            <a:r>
              <a:rPr sz="2600" spc="-5" dirty="0">
                <a:latin typeface="Trebuchet MS"/>
                <a:cs typeface="Trebuchet MS"/>
              </a:rPr>
              <a:t>purifying </a:t>
            </a:r>
            <a:r>
              <a:rPr sz="2600" dirty="0">
                <a:latin typeface="Trebuchet MS"/>
                <a:cs typeface="Trebuchet MS"/>
              </a:rPr>
              <a:t>sulfur </a:t>
            </a:r>
            <a:r>
              <a:rPr sz="2600" spc="-5" dirty="0">
                <a:latin typeface="Trebuchet MS"/>
                <a:cs typeface="Trebuchet MS"/>
              </a:rPr>
              <a:t>dioxide in the purification  unit;</a:t>
            </a:r>
            <a:endParaRPr sz="2600">
              <a:latin typeface="Trebuchet MS"/>
              <a:cs typeface="Trebuchet MS"/>
            </a:endParaRPr>
          </a:p>
          <a:p>
            <a:pPr marL="286385" marR="5080" indent="-274320">
              <a:lnSpc>
                <a:spcPts val="2810"/>
              </a:lnSpc>
              <a:spcBef>
                <a:spcPts val="595"/>
              </a:spcBef>
              <a:buClr>
                <a:srgbClr val="B03E9A"/>
              </a:buClr>
              <a:buSzPct val="73076"/>
              <a:buFont typeface="Wingdings 2"/>
              <a:buChar char=""/>
              <a:tabLst>
                <a:tab pos="287020" algn="l"/>
              </a:tabLst>
            </a:pPr>
            <a:r>
              <a:rPr sz="2600" spc="-5" dirty="0">
                <a:latin typeface="Trebuchet MS"/>
                <a:cs typeface="Trebuchet MS"/>
              </a:rPr>
              <a:t>adding excess </a:t>
            </a:r>
            <a:r>
              <a:rPr sz="2600" dirty="0">
                <a:latin typeface="Trebuchet MS"/>
                <a:cs typeface="Trebuchet MS"/>
              </a:rPr>
              <a:t>of oxygen </a:t>
            </a:r>
            <a:r>
              <a:rPr sz="2600" spc="-5" dirty="0">
                <a:latin typeface="Trebuchet MS"/>
                <a:cs typeface="Trebuchet MS"/>
              </a:rPr>
              <a:t>to </a:t>
            </a:r>
            <a:r>
              <a:rPr sz="2600" dirty="0">
                <a:latin typeface="Trebuchet MS"/>
                <a:cs typeface="Trebuchet MS"/>
              </a:rPr>
              <a:t>sulfur </a:t>
            </a:r>
            <a:r>
              <a:rPr sz="2600" spc="-5" dirty="0">
                <a:latin typeface="Trebuchet MS"/>
                <a:cs typeface="Trebuchet MS"/>
              </a:rPr>
              <a:t>dioxide in  presence </a:t>
            </a:r>
            <a:r>
              <a:rPr sz="2600" dirty="0">
                <a:latin typeface="Trebuchet MS"/>
                <a:cs typeface="Trebuchet MS"/>
              </a:rPr>
              <a:t>of </a:t>
            </a:r>
            <a:r>
              <a:rPr sz="2600" spc="-5" dirty="0">
                <a:latin typeface="Trebuchet MS"/>
                <a:cs typeface="Trebuchet MS"/>
              </a:rPr>
              <a:t>catalyst </a:t>
            </a:r>
            <a:r>
              <a:rPr sz="2600" dirty="0">
                <a:latin typeface="Trebuchet MS"/>
                <a:cs typeface="Trebuchet MS"/>
              </a:rPr>
              <a:t>vanadium oxide;to </a:t>
            </a:r>
            <a:r>
              <a:rPr sz="2600" spc="-5" dirty="0">
                <a:latin typeface="Trebuchet MS"/>
                <a:cs typeface="Trebuchet MS"/>
              </a:rPr>
              <a:t>form  </a:t>
            </a:r>
            <a:r>
              <a:rPr sz="2600" dirty="0">
                <a:latin typeface="Trebuchet MS"/>
                <a:cs typeface="Trebuchet MS"/>
              </a:rPr>
              <a:t>sulphur</a:t>
            </a:r>
            <a:r>
              <a:rPr sz="2600" spc="-20" dirty="0">
                <a:latin typeface="Trebuchet MS"/>
                <a:cs typeface="Trebuchet MS"/>
              </a:rPr>
              <a:t> </a:t>
            </a:r>
            <a:r>
              <a:rPr sz="2600" spc="-5" dirty="0">
                <a:latin typeface="Trebuchet MS"/>
                <a:cs typeface="Trebuchet MS"/>
              </a:rPr>
              <a:t>trioxide</a:t>
            </a:r>
            <a:endParaRPr sz="2600">
              <a:latin typeface="Trebuchet MS"/>
              <a:cs typeface="Trebuchet MS"/>
            </a:endParaRPr>
          </a:p>
          <a:p>
            <a:pPr marL="286385" marR="445134" indent="-274320">
              <a:lnSpc>
                <a:spcPct val="90000"/>
              </a:lnSpc>
              <a:spcBef>
                <a:spcPts val="555"/>
              </a:spcBef>
              <a:buClr>
                <a:srgbClr val="B03E9A"/>
              </a:buClr>
              <a:buSzPct val="73076"/>
              <a:buFont typeface="Wingdings 2"/>
              <a:buChar char=""/>
              <a:tabLst>
                <a:tab pos="287020" algn="l"/>
              </a:tabLst>
            </a:pPr>
            <a:r>
              <a:rPr sz="2600" dirty="0">
                <a:latin typeface="Trebuchet MS"/>
                <a:cs typeface="Trebuchet MS"/>
              </a:rPr>
              <a:t>sulfur </a:t>
            </a:r>
            <a:r>
              <a:rPr sz="2600" spc="-5" dirty="0">
                <a:latin typeface="Trebuchet MS"/>
                <a:cs typeface="Trebuchet MS"/>
              </a:rPr>
              <a:t>trioxide formed </a:t>
            </a:r>
            <a:r>
              <a:rPr sz="2600" dirty="0">
                <a:latin typeface="Trebuchet MS"/>
                <a:cs typeface="Trebuchet MS"/>
              </a:rPr>
              <a:t>is </a:t>
            </a:r>
            <a:r>
              <a:rPr sz="2600" spc="-5" dirty="0">
                <a:latin typeface="Trebuchet MS"/>
                <a:cs typeface="Trebuchet MS"/>
              </a:rPr>
              <a:t>added </a:t>
            </a:r>
            <a:r>
              <a:rPr sz="2600" dirty="0">
                <a:latin typeface="Trebuchet MS"/>
                <a:cs typeface="Trebuchet MS"/>
              </a:rPr>
              <a:t>to sulfuric  </a:t>
            </a:r>
            <a:r>
              <a:rPr sz="2600" spc="-5" dirty="0">
                <a:latin typeface="Trebuchet MS"/>
                <a:cs typeface="Trebuchet MS"/>
              </a:rPr>
              <a:t>acid which </a:t>
            </a:r>
            <a:r>
              <a:rPr sz="2600" dirty="0">
                <a:latin typeface="Trebuchet MS"/>
                <a:cs typeface="Trebuchet MS"/>
              </a:rPr>
              <a:t>gives rise </a:t>
            </a:r>
            <a:r>
              <a:rPr sz="2600" spc="-5" dirty="0">
                <a:latin typeface="Trebuchet MS"/>
                <a:cs typeface="Trebuchet MS"/>
              </a:rPr>
              <a:t>to oleum </a:t>
            </a:r>
            <a:r>
              <a:rPr sz="2600" dirty="0">
                <a:latin typeface="Trebuchet MS"/>
                <a:cs typeface="Trebuchet MS"/>
              </a:rPr>
              <a:t>(disulfuric  </a:t>
            </a:r>
            <a:r>
              <a:rPr sz="2600" spc="-5" dirty="0">
                <a:latin typeface="Trebuchet MS"/>
                <a:cs typeface="Trebuchet MS"/>
              </a:rPr>
              <a:t>acid);</a:t>
            </a:r>
            <a:endParaRPr sz="2600">
              <a:latin typeface="Trebuchet MS"/>
              <a:cs typeface="Trebuchet MS"/>
            </a:endParaRPr>
          </a:p>
          <a:p>
            <a:pPr marL="286385" marR="474345" indent="-274320">
              <a:lnSpc>
                <a:spcPts val="2810"/>
              </a:lnSpc>
              <a:spcBef>
                <a:spcPts val="640"/>
              </a:spcBef>
              <a:buClr>
                <a:srgbClr val="B03E9A"/>
              </a:buClr>
              <a:buSzPct val="73076"/>
              <a:buFont typeface="Wingdings 2"/>
              <a:buChar char=""/>
              <a:tabLst>
                <a:tab pos="287020" algn="l"/>
              </a:tabLst>
            </a:pPr>
            <a:r>
              <a:rPr sz="2600" spc="-5" dirty="0">
                <a:latin typeface="Trebuchet MS"/>
                <a:cs typeface="Trebuchet MS"/>
              </a:rPr>
              <a:t>the oleum then is added to water to form  </a:t>
            </a:r>
            <a:r>
              <a:rPr sz="2600" dirty="0">
                <a:latin typeface="Trebuchet MS"/>
                <a:cs typeface="Trebuchet MS"/>
              </a:rPr>
              <a:t>sulfuric </a:t>
            </a:r>
            <a:r>
              <a:rPr sz="2600" spc="-5" dirty="0">
                <a:latin typeface="Trebuchet MS"/>
                <a:cs typeface="Trebuchet MS"/>
              </a:rPr>
              <a:t>acid which is very</a:t>
            </a:r>
            <a:r>
              <a:rPr sz="2600" spc="-45" dirty="0">
                <a:latin typeface="Trebuchet MS"/>
                <a:cs typeface="Trebuchet MS"/>
              </a:rPr>
              <a:t> </a:t>
            </a:r>
            <a:r>
              <a:rPr sz="2600" spc="-5" dirty="0">
                <a:latin typeface="Trebuchet MS"/>
                <a:cs typeface="Trebuchet MS"/>
              </a:rPr>
              <a:t>concentrated</a:t>
            </a:r>
            <a:endParaRPr sz="2600">
              <a:latin typeface="Trebuchet MS"/>
              <a:cs typeface="Trebuchet M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4186859"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22323"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840608" y="1057402"/>
            <a:ext cx="106933"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126358" y="1057275"/>
            <a:ext cx="101853" cy="1005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05504" y="1053719"/>
            <a:ext cx="176402" cy="25031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80249" y="1053719"/>
            <a:ext cx="176339" cy="25031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994784"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318130"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466214"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173810" y="1006221"/>
            <a:ext cx="252095" cy="350520"/>
          </a:xfrm>
          <a:custGeom>
            <a:avLst/>
            <a:gdLst/>
            <a:ahLst/>
            <a:cxnLst/>
            <a:rect l="l" t="t" r="r" b="b"/>
            <a:pathLst>
              <a:path w="252094" h="350519">
                <a:moveTo>
                  <a:pt x="0" y="0"/>
                </a:moveTo>
                <a:lnTo>
                  <a:pt x="29489" y="0"/>
                </a:lnTo>
                <a:lnTo>
                  <a:pt x="192709" y="208533"/>
                </a:lnTo>
                <a:lnTo>
                  <a:pt x="192709" y="0"/>
                </a:lnTo>
                <a:lnTo>
                  <a:pt x="251637" y="0"/>
                </a:lnTo>
                <a:lnTo>
                  <a:pt x="251637" y="350265"/>
                </a:lnTo>
                <a:lnTo>
                  <a:pt x="226745" y="350265"/>
                </a:lnTo>
                <a:lnTo>
                  <a:pt x="58978" y="131571"/>
                </a:lnTo>
                <a:lnTo>
                  <a:pt x="58978" y="345820"/>
                </a:lnTo>
                <a:lnTo>
                  <a:pt x="0" y="345820"/>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780157"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3063620"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6"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712595" y="1001522"/>
            <a:ext cx="304165" cy="350520"/>
          </a:xfrm>
          <a:custGeom>
            <a:avLst/>
            <a:gdLst/>
            <a:ahLst/>
            <a:cxnLst/>
            <a:rect l="l" t="t" r="r" b="b"/>
            <a:pathLst>
              <a:path w="304164" h="350519">
                <a:moveTo>
                  <a:pt x="137794" y="0"/>
                </a:moveTo>
                <a:lnTo>
                  <a:pt x="164719" y="0"/>
                </a:lnTo>
                <a:lnTo>
                  <a:pt x="303656" y="350265"/>
                </a:lnTo>
                <a:lnTo>
                  <a:pt x="235966" y="350265"/>
                </a:lnTo>
                <a:lnTo>
                  <a:pt x="210693" y="280162"/>
                </a:lnTo>
                <a:lnTo>
                  <a:pt x="92329"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4499483"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4252595"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3682619"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1"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2036698"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21792" y="1000252"/>
            <a:ext cx="262890" cy="357505"/>
          </a:xfrm>
          <a:custGeom>
            <a:avLst/>
            <a:gdLst/>
            <a:ahLst/>
            <a:cxnLst/>
            <a:rect l="l" t="t" r="r" b="b"/>
            <a:pathLst>
              <a:path w="262890" h="357505">
                <a:moveTo>
                  <a:pt x="158280" y="0"/>
                </a:moveTo>
                <a:lnTo>
                  <a:pt x="186517" y="1524"/>
                </a:lnTo>
                <a:lnTo>
                  <a:pt x="211774" y="6096"/>
                </a:lnTo>
                <a:lnTo>
                  <a:pt x="234052" y="13716"/>
                </a:lnTo>
                <a:lnTo>
                  <a:pt x="253352" y="24384"/>
                </a:lnTo>
                <a:lnTo>
                  <a:pt x="228104" y="75057"/>
                </a:lnTo>
                <a:lnTo>
                  <a:pt x="216281" y="66075"/>
                </a:lnTo>
                <a:lnTo>
                  <a:pt x="201331" y="59689"/>
                </a:lnTo>
                <a:lnTo>
                  <a:pt x="183254" y="55876"/>
                </a:lnTo>
                <a:lnTo>
                  <a:pt x="162051" y="54610"/>
                </a:lnTo>
                <a:lnTo>
                  <a:pt x="141442" y="56872"/>
                </a:lnTo>
                <a:lnTo>
                  <a:pt x="106061" y="74969"/>
                </a:lnTo>
                <a:lnTo>
                  <a:pt x="79212" y="110095"/>
                </a:lnTo>
                <a:lnTo>
                  <a:pt x="65414" y="155866"/>
                </a:lnTo>
                <a:lnTo>
                  <a:pt x="63690" y="182372"/>
                </a:lnTo>
                <a:lnTo>
                  <a:pt x="65290" y="208661"/>
                </a:lnTo>
                <a:lnTo>
                  <a:pt x="78086" y="252666"/>
                </a:lnTo>
                <a:lnTo>
                  <a:pt x="103149" y="284624"/>
                </a:lnTo>
                <a:lnTo>
                  <a:pt x="157581" y="302895"/>
                </a:lnTo>
                <a:lnTo>
                  <a:pt x="180667" y="300724"/>
                </a:lnTo>
                <a:lnTo>
                  <a:pt x="201101" y="294195"/>
                </a:lnTo>
                <a:lnTo>
                  <a:pt x="218882" y="283285"/>
                </a:lnTo>
                <a:lnTo>
                  <a:pt x="234010" y="267970"/>
                </a:lnTo>
                <a:lnTo>
                  <a:pt x="262547" y="317626"/>
                </a:lnTo>
                <a:lnTo>
                  <a:pt x="241610" y="335035"/>
                </a:lnTo>
                <a:lnTo>
                  <a:pt x="216311" y="347456"/>
                </a:lnTo>
                <a:lnTo>
                  <a:pt x="186646" y="354899"/>
                </a:lnTo>
                <a:lnTo>
                  <a:pt x="152615" y="357377"/>
                </a:lnTo>
                <a:lnTo>
                  <a:pt x="118430" y="354401"/>
                </a:lnTo>
                <a:lnTo>
                  <a:pt x="62176" y="330588"/>
                </a:lnTo>
                <a:lnTo>
                  <a:pt x="22556" y="283773"/>
                </a:lnTo>
                <a:lnTo>
                  <a:pt x="2505" y="218813"/>
                </a:lnTo>
                <a:lnTo>
                  <a:pt x="0" y="179832"/>
                </a:lnTo>
                <a:lnTo>
                  <a:pt x="2778" y="143037"/>
                </a:lnTo>
                <a:lnTo>
                  <a:pt x="25010" y="78926"/>
                </a:lnTo>
                <a:lnTo>
                  <a:pt x="68250" y="29039"/>
                </a:lnTo>
                <a:lnTo>
                  <a:pt x="125162" y="3234"/>
                </a:lnTo>
                <a:lnTo>
                  <a:pt x="15828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3342766"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817448"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22" name="object 22"/>
          <p:cNvSpPr txBox="1"/>
          <p:nvPr/>
        </p:nvSpPr>
        <p:spPr>
          <a:xfrm>
            <a:off x="485140" y="1560016"/>
            <a:ext cx="7150734" cy="4589780"/>
          </a:xfrm>
          <a:prstGeom prst="rect">
            <a:avLst/>
          </a:prstGeom>
        </p:spPr>
        <p:txBody>
          <a:bodyPr vert="horz" wrap="square" lIns="0" tIns="12700" rIns="0" bIns="0" rtlCol="0">
            <a:spAutoFit/>
          </a:bodyPr>
          <a:lstStyle/>
          <a:p>
            <a:pPr marR="2318385" algn="ctr">
              <a:lnSpc>
                <a:spcPct val="100000"/>
              </a:lnSpc>
              <a:spcBef>
                <a:spcPts val="100"/>
              </a:spcBef>
            </a:pPr>
            <a:r>
              <a:rPr sz="2400" spc="-5" dirty="0">
                <a:latin typeface="Trebuchet MS"/>
                <a:cs typeface="Trebuchet MS"/>
              </a:rPr>
              <a:t>Sulphur </a:t>
            </a:r>
            <a:r>
              <a:rPr sz="2400" dirty="0">
                <a:latin typeface="Trebuchet MS"/>
                <a:cs typeface="Trebuchet MS"/>
              </a:rPr>
              <a:t>or </a:t>
            </a:r>
            <a:r>
              <a:rPr sz="2400" spc="-5" dirty="0">
                <a:latin typeface="Trebuchet MS"/>
                <a:cs typeface="Trebuchet MS"/>
              </a:rPr>
              <a:t>iron pyrites burnt in</a:t>
            </a:r>
            <a:r>
              <a:rPr sz="2400" spc="30" dirty="0">
                <a:latin typeface="Trebuchet MS"/>
                <a:cs typeface="Trebuchet MS"/>
              </a:rPr>
              <a:t> </a:t>
            </a:r>
            <a:r>
              <a:rPr sz="2400" spc="-5" dirty="0">
                <a:latin typeface="Trebuchet MS"/>
                <a:cs typeface="Trebuchet MS"/>
              </a:rPr>
              <a:t>air</a:t>
            </a:r>
            <a:endParaRPr sz="2400">
              <a:latin typeface="Trebuchet MS"/>
              <a:cs typeface="Trebuchet MS"/>
            </a:endParaRPr>
          </a:p>
          <a:p>
            <a:pPr marL="155575" algn="ctr">
              <a:lnSpc>
                <a:spcPct val="100000"/>
              </a:lnSpc>
              <a:spcBef>
                <a:spcPts val="30"/>
              </a:spcBef>
            </a:pPr>
            <a:r>
              <a:rPr sz="2400" spc="-5" dirty="0">
                <a:latin typeface="Trebuchet MS"/>
                <a:cs typeface="Trebuchet MS"/>
              </a:rPr>
              <a:t>S(s) </a:t>
            </a:r>
            <a:r>
              <a:rPr sz="2400" dirty="0">
                <a:latin typeface="Trebuchet MS"/>
                <a:cs typeface="Trebuchet MS"/>
              </a:rPr>
              <a:t>+ </a:t>
            </a:r>
            <a:r>
              <a:rPr sz="2400" spc="-5" dirty="0">
                <a:latin typeface="Trebuchet MS"/>
                <a:cs typeface="Trebuchet MS"/>
              </a:rPr>
              <a:t>O</a:t>
            </a:r>
            <a:r>
              <a:rPr sz="2400" spc="-7" baseline="-20833" dirty="0">
                <a:latin typeface="Trebuchet MS"/>
                <a:cs typeface="Trebuchet MS"/>
              </a:rPr>
              <a:t>2</a:t>
            </a:r>
            <a:r>
              <a:rPr sz="2400" spc="-5" dirty="0">
                <a:latin typeface="Trebuchet MS"/>
                <a:cs typeface="Trebuchet MS"/>
              </a:rPr>
              <a:t>(g) </a:t>
            </a:r>
            <a:r>
              <a:rPr sz="2400" dirty="0">
                <a:latin typeface="Arial"/>
                <a:cs typeface="Arial"/>
              </a:rPr>
              <a:t>→ </a:t>
            </a:r>
            <a:r>
              <a:rPr sz="2400" spc="-5" dirty="0">
                <a:latin typeface="Trebuchet MS"/>
                <a:cs typeface="Trebuchet MS"/>
              </a:rPr>
              <a:t>SO</a:t>
            </a:r>
            <a:r>
              <a:rPr sz="2400" spc="-7" baseline="-20833" dirty="0">
                <a:latin typeface="Trebuchet MS"/>
                <a:cs typeface="Trebuchet MS"/>
              </a:rPr>
              <a:t>2</a:t>
            </a:r>
            <a:r>
              <a:rPr sz="2400" spc="465" baseline="-20833" dirty="0">
                <a:latin typeface="Trebuchet MS"/>
                <a:cs typeface="Trebuchet MS"/>
              </a:rPr>
              <a:t> </a:t>
            </a:r>
            <a:r>
              <a:rPr sz="2400" spc="-10" dirty="0">
                <a:latin typeface="Trebuchet MS"/>
                <a:cs typeface="Trebuchet MS"/>
              </a:rPr>
              <a:t>(g)</a:t>
            </a:r>
            <a:endParaRPr sz="2400">
              <a:latin typeface="Trebuchet MS"/>
              <a:cs typeface="Trebuchet MS"/>
            </a:endParaRPr>
          </a:p>
          <a:p>
            <a:pPr>
              <a:lnSpc>
                <a:spcPct val="100000"/>
              </a:lnSpc>
              <a:spcBef>
                <a:spcPts val="25"/>
              </a:spcBef>
            </a:pPr>
            <a:endParaRPr sz="2500">
              <a:latin typeface="Times New Roman"/>
              <a:cs typeface="Times New Roman"/>
            </a:endParaRPr>
          </a:p>
          <a:p>
            <a:pPr marL="337820" marR="209550" indent="-337820">
              <a:lnSpc>
                <a:spcPct val="100800"/>
              </a:lnSpc>
              <a:spcBef>
                <a:spcPts val="5"/>
              </a:spcBef>
              <a:buClr>
                <a:srgbClr val="B03E9A"/>
              </a:buClr>
              <a:buSzPct val="72916"/>
              <a:buFont typeface="Wingdings 2"/>
              <a:buChar char=""/>
              <a:tabLst>
                <a:tab pos="337820" algn="l"/>
              </a:tabLst>
            </a:pPr>
            <a:r>
              <a:rPr sz="2400" spc="-5" dirty="0">
                <a:latin typeface="Trebuchet MS"/>
                <a:cs typeface="Trebuchet MS"/>
              </a:rPr>
              <a:t>Sulfur dioxide and oxygen then </a:t>
            </a:r>
            <a:r>
              <a:rPr sz="2400" dirty="0">
                <a:latin typeface="Trebuchet MS"/>
                <a:cs typeface="Trebuchet MS"/>
              </a:rPr>
              <a:t>react </a:t>
            </a:r>
            <a:r>
              <a:rPr sz="2400" spc="-5" dirty="0">
                <a:latin typeface="Trebuchet MS"/>
                <a:cs typeface="Trebuchet MS"/>
              </a:rPr>
              <a:t>as follows:  </a:t>
            </a:r>
            <a:r>
              <a:rPr sz="2400" dirty="0">
                <a:latin typeface="Trebuchet MS"/>
                <a:cs typeface="Trebuchet MS"/>
              </a:rPr>
              <a:t>2 </a:t>
            </a:r>
            <a:r>
              <a:rPr sz="2400" spc="-5" dirty="0">
                <a:latin typeface="Trebuchet MS"/>
                <a:cs typeface="Trebuchet MS"/>
              </a:rPr>
              <a:t>SO</a:t>
            </a:r>
            <a:r>
              <a:rPr sz="2400" spc="-7" baseline="-20833" dirty="0">
                <a:latin typeface="Trebuchet MS"/>
                <a:cs typeface="Trebuchet MS"/>
              </a:rPr>
              <a:t>2</a:t>
            </a:r>
            <a:r>
              <a:rPr sz="2400" i="1" spc="-5" dirty="0">
                <a:latin typeface="Trebuchet MS"/>
                <a:cs typeface="Trebuchet MS"/>
              </a:rPr>
              <a:t>(g) </a:t>
            </a:r>
            <a:r>
              <a:rPr sz="2400" dirty="0">
                <a:latin typeface="Trebuchet MS"/>
                <a:cs typeface="Trebuchet MS"/>
              </a:rPr>
              <a:t>+ </a:t>
            </a:r>
            <a:r>
              <a:rPr sz="2400" spc="-5" dirty="0">
                <a:latin typeface="Trebuchet MS"/>
                <a:cs typeface="Trebuchet MS"/>
              </a:rPr>
              <a:t>O</a:t>
            </a:r>
            <a:r>
              <a:rPr sz="2400" spc="-7" baseline="-20833" dirty="0">
                <a:latin typeface="Trebuchet MS"/>
                <a:cs typeface="Trebuchet MS"/>
              </a:rPr>
              <a:t>2</a:t>
            </a:r>
            <a:r>
              <a:rPr sz="2400" i="1" spc="-5" dirty="0">
                <a:latin typeface="Trebuchet MS"/>
                <a:cs typeface="Trebuchet MS"/>
              </a:rPr>
              <a:t>(g) </a:t>
            </a:r>
            <a:r>
              <a:rPr sz="2400" dirty="0">
                <a:latin typeface="Cambria Math"/>
                <a:cs typeface="Cambria Math"/>
              </a:rPr>
              <a:t>⇌ </a:t>
            </a:r>
            <a:r>
              <a:rPr sz="2400" dirty="0">
                <a:latin typeface="Trebuchet MS"/>
                <a:cs typeface="Trebuchet MS"/>
              </a:rPr>
              <a:t>2</a:t>
            </a:r>
            <a:r>
              <a:rPr sz="2400" spc="-330" dirty="0">
                <a:latin typeface="Trebuchet MS"/>
                <a:cs typeface="Trebuchet MS"/>
              </a:rPr>
              <a:t> </a:t>
            </a:r>
            <a:r>
              <a:rPr sz="2400" spc="-5" dirty="0">
                <a:latin typeface="Trebuchet MS"/>
                <a:cs typeface="Trebuchet MS"/>
              </a:rPr>
              <a:t>SO</a:t>
            </a:r>
            <a:r>
              <a:rPr sz="2400" spc="-7" baseline="-20833" dirty="0">
                <a:latin typeface="Trebuchet MS"/>
                <a:cs typeface="Trebuchet MS"/>
              </a:rPr>
              <a:t>3</a:t>
            </a:r>
            <a:r>
              <a:rPr sz="2400" i="1" spc="-5" dirty="0">
                <a:latin typeface="Trebuchet MS"/>
                <a:cs typeface="Trebuchet MS"/>
              </a:rPr>
              <a:t>(g)</a:t>
            </a:r>
            <a:endParaRPr sz="2400">
              <a:latin typeface="Trebuchet MS"/>
              <a:cs typeface="Trebuchet MS"/>
            </a:endParaRPr>
          </a:p>
          <a:p>
            <a:pPr marL="337185" marR="55880" indent="-274320">
              <a:lnSpc>
                <a:spcPts val="2300"/>
              </a:lnSpc>
              <a:spcBef>
                <a:spcPts val="585"/>
              </a:spcBef>
              <a:buClr>
                <a:srgbClr val="B03E9A"/>
              </a:buClr>
              <a:buSzPct val="72916"/>
              <a:buFont typeface="Wingdings 2"/>
              <a:buChar char=""/>
              <a:tabLst>
                <a:tab pos="337820" algn="l"/>
              </a:tabLst>
            </a:pPr>
            <a:r>
              <a:rPr sz="2400" spc="-5" dirty="0">
                <a:latin typeface="Trebuchet MS"/>
                <a:cs typeface="Trebuchet MS"/>
              </a:rPr>
              <a:t>Hot </a:t>
            </a:r>
            <a:r>
              <a:rPr sz="2400" dirty="0">
                <a:latin typeface="Trebuchet MS"/>
                <a:cs typeface="Trebuchet MS"/>
              </a:rPr>
              <a:t>sulfur </a:t>
            </a:r>
            <a:r>
              <a:rPr sz="2400" spc="-10" dirty="0">
                <a:latin typeface="Trebuchet MS"/>
                <a:cs typeface="Trebuchet MS"/>
              </a:rPr>
              <a:t>trioxide </a:t>
            </a:r>
            <a:r>
              <a:rPr sz="2400" spc="-5" dirty="0">
                <a:latin typeface="Trebuchet MS"/>
                <a:cs typeface="Trebuchet MS"/>
              </a:rPr>
              <a:t>passes through the heat  </a:t>
            </a:r>
            <a:r>
              <a:rPr sz="2400" spc="-10" dirty="0">
                <a:latin typeface="Trebuchet MS"/>
                <a:cs typeface="Trebuchet MS"/>
              </a:rPr>
              <a:t>exchanger </a:t>
            </a:r>
            <a:r>
              <a:rPr sz="2400" spc="-5" dirty="0">
                <a:latin typeface="Trebuchet MS"/>
                <a:cs typeface="Trebuchet MS"/>
              </a:rPr>
              <a:t>and is dissolved in concentrated </a:t>
            </a:r>
            <a:r>
              <a:rPr sz="2400" spc="5" dirty="0">
                <a:latin typeface="Trebuchet MS"/>
                <a:cs typeface="Trebuchet MS"/>
              </a:rPr>
              <a:t>H</a:t>
            </a:r>
            <a:r>
              <a:rPr sz="2400" spc="7" baseline="-20833" dirty="0">
                <a:latin typeface="Trebuchet MS"/>
                <a:cs typeface="Trebuchet MS"/>
              </a:rPr>
              <a:t>2</a:t>
            </a:r>
            <a:r>
              <a:rPr sz="2400" spc="5" dirty="0">
                <a:latin typeface="Trebuchet MS"/>
                <a:cs typeface="Trebuchet MS"/>
              </a:rPr>
              <a:t>SO</a:t>
            </a:r>
            <a:r>
              <a:rPr sz="2400" spc="7" baseline="-20833" dirty="0">
                <a:latin typeface="Trebuchet MS"/>
                <a:cs typeface="Trebuchet MS"/>
              </a:rPr>
              <a:t>4 </a:t>
            </a:r>
            <a:r>
              <a:rPr sz="1600" spc="5" dirty="0">
                <a:latin typeface="Trebuchet MS"/>
                <a:cs typeface="Trebuchet MS"/>
              </a:rPr>
              <a:t> </a:t>
            </a:r>
            <a:r>
              <a:rPr sz="2400" spc="-5" dirty="0">
                <a:latin typeface="Trebuchet MS"/>
                <a:cs typeface="Trebuchet MS"/>
              </a:rPr>
              <a:t>in the </a:t>
            </a:r>
            <a:r>
              <a:rPr sz="2400" spc="-10" dirty="0">
                <a:latin typeface="Trebuchet MS"/>
                <a:cs typeface="Trebuchet MS"/>
              </a:rPr>
              <a:t>absorption </a:t>
            </a:r>
            <a:r>
              <a:rPr sz="2400" spc="-5" dirty="0">
                <a:latin typeface="Trebuchet MS"/>
                <a:cs typeface="Trebuchet MS"/>
              </a:rPr>
              <a:t>tower to </a:t>
            </a:r>
            <a:r>
              <a:rPr sz="2400" dirty="0">
                <a:latin typeface="Trebuchet MS"/>
                <a:cs typeface="Trebuchet MS"/>
              </a:rPr>
              <a:t>form</a:t>
            </a:r>
            <a:r>
              <a:rPr sz="2400" spc="80" dirty="0">
                <a:latin typeface="Trebuchet MS"/>
                <a:cs typeface="Trebuchet MS"/>
              </a:rPr>
              <a:t> </a:t>
            </a:r>
            <a:r>
              <a:rPr sz="2400" spc="-5" dirty="0">
                <a:latin typeface="Trebuchet MS"/>
                <a:cs typeface="Trebuchet MS"/>
              </a:rPr>
              <a:t>oleum:</a:t>
            </a:r>
            <a:endParaRPr sz="2400">
              <a:latin typeface="Trebuchet MS"/>
              <a:cs typeface="Trebuchet MS"/>
            </a:endParaRPr>
          </a:p>
          <a:p>
            <a:pPr marL="892810">
              <a:lnSpc>
                <a:spcPct val="100000"/>
              </a:lnSpc>
              <a:spcBef>
                <a:spcPts val="50"/>
              </a:spcBef>
            </a:pPr>
            <a:r>
              <a:rPr sz="2400" spc="-5" dirty="0">
                <a:latin typeface="Trebuchet MS"/>
                <a:cs typeface="Trebuchet MS"/>
              </a:rPr>
              <a:t>H</a:t>
            </a:r>
            <a:r>
              <a:rPr sz="2400" spc="-7" baseline="-20833" dirty="0">
                <a:latin typeface="Trebuchet MS"/>
                <a:cs typeface="Trebuchet MS"/>
              </a:rPr>
              <a:t>2</a:t>
            </a:r>
            <a:r>
              <a:rPr sz="2400" spc="-5" dirty="0">
                <a:latin typeface="Trebuchet MS"/>
                <a:cs typeface="Trebuchet MS"/>
              </a:rPr>
              <a:t>SO</a:t>
            </a:r>
            <a:r>
              <a:rPr sz="2400" spc="-7" baseline="-20833" dirty="0">
                <a:latin typeface="Trebuchet MS"/>
                <a:cs typeface="Trebuchet MS"/>
              </a:rPr>
              <a:t>4</a:t>
            </a:r>
            <a:r>
              <a:rPr sz="2400" i="1" spc="-5" dirty="0">
                <a:latin typeface="Trebuchet MS"/>
                <a:cs typeface="Trebuchet MS"/>
              </a:rPr>
              <a:t>(l) </a:t>
            </a:r>
            <a:r>
              <a:rPr sz="2400" dirty="0">
                <a:latin typeface="Trebuchet MS"/>
                <a:cs typeface="Trebuchet MS"/>
              </a:rPr>
              <a:t>+ </a:t>
            </a:r>
            <a:r>
              <a:rPr sz="2400" spc="-5" dirty="0">
                <a:latin typeface="Trebuchet MS"/>
                <a:cs typeface="Trebuchet MS"/>
              </a:rPr>
              <a:t>SO</a:t>
            </a:r>
            <a:r>
              <a:rPr sz="2400" spc="-7" baseline="-20833" dirty="0">
                <a:latin typeface="Trebuchet MS"/>
                <a:cs typeface="Trebuchet MS"/>
              </a:rPr>
              <a:t>3</a:t>
            </a:r>
            <a:r>
              <a:rPr sz="2400" i="1" spc="-5" dirty="0">
                <a:latin typeface="Trebuchet MS"/>
                <a:cs typeface="Trebuchet MS"/>
              </a:rPr>
              <a:t>(g) </a:t>
            </a:r>
            <a:r>
              <a:rPr sz="2400" dirty="0">
                <a:latin typeface="Arial"/>
                <a:cs typeface="Arial"/>
              </a:rPr>
              <a:t>→</a:t>
            </a:r>
            <a:r>
              <a:rPr sz="2400" spc="70" dirty="0">
                <a:latin typeface="Arial"/>
                <a:cs typeface="Arial"/>
              </a:rPr>
              <a:t> </a:t>
            </a:r>
            <a:r>
              <a:rPr sz="2400" spc="-5" dirty="0">
                <a:latin typeface="Trebuchet MS"/>
                <a:cs typeface="Trebuchet MS"/>
              </a:rPr>
              <a:t>H</a:t>
            </a:r>
            <a:r>
              <a:rPr sz="2400" spc="-7" baseline="-20833" dirty="0">
                <a:latin typeface="Trebuchet MS"/>
                <a:cs typeface="Trebuchet MS"/>
              </a:rPr>
              <a:t>2</a:t>
            </a:r>
            <a:r>
              <a:rPr sz="2400" spc="-5" dirty="0">
                <a:latin typeface="Trebuchet MS"/>
                <a:cs typeface="Trebuchet MS"/>
              </a:rPr>
              <a:t>S</a:t>
            </a:r>
            <a:r>
              <a:rPr sz="2400" spc="-7" baseline="-20833" dirty="0">
                <a:latin typeface="Trebuchet MS"/>
                <a:cs typeface="Trebuchet MS"/>
              </a:rPr>
              <a:t>2</a:t>
            </a:r>
            <a:r>
              <a:rPr sz="2400" spc="-5" dirty="0">
                <a:latin typeface="Trebuchet MS"/>
                <a:cs typeface="Trebuchet MS"/>
              </a:rPr>
              <a:t>O</a:t>
            </a:r>
            <a:r>
              <a:rPr sz="2400" spc="-7" baseline="-20833" dirty="0">
                <a:latin typeface="Trebuchet MS"/>
                <a:cs typeface="Trebuchet MS"/>
              </a:rPr>
              <a:t>7</a:t>
            </a:r>
            <a:r>
              <a:rPr sz="2400" i="1" spc="-5" dirty="0">
                <a:latin typeface="Trebuchet MS"/>
                <a:cs typeface="Trebuchet MS"/>
              </a:rPr>
              <a:t>(l)</a:t>
            </a:r>
            <a:endParaRPr sz="2400">
              <a:latin typeface="Trebuchet MS"/>
              <a:cs typeface="Trebuchet MS"/>
            </a:endParaRPr>
          </a:p>
          <a:p>
            <a:pPr marL="337185" marR="1778000" indent="-274320">
              <a:lnSpc>
                <a:spcPct val="80000"/>
              </a:lnSpc>
              <a:spcBef>
                <a:spcPts val="605"/>
              </a:spcBef>
              <a:buClr>
                <a:srgbClr val="B03E9A"/>
              </a:buClr>
              <a:buSzPct val="72916"/>
              <a:buFont typeface="Wingdings 2"/>
              <a:buChar char=""/>
              <a:tabLst>
                <a:tab pos="337820" algn="l"/>
              </a:tabLst>
            </a:pPr>
            <a:r>
              <a:rPr sz="2400" dirty="0">
                <a:latin typeface="Trebuchet MS"/>
                <a:cs typeface="Trebuchet MS"/>
              </a:rPr>
              <a:t>Oleum </a:t>
            </a:r>
            <a:r>
              <a:rPr sz="2400" spc="-5" dirty="0">
                <a:latin typeface="Trebuchet MS"/>
                <a:cs typeface="Trebuchet MS"/>
              </a:rPr>
              <a:t>is </a:t>
            </a:r>
            <a:r>
              <a:rPr sz="2400" dirty="0">
                <a:latin typeface="Trebuchet MS"/>
                <a:cs typeface="Trebuchet MS"/>
              </a:rPr>
              <a:t>reacted </a:t>
            </a:r>
            <a:r>
              <a:rPr sz="2400" spc="-5" dirty="0">
                <a:latin typeface="Trebuchet MS"/>
                <a:cs typeface="Trebuchet MS"/>
              </a:rPr>
              <a:t>with water to </a:t>
            </a:r>
            <a:r>
              <a:rPr sz="2400" dirty="0">
                <a:latin typeface="Trebuchet MS"/>
                <a:cs typeface="Trebuchet MS"/>
              </a:rPr>
              <a:t>form  </a:t>
            </a:r>
            <a:r>
              <a:rPr sz="2400" spc="-5" dirty="0">
                <a:latin typeface="Trebuchet MS"/>
                <a:cs typeface="Trebuchet MS"/>
              </a:rPr>
              <a:t>concentrated</a:t>
            </a:r>
            <a:r>
              <a:rPr sz="2400" spc="15" dirty="0">
                <a:latin typeface="Trebuchet MS"/>
                <a:cs typeface="Trebuchet MS"/>
              </a:rPr>
              <a:t> </a:t>
            </a:r>
            <a:r>
              <a:rPr sz="2400" spc="-5" dirty="0">
                <a:latin typeface="Trebuchet MS"/>
                <a:cs typeface="Trebuchet MS"/>
              </a:rPr>
              <a:t>H</a:t>
            </a:r>
            <a:r>
              <a:rPr sz="2400" spc="-7" baseline="-20833" dirty="0">
                <a:latin typeface="Trebuchet MS"/>
                <a:cs typeface="Trebuchet MS"/>
              </a:rPr>
              <a:t>2</a:t>
            </a:r>
            <a:r>
              <a:rPr sz="2400" spc="-5" dirty="0">
                <a:latin typeface="Trebuchet MS"/>
                <a:cs typeface="Trebuchet MS"/>
              </a:rPr>
              <a:t>SO</a:t>
            </a:r>
            <a:r>
              <a:rPr sz="2400" spc="-7" baseline="-20833" dirty="0">
                <a:latin typeface="Trebuchet MS"/>
                <a:cs typeface="Trebuchet MS"/>
              </a:rPr>
              <a:t>4</a:t>
            </a:r>
            <a:r>
              <a:rPr sz="2400" spc="-5" dirty="0">
                <a:latin typeface="Trebuchet MS"/>
                <a:cs typeface="Trebuchet MS"/>
              </a:rPr>
              <a:t>.</a:t>
            </a:r>
            <a:endParaRPr sz="2400">
              <a:latin typeface="Trebuchet MS"/>
              <a:cs typeface="Trebuchet MS"/>
            </a:endParaRPr>
          </a:p>
          <a:p>
            <a:pPr>
              <a:lnSpc>
                <a:spcPct val="100000"/>
              </a:lnSpc>
              <a:spcBef>
                <a:spcPts val="50"/>
              </a:spcBef>
            </a:pPr>
            <a:endParaRPr sz="2500">
              <a:latin typeface="Times New Roman"/>
              <a:cs typeface="Times New Roman"/>
            </a:endParaRPr>
          </a:p>
          <a:p>
            <a:pPr marL="1076960">
              <a:lnSpc>
                <a:spcPct val="100000"/>
              </a:lnSpc>
            </a:pPr>
            <a:r>
              <a:rPr sz="2400" spc="-5" dirty="0">
                <a:latin typeface="Trebuchet MS"/>
                <a:cs typeface="Trebuchet MS"/>
              </a:rPr>
              <a:t>H</a:t>
            </a:r>
            <a:r>
              <a:rPr sz="2400" spc="-7" baseline="-20833" dirty="0">
                <a:latin typeface="Trebuchet MS"/>
                <a:cs typeface="Trebuchet MS"/>
              </a:rPr>
              <a:t>2</a:t>
            </a:r>
            <a:r>
              <a:rPr sz="2400" spc="-5" dirty="0">
                <a:latin typeface="Trebuchet MS"/>
                <a:cs typeface="Trebuchet MS"/>
              </a:rPr>
              <a:t>S</a:t>
            </a:r>
            <a:r>
              <a:rPr sz="2400" spc="-7" baseline="-20833" dirty="0">
                <a:latin typeface="Trebuchet MS"/>
                <a:cs typeface="Trebuchet MS"/>
              </a:rPr>
              <a:t>2</a:t>
            </a:r>
            <a:r>
              <a:rPr sz="2400" spc="-5" dirty="0">
                <a:latin typeface="Trebuchet MS"/>
                <a:cs typeface="Trebuchet MS"/>
              </a:rPr>
              <a:t>O</a:t>
            </a:r>
            <a:r>
              <a:rPr sz="2400" spc="-7" baseline="-20833" dirty="0">
                <a:latin typeface="Trebuchet MS"/>
                <a:cs typeface="Trebuchet MS"/>
              </a:rPr>
              <a:t>7</a:t>
            </a:r>
            <a:r>
              <a:rPr sz="2400" i="1" spc="-5" dirty="0">
                <a:latin typeface="Trebuchet MS"/>
                <a:cs typeface="Trebuchet MS"/>
              </a:rPr>
              <a:t>(l) </a:t>
            </a:r>
            <a:r>
              <a:rPr sz="2400" dirty="0">
                <a:latin typeface="Trebuchet MS"/>
                <a:cs typeface="Trebuchet MS"/>
              </a:rPr>
              <a:t>+ </a:t>
            </a:r>
            <a:r>
              <a:rPr sz="2400" spc="-5" dirty="0">
                <a:latin typeface="Trebuchet MS"/>
                <a:cs typeface="Trebuchet MS"/>
              </a:rPr>
              <a:t>H</a:t>
            </a:r>
            <a:r>
              <a:rPr sz="2400" spc="-7" baseline="-20833" dirty="0">
                <a:latin typeface="Trebuchet MS"/>
                <a:cs typeface="Trebuchet MS"/>
              </a:rPr>
              <a:t>2</a:t>
            </a:r>
            <a:r>
              <a:rPr sz="2400" spc="-5" dirty="0">
                <a:latin typeface="Trebuchet MS"/>
                <a:cs typeface="Trebuchet MS"/>
              </a:rPr>
              <a:t>O</a:t>
            </a:r>
            <a:r>
              <a:rPr sz="2400" i="1" spc="-5" dirty="0">
                <a:latin typeface="Trebuchet MS"/>
                <a:cs typeface="Trebuchet MS"/>
              </a:rPr>
              <a:t>(l) </a:t>
            </a:r>
            <a:r>
              <a:rPr sz="2400" dirty="0">
                <a:latin typeface="Arial"/>
                <a:cs typeface="Arial"/>
              </a:rPr>
              <a:t>→ </a:t>
            </a:r>
            <a:r>
              <a:rPr sz="2400" dirty="0">
                <a:latin typeface="Trebuchet MS"/>
                <a:cs typeface="Trebuchet MS"/>
              </a:rPr>
              <a:t>2</a:t>
            </a:r>
            <a:r>
              <a:rPr sz="2400" spc="45" dirty="0">
                <a:latin typeface="Trebuchet MS"/>
                <a:cs typeface="Trebuchet MS"/>
              </a:rPr>
              <a:t> </a:t>
            </a:r>
            <a:r>
              <a:rPr sz="2400" spc="-5" dirty="0">
                <a:latin typeface="Trebuchet MS"/>
                <a:cs typeface="Trebuchet MS"/>
              </a:rPr>
              <a:t>H</a:t>
            </a:r>
            <a:r>
              <a:rPr sz="2400" spc="-7" baseline="-20833" dirty="0">
                <a:latin typeface="Trebuchet MS"/>
                <a:cs typeface="Trebuchet MS"/>
              </a:rPr>
              <a:t>2</a:t>
            </a:r>
            <a:r>
              <a:rPr sz="2400" spc="-5" dirty="0">
                <a:latin typeface="Trebuchet MS"/>
                <a:cs typeface="Trebuchet MS"/>
              </a:rPr>
              <a:t>SO</a:t>
            </a:r>
            <a:r>
              <a:rPr sz="2400" spc="-7" baseline="-20833" dirty="0">
                <a:latin typeface="Trebuchet MS"/>
                <a:cs typeface="Trebuchet MS"/>
              </a:rPr>
              <a:t>4</a:t>
            </a:r>
            <a:r>
              <a:rPr sz="2400" i="1" spc="-5" dirty="0">
                <a:latin typeface="Trebuchet MS"/>
                <a:cs typeface="Trebuchet MS"/>
              </a:rPr>
              <a:t>(l)</a:t>
            </a:r>
            <a:endParaRPr sz="2400">
              <a:latin typeface="Trebuchet MS"/>
              <a:cs typeface="Trebuchet M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4186859"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22323"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840608" y="1057402"/>
            <a:ext cx="106933" cy="1153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126358" y="1057275"/>
            <a:ext cx="101853" cy="1005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05504" y="1053719"/>
            <a:ext cx="176402" cy="25031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80249" y="1053719"/>
            <a:ext cx="176339" cy="25031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994784"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318130"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466214"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173810" y="1006221"/>
            <a:ext cx="252095" cy="350520"/>
          </a:xfrm>
          <a:custGeom>
            <a:avLst/>
            <a:gdLst/>
            <a:ahLst/>
            <a:cxnLst/>
            <a:rect l="l" t="t" r="r" b="b"/>
            <a:pathLst>
              <a:path w="252094" h="350519">
                <a:moveTo>
                  <a:pt x="0" y="0"/>
                </a:moveTo>
                <a:lnTo>
                  <a:pt x="29489" y="0"/>
                </a:lnTo>
                <a:lnTo>
                  <a:pt x="192709" y="208533"/>
                </a:lnTo>
                <a:lnTo>
                  <a:pt x="192709" y="0"/>
                </a:lnTo>
                <a:lnTo>
                  <a:pt x="251637" y="0"/>
                </a:lnTo>
                <a:lnTo>
                  <a:pt x="251637" y="350265"/>
                </a:lnTo>
                <a:lnTo>
                  <a:pt x="226745" y="350265"/>
                </a:lnTo>
                <a:lnTo>
                  <a:pt x="58978" y="131571"/>
                </a:lnTo>
                <a:lnTo>
                  <a:pt x="58978" y="345820"/>
                </a:lnTo>
                <a:lnTo>
                  <a:pt x="0" y="345820"/>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780157"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3063620"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6"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712595" y="1001522"/>
            <a:ext cx="304165" cy="350520"/>
          </a:xfrm>
          <a:custGeom>
            <a:avLst/>
            <a:gdLst/>
            <a:ahLst/>
            <a:cxnLst/>
            <a:rect l="l" t="t" r="r" b="b"/>
            <a:pathLst>
              <a:path w="304164" h="350519">
                <a:moveTo>
                  <a:pt x="137794" y="0"/>
                </a:moveTo>
                <a:lnTo>
                  <a:pt x="164719" y="0"/>
                </a:lnTo>
                <a:lnTo>
                  <a:pt x="303656" y="350265"/>
                </a:lnTo>
                <a:lnTo>
                  <a:pt x="235966" y="350265"/>
                </a:lnTo>
                <a:lnTo>
                  <a:pt x="210693" y="280162"/>
                </a:lnTo>
                <a:lnTo>
                  <a:pt x="92329"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4499483"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4252595"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3682619" y="1000252"/>
            <a:ext cx="262890" cy="357505"/>
          </a:xfrm>
          <a:custGeom>
            <a:avLst/>
            <a:gdLst/>
            <a:ahLst/>
            <a:cxnLst/>
            <a:rect l="l" t="t" r="r" b="b"/>
            <a:pathLst>
              <a:path w="262889" h="357505">
                <a:moveTo>
                  <a:pt x="158241" y="0"/>
                </a:moveTo>
                <a:lnTo>
                  <a:pt x="186461" y="1524"/>
                </a:lnTo>
                <a:lnTo>
                  <a:pt x="211693" y="6096"/>
                </a:lnTo>
                <a:lnTo>
                  <a:pt x="233947" y="13716"/>
                </a:lnTo>
                <a:lnTo>
                  <a:pt x="253237" y="24384"/>
                </a:lnTo>
                <a:lnTo>
                  <a:pt x="228091"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79"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1"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2036698"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3" y="267970"/>
                </a:lnTo>
                <a:lnTo>
                  <a:pt x="262508"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21792" y="1000252"/>
            <a:ext cx="262890" cy="357505"/>
          </a:xfrm>
          <a:custGeom>
            <a:avLst/>
            <a:gdLst/>
            <a:ahLst/>
            <a:cxnLst/>
            <a:rect l="l" t="t" r="r" b="b"/>
            <a:pathLst>
              <a:path w="262890" h="357505">
                <a:moveTo>
                  <a:pt x="158280" y="0"/>
                </a:moveTo>
                <a:lnTo>
                  <a:pt x="186517" y="1524"/>
                </a:lnTo>
                <a:lnTo>
                  <a:pt x="211774" y="6096"/>
                </a:lnTo>
                <a:lnTo>
                  <a:pt x="234052" y="13716"/>
                </a:lnTo>
                <a:lnTo>
                  <a:pt x="253352" y="24384"/>
                </a:lnTo>
                <a:lnTo>
                  <a:pt x="228104" y="75057"/>
                </a:lnTo>
                <a:lnTo>
                  <a:pt x="216281" y="66075"/>
                </a:lnTo>
                <a:lnTo>
                  <a:pt x="201331" y="59689"/>
                </a:lnTo>
                <a:lnTo>
                  <a:pt x="183254" y="55876"/>
                </a:lnTo>
                <a:lnTo>
                  <a:pt x="162051" y="54610"/>
                </a:lnTo>
                <a:lnTo>
                  <a:pt x="141442" y="56872"/>
                </a:lnTo>
                <a:lnTo>
                  <a:pt x="106061" y="74969"/>
                </a:lnTo>
                <a:lnTo>
                  <a:pt x="79212" y="110095"/>
                </a:lnTo>
                <a:lnTo>
                  <a:pt x="65414" y="155866"/>
                </a:lnTo>
                <a:lnTo>
                  <a:pt x="63690" y="182372"/>
                </a:lnTo>
                <a:lnTo>
                  <a:pt x="65290" y="208661"/>
                </a:lnTo>
                <a:lnTo>
                  <a:pt x="78086" y="252666"/>
                </a:lnTo>
                <a:lnTo>
                  <a:pt x="103149" y="284624"/>
                </a:lnTo>
                <a:lnTo>
                  <a:pt x="157581" y="302895"/>
                </a:lnTo>
                <a:lnTo>
                  <a:pt x="180667" y="300724"/>
                </a:lnTo>
                <a:lnTo>
                  <a:pt x="201101" y="294195"/>
                </a:lnTo>
                <a:lnTo>
                  <a:pt x="218882" y="283285"/>
                </a:lnTo>
                <a:lnTo>
                  <a:pt x="234010" y="267970"/>
                </a:lnTo>
                <a:lnTo>
                  <a:pt x="262547" y="317626"/>
                </a:lnTo>
                <a:lnTo>
                  <a:pt x="241610" y="335035"/>
                </a:lnTo>
                <a:lnTo>
                  <a:pt x="216311" y="347456"/>
                </a:lnTo>
                <a:lnTo>
                  <a:pt x="186646" y="354899"/>
                </a:lnTo>
                <a:lnTo>
                  <a:pt x="152615" y="357377"/>
                </a:lnTo>
                <a:lnTo>
                  <a:pt x="118430" y="354401"/>
                </a:lnTo>
                <a:lnTo>
                  <a:pt x="62176" y="330588"/>
                </a:lnTo>
                <a:lnTo>
                  <a:pt x="22556" y="283773"/>
                </a:lnTo>
                <a:lnTo>
                  <a:pt x="2505" y="218813"/>
                </a:lnTo>
                <a:lnTo>
                  <a:pt x="0" y="179832"/>
                </a:lnTo>
                <a:lnTo>
                  <a:pt x="2778" y="143037"/>
                </a:lnTo>
                <a:lnTo>
                  <a:pt x="25010" y="78926"/>
                </a:lnTo>
                <a:lnTo>
                  <a:pt x="68250" y="29039"/>
                </a:lnTo>
                <a:lnTo>
                  <a:pt x="125162" y="3234"/>
                </a:lnTo>
                <a:lnTo>
                  <a:pt x="15828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3342766"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817448"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545467" y="1794625"/>
            <a:ext cx="7061429" cy="4610792"/>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125"/>
            <a:ext cx="5526709"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194176" y="1184655"/>
            <a:ext cx="109981" cy="11823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43175"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154811"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6" name="object 6"/>
          <p:cNvSpPr/>
          <p:nvPr/>
        </p:nvSpPr>
        <p:spPr>
          <a:xfrm>
            <a:off x="4196969" y="1057402"/>
            <a:ext cx="106933" cy="11531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446149" y="1057402"/>
            <a:ext cx="132841" cy="24079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482719" y="1057275"/>
            <a:ext cx="101853" cy="10058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758819" y="1057275"/>
            <a:ext cx="101853" cy="100584"/>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761865" y="1053719"/>
            <a:ext cx="176402" cy="250316"/>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194176" y="1053464"/>
            <a:ext cx="91312" cy="86613"/>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5351145"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3421760"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743326" y="1006221"/>
            <a:ext cx="353060" cy="350520"/>
          </a:xfrm>
          <a:custGeom>
            <a:avLst/>
            <a:gdLst/>
            <a:ahLst/>
            <a:cxnLst/>
            <a:rect l="l" t="t" r="r" b="b"/>
            <a:pathLst>
              <a:path w="353060" h="350519">
                <a:moveTo>
                  <a:pt x="69596" y="0"/>
                </a:moveTo>
                <a:lnTo>
                  <a:pt x="102108" y="0"/>
                </a:lnTo>
                <a:lnTo>
                  <a:pt x="176911" y="232790"/>
                </a:lnTo>
                <a:lnTo>
                  <a:pt x="250062" y="0"/>
                </a:lnTo>
                <a:lnTo>
                  <a:pt x="282321" y="0"/>
                </a:lnTo>
                <a:lnTo>
                  <a:pt x="352933" y="345820"/>
                </a:lnTo>
                <a:lnTo>
                  <a:pt x="293497" y="345820"/>
                </a:lnTo>
                <a:lnTo>
                  <a:pt x="257556" y="159384"/>
                </a:lnTo>
                <a:lnTo>
                  <a:pt x="188087" y="350265"/>
                </a:lnTo>
                <a:lnTo>
                  <a:pt x="166116" y="350265"/>
                </a:lnTo>
                <a:lnTo>
                  <a:pt x="96520" y="159384"/>
                </a:lnTo>
                <a:lnTo>
                  <a:pt x="59181"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137029" y="1006221"/>
            <a:ext cx="259715" cy="346075"/>
          </a:xfrm>
          <a:custGeom>
            <a:avLst/>
            <a:gdLst/>
            <a:ahLst/>
            <a:cxnLst/>
            <a:rect l="l" t="t" r="r" b="b"/>
            <a:pathLst>
              <a:path w="259714" h="346075">
                <a:moveTo>
                  <a:pt x="0" y="0"/>
                </a:moveTo>
                <a:lnTo>
                  <a:pt x="61340" y="0"/>
                </a:lnTo>
                <a:lnTo>
                  <a:pt x="61340" y="135381"/>
                </a:lnTo>
                <a:lnTo>
                  <a:pt x="198754" y="135381"/>
                </a:lnTo>
                <a:lnTo>
                  <a:pt x="198754" y="0"/>
                </a:lnTo>
                <a:lnTo>
                  <a:pt x="259460" y="0"/>
                </a:lnTo>
                <a:lnTo>
                  <a:pt x="259460" y="345566"/>
                </a:lnTo>
                <a:lnTo>
                  <a:pt x="198754" y="345566"/>
                </a:lnTo>
                <a:lnTo>
                  <a:pt x="198754" y="189864"/>
                </a:lnTo>
                <a:lnTo>
                  <a:pt x="61340" y="189864"/>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805002" y="1006221"/>
            <a:ext cx="220979" cy="346075"/>
          </a:xfrm>
          <a:custGeom>
            <a:avLst/>
            <a:gdLst/>
            <a:ahLst/>
            <a:cxnLst/>
            <a:rect l="l" t="t" r="r" b="b"/>
            <a:pathLst>
              <a:path w="220980" h="346075">
                <a:moveTo>
                  <a:pt x="0" y="0"/>
                </a:moveTo>
                <a:lnTo>
                  <a:pt x="220560" y="0"/>
                </a:lnTo>
                <a:lnTo>
                  <a:pt x="220560" y="54482"/>
                </a:lnTo>
                <a:lnTo>
                  <a:pt x="61328" y="54482"/>
                </a:lnTo>
                <a:lnTo>
                  <a:pt x="61328" y="135381"/>
                </a:lnTo>
                <a:lnTo>
                  <a:pt x="175501" y="135381"/>
                </a:lnTo>
                <a:lnTo>
                  <a:pt x="175501" y="187578"/>
                </a:lnTo>
                <a:lnTo>
                  <a:pt x="61328" y="187578"/>
                </a:lnTo>
                <a:lnTo>
                  <a:pt x="61328" y="291083"/>
                </a:lnTo>
                <a:lnTo>
                  <a:pt x="217970" y="291083"/>
                </a:lnTo>
                <a:lnTo>
                  <a:pt x="217970"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538302" y="1006221"/>
            <a:ext cx="217804" cy="346075"/>
          </a:xfrm>
          <a:custGeom>
            <a:avLst/>
            <a:gdLst/>
            <a:ahLst/>
            <a:cxnLst/>
            <a:rect l="l" t="t" r="r" b="b"/>
            <a:pathLst>
              <a:path w="217804" h="346075">
                <a:moveTo>
                  <a:pt x="0" y="0"/>
                </a:moveTo>
                <a:lnTo>
                  <a:pt x="61328" y="0"/>
                </a:lnTo>
                <a:lnTo>
                  <a:pt x="61328" y="291083"/>
                </a:lnTo>
                <a:lnTo>
                  <a:pt x="217500" y="291083"/>
                </a:lnTo>
                <a:lnTo>
                  <a:pt x="217500" y="345566"/>
                </a:lnTo>
                <a:lnTo>
                  <a:pt x="0" y="345566"/>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4136516"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1385697" y="1003808"/>
            <a:ext cx="256540" cy="347980"/>
          </a:xfrm>
          <a:custGeom>
            <a:avLst/>
            <a:gdLst/>
            <a:ahLst/>
            <a:cxnLst/>
            <a:rect l="l" t="t" r="r" b="b"/>
            <a:pathLst>
              <a:path w="256539" h="347980">
                <a:moveTo>
                  <a:pt x="92202" y="0"/>
                </a:moveTo>
                <a:lnTo>
                  <a:pt x="159845" y="11064"/>
                </a:lnTo>
                <a:lnTo>
                  <a:pt x="211962" y="44322"/>
                </a:lnTo>
                <a:lnTo>
                  <a:pt x="245110" y="95758"/>
                </a:lnTo>
                <a:lnTo>
                  <a:pt x="256159"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2"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3133725" y="1003172"/>
            <a:ext cx="233679" cy="348615"/>
          </a:xfrm>
          <a:custGeom>
            <a:avLst/>
            <a:gdLst/>
            <a:ahLst/>
            <a:cxnLst/>
            <a:rect l="l" t="t" r="r" b="b"/>
            <a:pathLst>
              <a:path w="233679" h="348615">
                <a:moveTo>
                  <a:pt x="97789" y="0"/>
                </a:moveTo>
                <a:lnTo>
                  <a:pt x="145748" y="5730"/>
                </a:lnTo>
                <a:lnTo>
                  <a:pt x="181990" y="22987"/>
                </a:lnTo>
                <a:lnTo>
                  <a:pt x="210333" y="68546"/>
                </a:lnTo>
                <a:lnTo>
                  <a:pt x="212216" y="88646"/>
                </a:lnTo>
                <a:lnTo>
                  <a:pt x="209504" y="108126"/>
                </a:lnTo>
                <a:lnTo>
                  <a:pt x="201374" y="125428"/>
                </a:lnTo>
                <a:lnTo>
                  <a:pt x="187838" y="140563"/>
                </a:lnTo>
                <a:lnTo>
                  <a:pt x="168910" y="153542"/>
                </a:lnTo>
                <a:lnTo>
                  <a:pt x="197080" y="167739"/>
                </a:lnTo>
                <a:lnTo>
                  <a:pt x="217201" y="187864"/>
                </a:lnTo>
                <a:lnTo>
                  <a:pt x="229274" y="213943"/>
                </a:lnTo>
                <a:lnTo>
                  <a:pt x="233299" y="245999"/>
                </a:lnTo>
                <a:lnTo>
                  <a:pt x="231062" y="268386"/>
                </a:lnTo>
                <a:lnTo>
                  <a:pt x="213207" y="305827"/>
                </a:lnTo>
                <a:lnTo>
                  <a:pt x="178512" y="333023"/>
                </a:lnTo>
                <a:lnTo>
                  <a:pt x="132550" y="346878"/>
                </a:lnTo>
                <a:lnTo>
                  <a:pt x="105663" y="348614"/>
                </a:lnTo>
                <a:lnTo>
                  <a:pt x="0" y="348614"/>
                </a:lnTo>
                <a:lnTo>
                  <a:pt x="0" y="3301"/>
                </a:lnTo>
                <a:lnTo>
                  <a:pt x="32263" y="1821"/>
                </a:lnTo>
                <a:lnTo>
                  <a:pt x="59324" y="793"/>
                </a:lnTo>
                <a:lnTo>
                  <a:pt x="81170" y="194"/>
                </a:lnTo>
                <a:lnTo>
                  <a:pt x="97789"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4419980"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3696080"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6"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2433447" y="1001522"/>
            <a:ext cx="304165" cy="350520"/>
          </a:xfrm>
          <a:custGeom>
            <a:avLst/>
            <a:gdLst/>
            <a:ahLst/>
            <a:cxnLst/>
            <a:rect l="l" t="t" r="r" b="b"/>
            <a:pathLst>
              <a:path w="304164" h="350519">
                <a:moveTo>
                  <a:pt x="137794" y="0"/>
                </a:moveTo>
                <a:lnTo>
                  <a:pt x="164719" y="0"/>
                </a:lnTo>
                <a:lnTo>
                  <a:pt x="303656" y="350265"/>
                </a:lnTo>
                <a:lnTo>
                  <a:pt x="235965" y="350265"/>
                </a:lnTo>
                <a:lnTo>
                  <a:pt x="210692" y="280162"/>
                </a:lnTo>
                <a:lnTo>
                  <a:pt x="92328" y="280162"/>
                </a:lnTo>
                <a:lnTo>
                  <a:pt x="68198"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1045121" y="1001522"/>
            <a:ext cx="304165" cy="350520"/>
          </a:xfrm>
          <a:custGeom>
            <a:avLst/>
            <a:gdLst/>
            <a:ahLst/>
            <a:cxnLst/>
            <a:rect l="l" t="t" r="r" b="b"/>
            <a:pathLst>
              <a:path w="304165" h="350519">
                <a:moveTo>
                  <a:pt x="137756" y="0"/>
                </a:moveTo>
                <a:lnTo>
                  <a:pt x="164655" y="0"/>
                </a:lnTo>
                <a:lnTo>
                  <a:pt x="303618" y="350265"/>
                </a:lnTo>
                <a:lnTo>
                  <a:pt x="235927"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855842"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6"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5608954"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5038978"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1824863"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4699127"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30" name="object 30"/>
          <p:cNvSpPr txBox="1"/>
          <p:nvPr/>
        </p:nvSpPr>
        <p:spPr>
          <a:xfrm>
            <a:off x="497840" y="1632331"/>
            <a:ext cx="6539865" cy="2632710"/>
          </a:xfrm>
          <a:prstGeom prst="rect">
            <a:avLst/>
          </a:prstGeom>
        </p:spPr>
        <p:txBody>
          <a:bodyPr vert="horz" wrap="square" lIns="0" tIns="13335" rIns="0" bIns="0" rtlCol="0">
            <a:spAutoFit/>
          </a:bodyPr>
          <a:lstStyle/>
          <a:p>
            <a:pPr marL="324485" marR="43180" indent="-274320">
              <a:lnSpc>
                <a:spcPct val="100000"/>
              </a:lnSpc>
              <a:spcBef>
                <a:spcPts val="105"/>
              </a:spcBef>
              <a:buClr>
                <a:srgbClr val="B03E9A"/>
              </a:buClr>
              <a:buSzPct val="73076"/>
              <a:buFont typeface="Wingdings 2"/>
              <a:buChar char=""/>
              <a:tabLst>
                <a:tab pos="325120" algn="l"/>
              </a:tabLst>
            </a:pPr>
            <a:r>
              <a:rPr sz="2600" spc="-5" dirty="0">
                <a:latin typeface="Trebuchet MS"/>
                <a:cs typeface="Trebuchet MS"/>
              </a:rPr>
              <a:t>Mixture </a:t>
            </a:r>
            <a:r>
              <a:rPr sz="2600" dirty="0">
                <a:latin typeface="Trebuchet MS"/>
                <a:cs typeface="Trebuchet MS"/>
              </a:rPr>
              <a:t>of </a:t>
            </a:r>
            <a:r>
              <a:rPr sz="2600" spc="5" dirty="0">
                <a:latin typeface="Trebuchet MS"/>
                <a:cs typeface="Trebuchet MS"/>
              </a:rPr>
              <a:t>SO</a:t>
            </a:r>
            <a:r>
              <a:rPr sz="2550" spc="7" baseline="-21241" dirty="0">
                <a:latin typeface="Trebuchet MS"/>
                <a:cs typeface="Trebuchet MS"/>
              </a:rPr>
              <a:t>2 </a:t>
            </a:r>
            <a:r>
              <a:rPr sz="2600" dirty="0">
                <a:latin typeface="Trebuchet MS"/>
                <a:cs typeface="Trebuchet MS"/>
              </a:rPr>
              <a:t>, NO </a:t>
            </a:r>
            <a:r>
              <a:rPr sz="2600" spc="-5" dirty="0">
                <a:latin typeface="Trebuchet MS"/>
                <a:cs typeface="Trebuchet MS"/>
              </a:rPr>
              <a:t>and air is treated to  </a:t>
            </a:r>
            <a:r>
              <a:rPr sz="2600" dirty="0">
                <a:latin typeface="Trebuchet MS"/>
                <a:cs typeface="Trebuchet MS"/>
              </a:rPr>
              <a:t>steam </a:t>
            </a:r>
            <a:r>
              <a:rPr sz="2600" spc="-5" dirty="0">
                <a:latin typeface="Trebuchet MS"/>
                <a:cs typeface="Trebuchet MS"/>
              </a:rPr>
              <a:t>to </a:t>
            </a:r>
            <a:r>
              <a:rPr sz="2600" dirty="0">
                <a:latin typeface="Trebuchet MS"/>
                <a:cs typeface="Trebuchet MS"/>
              </a:rPr>
              <a:t>obtain sulphuric </a:t>
            </a:r>
            <a:r>
              <a:rPr sz="2600" spc="-5" dirty="0">
                <a:latin typeface="Trebuchet MS"/>
                <a:cs typeface="Trebuchet MS"/>
              </a:rPr>
              <a:t>acid. </a:t>
            </a:r>
            <a:r>
              <a:rPr sz="2600" dirty="0">
                <a:latin typeface="Trebuchet MS"/>
                <a:cs typeface="Trebuchet MS"/>
              </a:rPr>
              <a:t>NO </a:t>
            </a:r>
            <a:r>
              <a:rPr sz="2600" spc="-5" dirty="0">
                <a:latin typeface="Trebuchet MS"/>
                <a:cs typeface="Trebuchet MS"/>
              </a:rPr>
              <a:t>,nitric  </a:t>
            </a:r>
            <a:r>
              <a:rPr sz="2600" dirty="0">
                <a:latin typeface="Trebuchet MS"/>
                <a:cs typeface="Trebuchet MS"/>
              </a:rPr>
              <a:t>oxide </a:t>
            </a:r>
            <a:r>
              <a:rPr sz="2600" spc="-5" dirty="0">
                <a:latin typeface="Trebuchet MS"/>
                <a:cs typeface="Trebuchet MS"/>
              </a:rPr>
              <a:t>acts as </a:t>
            </a:r>
            <a:r>
              <a:rPr sz="2600" dirty="0">
                <a:latin typeface="Trebuchet MS"/>
                <a:cs typeface="Trebuchet MS"/>
              </a:rPr>
              <a:t>a</a:t>
            </a:r>
            <a:r>
              <a:rPr sz="2600" spc="-25" dirty="0">
                <a:latin typeface="Trebuchet MS"/>
                <a:cs typeface="Trebuchet MS"/>
              </a:rPr>
              <a:t> </a:t>
            </a:r>
            <a:r>
              <a:rPr sz="2600" spc="-5" dirty="0">
                <a:latin typeface="Trebuchet MS"/>
                <a:cs typeface="Trebuchet MS"/>
              </a:rPr>
              <a:t>catalyst.</a:t>
            </a:r>
            <a:endParaRPr sz="2600">
              <a:latin typeface="Trebuchet MS"/>
              <a:cs typeface="Trebuchet MS"/>
            </a:endParaRPr>
          </a:p>
          <a:p>
            <a:pPr>
              <a:lnSpc>
                <a:spcPct val="100000"/>
              </a:lnSpc>
            </a:pPr>
            <a:endParaRPr sz="3000">
              <a:latin typeface="Times New Roman"/>
              <a:cs typeface="Times New Roman"/>
            </a:endParaRPr>
          </a:p>
          <a:p>
            <a:pPr marL="798830" algn="ctr">
              <a:lnSpc>
                <a:spcPct val="100000"/>
              </a:lnSpc>
              <a:spcBef>
                <a:spcPts val="2070"/>
              </a:spcBef>
            </a:pPr>
            <a:r>
              <a:rPr sz="1400" dirty="0">
                <a:latin typeface="Trebuchet MS"/>
                <a:cs typeface="Trebuchet MS"/>
              </a:rPr>
              <a:t>NO</a:t>
            </a:r>
            <a:endParaRPr sz="1400">
              <a:latin typeface="Trebuchet MS"/>
              <a:cs typeface="Trebuchet MS"/>
            </a:endParaRPr>
          </a:p>
          <a:p>
            <a:pPr marL="250190">
              <a:lnSpc>
                <a:spcPct val="100000"/>
              </a:lnSpc>
              <a:spcBef>
                <a:spcPts val="840"/>
              </a:spcBef>
              <a:tabLst>
                <a:tab pos="2237740" algn="l"/>
                <a:tab pos="3539490" algn="l"/>
                <a:tab pos="4168775" algn="l"/>
              </a:tabLst>
            </a:pPr>
            <a:r>
              <a:rPr sz="2600" dirty="0">
                <a:latin typeface="Trebuchet MS"/>
                <a:cs typeface="Trebuchet MS"/>
              </a:rPr>
              <a:t>2SO</a:t>
            </a:r>
            <a:r>
              <a:rPr sz="2550" baseline="-21241" dirty="0">
                <a:latin typeface="Trebuchet MS"/>
                <a:cs typeface="Trebuchet MS"/>
              </a:rPr>
              <a:t>2</a:t>
            </a:r>
            <a:r>
              <a:rPr sz="2550" spc="412" baseline="-21241" dirty="0">
                <a:latin typeface="Trebuchet MS"/>
                <a:cs typeface="Trebuchet MS"/>
              </a:rPr>
              <a:t> </a:t>
            </a:r>
            <a:r>
              <a:rPr sz="2600" dirty="0">
                <a:latin typeface="Trebuchet MS"/>
                <a:cs typeface="Trebuchet MS"/>
              </a:rPr>
              <a:t>+</a:t>
            </a:r>
            <a:r>
              <a:rPr sz="2600" spc="15" dirty="0">
                <a:latin typeface="Trebuchet MS"/>
                <a:cs typeface="Trebuchet MS"/>
              </a:rPr>
              <a:t> </a:t>
            </a:r>
            <a:r>
              <a:rPr sz="2600" dirty="0">
                <a:latin typeface="Trebuchet MS"/>
                <a:cs typeface="Trebuchet MS"/>
              </a:rPr>
              <a:t>O</a:t>
            </a:r>
            <a:r>
              <a:rPr sz="2550" baseline="-21241" dirty="0">
                <a:latin typeface="Trebuchet MS"/>
                <a:cs typeface="Trebuchet MS"/>
              </a:rPr>
              <a:t>2</a:t>
            </a:r>
            <a:r>
              <a:rPr sz="2600" dirty="0">
                <a:latin typeface="Trebuchet MS"/>
                <a:cs typeface="Trebuchet MS"/>
              </a:rPr>
              <a:t>(g)	+ </a:t>
            </a:r>
            <a:r>
              <a:rPr sz="2600" spc="5" dirty="0">
                <a:latin typeface="Trebuchet MS"/>
                <a:cs typeface="Trebuchet MS"/>
              </a:rPr>
              <a:t>2H</a:t>
            </a:r>
            <a:r>
              <a:rPr sz="2550" spc="7" baseline="-21241" dirty="0">
                <a:latin typeface="Trebuchet MS"/>
                <a:cs typeface="Trebuchet MS"/>
              </a:rPr>
              <a:t>2</a:t>
            </a:r>
            <a:r>
              <a:rPr sz="2600" spc="5" dirty="0">
                <a:latin typeface="Trebuchet MS"/>
                <a:cs typeface="Trebuchet MS"/>
              </a:rPr>
              <a:t>O	</a:t>
            </a:r>
            <a:r>
              <a:rPr sz="2600" dirty="0">
                <a:latin typeface="Arial"/>
                <a:cs typeface="Arial"/>
              </a:rPr>
              <a:t>→	</a:t>
            </a:r>
            <a:r>
              <a:rPr sz="2600" spc="5" dirty="0">
                <a:latin typeface="Trebuchet MS"/>
                <a:cs typeface="Trebuchet MS"/>
              </a:rPr>
              <a:t>2H</a:t>
            </a:r>
            <a:r>
              <a:rPr sz="2550" spc="7" baseline="-21241" dirty="0">
                <a:latin typeface="Trebuchet MS"/>
                <a:cs typeface="Trebuchet MS"/>
              </a:rPr>
              <a:t>2</a:t>
            </a:r>
            <a:r>
              <a:rPr sz="2600" spc="5" dirty="0">
                <a:latin typeface="Trebuchet MS"/>
                <a:cs typeface="Trebuchet MS"/>
              </a:rPr>
              <a:t>SO</a:t>
            </a:r>
            <a:r>
              <a:rPr sz="2550" spc="7" baseline="-21241" dirty="0">
                <a:latin typeface="Trebuchet MS"/>
                <a:cs typeface="Trebuchet MS"/>
              </a:rPr>
              <a:t>4</a:t>
            </a:r>
            <a:endParaRPr sz="2550" baseline="-21241">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4101" y="589787"/>
            <a:ext cx="2895434" cy="35763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13791" y="696848"/>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709545" y="647191"/>
            <a:ext cx="106933" cy="11518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76323" y="646937"/>
            <a:ext cx="101853" cy="1005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355469" y="643381"/>
            <a:ext cx="176402" cy="25044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424305" y="643381"/>
            <a:ext cx="176402" cy="25044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932557" y="595883"/>
            <a:ext cx="220979" cy="346075"/>
          </a:xfrm>
          <a:custGeom>
            <a:avLst/>
            <a:gdLst/>
            <a:ahLst/>
            <a:cxnLst/>
            <a:rect l="l" t="t" r="r" b="b"/>
            <a:pathLst>
              <a:path w="220980" h="346075">
                <a:moveTo>
                  <a:pt x="0" y="0"/>
                </a:moveTo>
                <a:lnTo>
                  <a:pt x="220472" y="0"/>
                </a:lnTo>
                <a:lnTo>
                  <a:pt x="220472" y="54482"/>
                </a:lnTo>
                <a:lnTo>
                  <a:pt x="61341" y="54482"/>
                </a:lnTo>
                <a:lnTo>
                  <a:pt x="61341" y="135381"/>
                </a:lnTo>
                <a:lnTo>
                  <a:pt x="175513" y="135381"/>
                </a:lnTo>
                <a:lnTo>
                  <a:pt x="175513"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687195" y="595883"/>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111326" y="595883"/>
            <a:ext cx="217804" cy="346075"/>
          </a:xfrm>
          <a:custGeom>
            <a:avLst/>
            <a:gdLst/>
            <a:ahLst/>
            <a:cxnLst/>
            <a:rect l="l" t="t" r="r" b="b"/>
            <a:pathLst>
              <a:path w="217805" h="346075">
                <a:moveTo>
                  <a:pt x="0" y="0"/>
                </a:moveTo>
                <a:lnTo>
                  <a:pt x="61328" y="0"/>
                </a:lnTo>
                <a:lnTo>
                  <a:pt x="61328" y="291083"/>
                </a:lnTo>
                <a:lnTo>
                  <a:pt x="217474" y="291083"/>
                </a:lnTo>
                <a:lnTo>
                  <a:pt x="217474"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844626" y="595883"/>
            <a:ext cx="217804" cy="346075"/>
          </a:xfrm>
          <a:custGeom>
            <a:avLst/>
            <a:gdLst/>
            <a:ahLst/>
            <a:cxnLst/>
            <a:rect l="l" t="t" r="r" b="b"/>
            <a:pathLst>
              <a:path w="217805" h="346075">
                <a:moveTo>
                  <a:pt x="0" y="0"/>
                </a:moveTo>
                <a:lnTo>
                  <a:pt x="61328" y="0"/>
                </a:lnTo>
                <a:lnTo>
                  <a:pt x="61328" y="291083"/>
                </a:lnTo>
                <a:lnTo>
                  <a:pt x="217500" y="291083"/>
                </a:lnTo>
                <a:lnTo>
                  <a:pt x="217500"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649092" y="593598"/>
            <a:ext cx="229235" cy="347980"/>
          </a:xfrm>
          <a:custGeom>
            <a:avLst/>
            <a:gdLst/>
            <a:ahLst/>
            <a:cxnLst/>
            <a:rect l="l" t="t" r="r" b="b"/>
            <a:pathLst>
              <a:path w="229235" h="347980">
                <a:moveTo>
                  <a:pt x="71627" y="0"/>
                </a:moveTo>
                <a:lnTo>
                  <a:pt x="109825" y="1569"/>
                </a:lnTo>
                <a:lnTo>
                  <a:pt x="169693" y="14091"/>
                </a:lnTo>
                <a:lnTo>
                  <a:pt x="207964" y="39354"/>
                </a:lnTo>
                <a:lnTo>
                  <a:pt x="226875" y="78597"/>
                </a:lnTo>
                <a:lnTo>
                  <a:pt x="229234" y="103504"/>
                </a:lnTo>
                <a:lnTo>
                  <a:pt x="223627" y="146298"/>
                </a:lnTo>
                <a:lnTo>
                  <a:pt x="206809" y="179583"/>
                </a:lnTo>
                <a:lnTo>
                  <a:pt x="178787" y="203357"/>
                </a:lnTo>
                <a:lnTo>
                  <a:pt x="139566" y="217622"/>
                </a:lnTo>
                <a:lnTo>
                  <a:pt x="89154" y="222376"/>
                </a:lnTo>
                <a:lnTo>
                  <a:pt x="83486" y="222279"/>
                </a:lnTo>
                <a:lnTo>
                  <a:pt x="76962" y="221980"/>
                </a:lnTo>
                <a:lnTo>
                  <a:pt x="69580" y="221466"/>
                </a:lnTo>
                <a:lnTo>
                  <a:pt x="61340" y="220725"/>
                </a:lnTo>
                <a:lnTo>
                  <a:pt x="61340" y="347852"/>
                </a:lnTo>
                <a:lnTo>
                  <a:pt x="0" y="347852"/>
                </a:lnTo>
                <a:lnTo>
                  <a:pt x="0" y="2539"/>
                </a:lnTo>
                <a:lnTo>
                  <a:pt x="27479" y="1393"/>
                </a:lnTo>
                <a:lnTo>
                  <a:pt x="48577" y="603"/>
                </a:lnTo>
                <a:lnTo>
                  <a:pt x="63293" y="146"/>
                </a:lnTo>
                <a:lnTo>
                  <a:pt x="71627"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013585" y="592327"/>
            <a:ext cx="266065" cy="349250"/>
          </a:xfrm>
          <a:custGeom>
            <a:avLst/>
            <a:gdLst/>
            <a:ahLst/>
            <a:cxnLst/>
            <a:rect l="l" t="t" r="r" b="b"/>
            <a:pathLst>
              <a:path w="266064" h="349250">
                <a:moveTo>
                  <a:pt x="95757" y="0"/>
                </a:moveTo>
                <a:lnTo>
                  <a:pt x="153338" y="6379"/>
                </a:lnTo>
                <a:lnTo>
                  <a:pt x="194452" y="25511"/>
                </a:lnTo>
                <a:lnTo>
                  <a:pt x="219112" y="57382"/>
                </a:lnTo>
                <a:lnTo>
                  <a:pt x="227329" y="101981"/>
                </a:lnTo>
                <a:lnTo>
                  <a:pt x="226188" y="116963"/>
                </a:lnTo>
                <a:lnTo>
                  <a:pt x="209169" y="157861"/>
                </a:lnTo>
                <a:lnTo>
                  <a:pt x="176664" y="187328"/>
                </a:lnTo>
                <a:lnTo>
                  <a:pt x="163448" y="193421"/>
                </a:lnTo>
                <a:lnTo>
                  <a:pt x="265556" y="349123"/>
                </a:lnTo>
                <a:lnTo>
                  <a:pt x="194817" y="349123"/>
                </a:lnTo>
                <a:lnTo>
                  <a:pt x="102615" y="206501"/>
                </a:lnTo>
                <a:lnTo>
                  <a:pt x="94952" y="206261"/>
                </a:lnTo>
                <a:lnTo>
                  <a:pt x="85883" y="205914"/>
                </a:lnTo>
                <a:lnTo>
                  <a:pt x="75434" y="205448"/>
                </a:lnTo>
                <a:lnTo>
                  <a:pt x="63626" y="204850"/>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504101" y="591184"/>
            <a:ext cx="304165" cy="350520"/>
          </a:xfrm>
          <a:custGeom>
            <a:avLst/>
            <a:gdLst/>
            <a:ahLst/>
            <a:cxnLst/>
            <a:rect l="l" t="t" r="r" b="b"/>
            <a:pathLst>
              <a:path w="304165" h="350519">
                <a:moveTo>
                  <a:pt x="137756" y="0"/>
                </a:moveTo>
                <a:lnTo>
                  <a:pt x="164655" y="0"/>
                </a:lnTo>
                <a:lnTo>
                  <a:pt x="303593" y="350265"/>
                </a:lnTo>
                <a:lnTo>
                  <a:pt x="235889" y="350265"/>
                </a:lnTo>
                <a:lnTo>
                  <a:pt x="210654" y="280288"/>
                </a:lnTo>
                <a:lnTo>
                  <a:pt x="92227" y="280288"/>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190367" y="590041"/>
            <a:ext cx="209550" cy="357505"/>
          </a:xfrm>
          <a:custGeom>
            <a:avLst/>
            <a:gdLst/>
            <a:ahLst/>
            <a:cxnLst/>
            <a:rect l="l" t="t" r="r" b="b"/>
            <a:pathLst>
              <a:path w="209550" h="357505">
                <a:moveTo>
                  <a:pt x="105409" y="0"/>
                </a:moveTo>
                <a:lnTo>
                  <a:pt x="133342" y="1402"/>
                </a:lnTo>
                <a:lnTo>
                  <a:pt x="157321" y="5603"/>
                </a:lnTo>
                <a:lnTo>
                  <a:pt x="177347" y="12590"/>
                </a:lnTo>
                <a:lnTo>
                  <a:pt x="193420" y="22352"/>
                </a:lnTo>
                <a:lnTo>
                  <a:pt x="174752" y="75184"/>
                </a:lnTo>
                <a:lnTo>
                  <a:pt x="158345" y="65089"/>
                </a:lnTo>
                <a:lnTo>
                  <a:pt x="141509" y="57864"/>
                </a:lnTo>
                <a:lnTo>
                  <a:pt x="124245" y="53520"/>
                </a:lnTo>
                <a:lnTo>
                  <a:pt x="106553" y="52070"/>
                </a:lnTo>
                <a:lnTo>
                  <a:pt x="96555" y="52780"/>
                </a:lnTo>
                <a:lnTo>
                  <a:pt x="64912" y="76184"/>
                </a:lnTo>
                <a:lnTo>
                  <a:pt x="61975" y="92456"/>
                </a:lnTo>
                <a:lnTo>
                  <a:pt x="66093" y="107457"/>
                </a:lnTo>
                <a:lnTo>
                  <a:pt x="78438" y="122745"/>
                </a:lnTo>
                <a:lnTo>
                  <a:pt x="98998" y="138318"/>
                </a:lnTo>
                <a:lnTo>
                  <a:pt x="127761" y="154178"/>
                </a:lnTo>
                <a:lnTo>
                  <a:pt x="143902" y="162561"/>
                </a:lnTo>
                <a:lnTo>
                  <a:pt x="157638" y="170576"/>
                </a:lnTo>
                <a:lnTo>
                  <a:pt x="191341" y="200929"/>
                </a:lnTo>
                <a:lnTo>
                  <a:pt x="207168" y="238807"/>
                </a:lnTo>
                <a:lnTo>
                  <a:pt x="209169" y="261112"/>
                </a:lnTo>
                <a:lnTo>
                  <a:pt x="207097" y="281158"/>
                </a:lnTo>
                <a:lnTo>
                  <a:pt x="190523" y="315725"/>
                </a:lnTo>
                <a:lnTo>
                  <a:pt x="158043" y="342054"/>
                </a:lnTo>
                <a:lnTo>
                  <a:pt x="113657" y="355667"/>
                </a:lnTo>
                <a:lnTo>
                  <a:pt x="87248" y="357378"/>
                </a:lnTo>
                <a:lnTo>
                  <a:pt x="63650" y="355808"/>
                </a:lnTo>
                <a:lnTo>
                  <a:pt x="41243" y="351107"/>
                </a:lnTo>
                <a:lnTo>
                  <a:pt x="20026" y="343286"/>
                </a:lnTo>
                <a:lnTo>
                  <a:pt x="0" y="332359"/>
                </a:lnTo>
                <a:lnTo>
                  <a:pt x="22606" y="277368"/>
                </a:lnTo>
                <a:lnTo>
                  <a:pt x="40707" y="288536"/>
                </a:lnTo>
                <a:lnTo>
                  <a:pt x="58642" y="296513"/>
                </a:lnTo>
                <a:lnTo>
                  <a:pt x="76434" y="301299"/>
                </a:lnTo>
                <a:lnTo>
                  <a:pt x="94106" y="302895"/>
                </a:lnTo>
                <a:lnTo>
                  <a:pt x="117703" y="300535"/>
                </a:lnTo>
                <a:lnTo>
                  <a:pt x="134572" y="293449"/>
                </a:lnTo>
                <a:lnTo>
                  <a:pt x="144702" y="281624"/>
                </a:lnTo>
                <a:lnTo>
                  <a:pt x="148081" y="265049"/>
                </a:lnTo>
                <a:lnTo>
                  <a:pt x="147294" y="256361"/>
                </a:lnTo>
                <a:lnTo>
                  <a:pt x="127309" y="223135"/>
                </a:lnTo>
                <a:lnTo>
                  <a:pt x="82804" y="195453"/>
                </a:lnTo>
                <a:lnTo>
                  <a:pt x="64591" y="185902"/>
                </a:lnTo>
                <a:lnTo>
                  <a:pt x="49593" y="177244"/>
                </a:lnTo>
                <a:lnTo>
                  <a:pt x="17113" y="148558"/>
                </a:lnTo>
                <a:lnTo>
                  <a:pt x="1109" y="103415"/>
                </a:lnTo>
                <a:lnTo>
                  <a:pt x="634" y="92963"/>
                </a:lnTo>
                <a:lnTo>
                  <a:pt x="2468" y="73725"/>
                </a:lnTo>
                <a:lnTo>
                  <a:pt x="29971" y="26416"/>
                </a:lnTo>
                <a:lnTo>
                  <a:pt x="63547" y="6588"/>
                </a:lnTo>
                <a:lnTo>
                  <a:pt x="83425" y="1645"/>
                </a:lnTo>
                <a:lnTo>
                  <a:pt x="105409"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292730" y="589787"/>
            <a:ext cx="302260" cy="358140"/>
          </a:xfrm>
          <a:custGeom>
            <a:avLst/>
            <a:gdLst/>
            <a:ahLst/>
            <a:cxnLst/>
            <a:rect l="l" t="t" r="r" b="b"/>
            <a:pathLst>
              <a:path w="302260" h="358140">
                <a:moveTo>
                  <a:pt x="148589" y="0"/>
                </a:moveTo>
                <a:lnTo>
                  <a:pt x="214312" y="11541"/>
                </a:lnTo>
                <a:lnTo>
                  <a:pt x="262508" y="46227"/>
                </a:lnTo>
                <a:lnTo>
                  <a:pt x="292052" y="101774"/>
                </a:lnTo>
                <a:lnTo>
                  <a:pt x="301879" y="175895"/>
                </a:lnTo>
                <a:lnTo>
                  <a:pt x="299307" y="215542"/>
                </a:lnTo>
                <a:lnTo>
                  <a:pt x="278733" y="281836"/>
                </a:lnTo>
                <a:lnTo>
                  <a:pt x="237992" y="329985"/>
                </a:lnTo>
                <a:lnTo>
                  <a:pt x="179560" y="354560"/>
                </a:lnTo>
                <a:lnTo>
                  <a:pt x="143891" y="357632"/>
                </a:lnTo>
                <a:lnTo>
                  <a:pt x="111075" y="354585"/>
                </a:lnTo>
                <a:lnTo>
                  <a:pt x="57683" y="33025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361566" y="589787"/>
            <a:ext cx="302260" cy="358140"/>
          </a:xfrm>
          <a:custGeom>
            <a:avLst/>
            <a:gdLst/>
            <a:ahLst/>
            <a:cxnLst/>
            <a:rect l="l" t="t" r="r" b="b"/>
            <a:pathLst>
              <a:path w="302260" h="358140">
                <a:moveTo>
                  <a:pt x="148590" y="0"/>
                </a:moveTo>
                <a:lnTo>
                  <a:pt x="214312" y="11541"/>
                </a:lnTo>
                <a:lnTo>
                  <a:pt x="262509" y="46227"/>
                </a:lnTo>
                <a:lnTo>
                  <a:pt x="292052" y="101774"/>
                </a:lnTo>
                <a:lnTo>
                  <a:pt x="301878" y="175895"/>
                </a:lnTo>
                <a:lnTo>
                  <a:pt x="299307" y="215542"/>
                </a:lnTo>
                <a:lnTo>
                  <a:pt x="278733" y="281836"/>
                </a:lnTo>
                <a:lnTo>
                  <a:pt x="237992" y="329985"/>
                </a:lnTo>
                <a:lnTo>
                  <a:pt x="179560" y="354560"/>
                </a:lnTo>
                <a:lnTo>
                  <a:pt x="143891" y="357632"/>
                </a:lnTo>
                <a:lnTo>
                  <a:pt x="111075" y="354585"/>
                </a:lnTo>
                <a:lnTo>
                  <a:pt x="57683" y="33025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5158866" y="1816100"/>
            <a:ext cx="2699385" cy="1188720"/>
          </a:xfrm>
          <a:custGeom>
            <a:avLst/>
            <a:gdLst/>
            <a:ahLst/>
            <a:cxnLst/>
            <a:rect l="l" t="t" r="r" b="b"/>
            <a:pathLst>
              <a:path w="2699384" h="1188720">
                <a:moveTo>
                  <a:pt x="0" y="1188720"/>
                </a:moveTo>
                <a:lnTo>
                  <a:pt x="2699258" y="1188720"/>
                </a:lnTo>
                <a:lnTo>
                  <a:pt x="2699258" y="0"/>
                </a:lnTo>
                <a:lnTo>
                  <a:pt x="0" y="0"/>
                </a:lnTo>
                <a:lnTo>
                  <a:pt x="0" y="1188720"/>
                </a:lnTo>
                <a:close/>
              </a:path>
            </a:pathLst>
          </a:custGeom>
          <a:solidFill>
            <a:srgbClr val="E6CED3"/>
          </a:solidFill>
        </p:spPr>
        <p:txBody>
          <a:bodyPr wrap="square" lIns="0" tIns="0" rIns="0" bIns="0" rtlCol="0"/>
          <a:lstStyle/>
          <a:p>
            <a:endParaRPr/>
          </a:p>
        </p:txBody>
      </p:sp>
      <p:sp>
        <p:nvSpPr>
          <p:cNvPr id="19" name="object 19"/>
          <p:cNvSpPr/>
          <p:nvPr/>
        </p:nvSpPr>
        <p:spPr>
          <a:xfrm>
            <a:off x="5158866" y="3004908"/>
            <a:ext cx="2699385" cy="969010"/>
          </a:xfrm>
          <a:custGeom>
            <a:avLst/>
            <a:gdLst/>
            <a:ahLst/>
            <a:cxnLst/>
            <a:rect l="l" t="t" r="r" b="b"/>
            <a:pathLst>
              <a:path w="2699384" h="969010">
                <a:moveTo>
                  <a:pt x="0" y="968540"/>
                </a:moveTo>
                <a:lnTo>
                  <a:pt x="2699258" y="968540"/>
                </a:lnTo>
                <a:lnTo>
                  <a:pt x="2699258" y="0"/>
                </a:lnTo>
                <a:lnTo>
                  <a:pt x="0" y="0"/>
                </a:lnTo>
                <a:lnTo>
                  <a:pt x="0" y="968540"/>
                </a:lnTo>
                <a:close/>
              </a:path>
            </a:pathLst>
          </a:custGeom>
          <a:solidFill>
            <a:srgbClr val="F3E8EB"/>
          </a:solidFill>
        </p:spPr>
        <p:txBody>
          <a:bodyPr wrap="square" lIns="0" tIns="0" rIns="0" bIns="0" rtlCol="0"/>
          <a:lstStyle/>
          <a:p>
            <a:endParaRPr/>
          </a:p>
        </p:txBody>
      </p:sp>
      <p:sp>
        <p:nvSpPr>
          <p:cNvPr id="20" name="object 20"/>
          <p:cNvSpPr/>
          <p:nvPr/>
        </p:nvSpPr>
        <p:spPr>
          <a:xfrm>
            <a:off x="5158866" y="3973410"/>
            <a:ext cx="2699385" cy="969010"/>
          </a:xfrm>
          <a:custGeom>
            <a:avLst/>
            <a:gdLst/>
            <a:ahLst/>
            <a:cxnLst/>
            <a:rect l="l" t="t" r="r" b="b"/>
            <a:pathLst>
              <a:path w="2699384" h="969010">
                <a:moveTo>
                  <a:pt x="0" y="968540"/>
                </a:moveTo>
                <a:lnTo>
                  <a:pt x="2699258" y="968540"/>
                </a:lnTo>
                <a:lnTo>
                  <a:pt x="2699258" y="0"/>
                </a:lnTo>
                <a:lnTo>
                  <a:pt x="0" y="0"/>
                </a:lnTo>
                <a:lnTo>
                  <a:pt x="0" y="968540"/>
                </a:lnTo>
                <a:close/>
              </a:path>
            </a:pathLst>
          </a:custGeom>
          <a:solidFill>
            <a:srgbClr val="E6CED3"/>
          </a:solidFill>
        </p:spPr>
        <p:txBody>
          <a:bodyPr wrap="square" lIns="0" tIns="0" rIns="0" bIns="0" rtlCol="0"/>
          <a:lstStyle/>
          <a:p>
            <a:endParaRPr/>
          </a:p>
        </p:txBody>
      </p:sp>
      <p:sp>
        <p:nvSpPr>
          <p:cNvPr id="21" name="object 21"/>
          <p:cNvSpPr/>
          <p:nvPr/>
        </p:nvSpPr>
        <p:spPr>
          <a:xfrm>
            <a:off x="5158866" y="4941951"/>
            <a:ext cx="2699385" cy="1188720"/>
          </a:xfrm>
          <a:custGeom>
            <a:avLst/>
            <a:gdLst/>
            <a:ahLst/>
            <a:cxnLst/>
            <a:rect l="l" t="t" r="r" b="b"/>
            <a:pathLst>
              <a:path w="2699384" h="1188720">
                <a:moveTo>
                  <a:pt x="0" y="1188720"/>
                </a:moveTo>
                <a:lnTo>
                  <a:pt x="2699258" y="1188720"/>
                </a:lnTo>
                <a:lnTo>
                  <a:pt x="2699258" y="0"/>
                </a:lnTo>
                <a:lnTo>
                  <a:pt x="0" y="0"/>
                </a:lnTo>
                <a:lnTo>
                  <a:pt x="0" y="1188720"/>
                </a:lnTo>
                <a:close/>
              </a:path>
            </a:pathLst>
          </a:custGeom>
          <a:solidFill>
            <a:srgbClr val="F3E8EB"/>
          </a:solidFill>
        </p:spPr>
        <p:txBody>
          <a:bodyPr wrap="square" lIns="0" tIns="0" rIns="0" bIns="0" rtlCol="0"/>
          <a:lstStyle/>
          <a:p>
            <a:endParaRPr/>
          </a:p>
        </p:txBody>
      </p:sp>
      <p:sp>
        <p:nvSpPr>
          <p:cNvPr id="22" name="object 22"/>
          <p:cNvSpPr/>
          <p:nvPr/>
        </p:nvSpPr>
        <p:spPr>
          <a:xfrm>
            <a:off x="5158866" y="6130671"/>
            <a:ext cx="2699385" cy="568325"/>
          </a:xfrm>
          <a:custGeom>
            <a:avLst/>
            <a:gdLst/>
            <a:ahLst/>
            <a:cxnLst/>
            <a:rect l="l" t="t" r="r" b="b"/>
            <a:pathLst>
              <a:path w="2699384" h="568325">
                <a:moveTo>
                  <a:pt x="0" y="568109"/>
                </a:moveTo>
                <a:lnTo>
                  <a:pt x="2699258" y="568109"/>
                </a:lnTo>
                <a:lnTo>
                  <a:pt x="2699258" y="0"/>
                </a:lnTo>
                <a:lnTo>
                  <a:pt x="0" y="0"/>
                </a:lnTo>
                <a:lnTo>
                  <a:pt x="0" y="568109"/>
                </a:lnTo>
                <a:close/>
              </a:path>
            </a:pathLst>
          </a:custGeom>
          <a:solidFill>
            <a:srgbClr val="E6CED3"/>
          </a:solidFill>
        </p:spPr>
        <p:txBody>
          <a:bodyPr wrap="square" lIns="0" tIns="0" rIns="0" bIns="0" rtlCol="0"/>
          <a:lstStyle/>
          <a:p>
            <a:endParaRPr/>
          </a:p>
        </p:txBody>
      </p:sp>
      <p:graphicFrame>
        <p:nvGraphicFramePr>
          <p:cNvPr id="23" name="object 23"/>
          <p:cNvGraphicFramePr>
            <a:graphicFrameLocks noGrp="1"/>
          </p:cNvGraphicFramePr>
          <p:nvPr/>
        </p:nvGraphicFramePr>
        <p:xfrm>
          <a:off x="279374" y="1422400"/>
          <a:ext cx="7592059" cy="5283200"/>
        </p:xfrm>
        <a:graphic>
          <a:graphicData uri="http://schemas.openxmlformats.org/drawingml/2006/table">
            <a:tbl>
              <a:tblPr firstRow="1" bandRow="1">
                <a:tableStyleId>{2D5ABB26-0587-4C30-8999-92F81FD0307C}</a:tableStyleId>
              </a:tblPr>
              <a:tblGrid>
                <a:gridCol w="1122045">
                  <a:extLst>
                    <a:ext uri="{9D8B030D-6E8A-4147-A177-3AD203B41FA5}">
                      <a16:colId xmlns:a16="http://schemas.microsoft.com/office/drawing/2014/main" val="20000"/>
                    </a:ext>
                  </a:extLst>
                </a:gridCol>
                <a:gridCol w="3751579">
                  <a:extLst>
                    <a:ext uri="{9D8B030D-6E8A-4147-A177-3AD203B41FA5}">
                      <a16:colId xmlns:a16="http://schemas.microsoft.com/office/drawing/2014/main" val="20001"/>
                    </a:ext>
                  </a:extLst>
                </a:gridCol>
                <a:gridCol w="2699384">
                  <a:extLst>
                    <a:ext uri="{9D8B030D-6E8A-4147-A177-3AD203B41FA5}">
                      <a16:colId xmlns:a16="http://schemas.microsoft.com/office/drawing/2014/main" val="20002"/>
                    </a:ext>
                  </a:extLst>
                </a:gridCol>
              </a:tblGrid>
              <a:tr h="387350">
                <a:tc>
                  <a:txBody>
                    <a:bodyPr/>
                    <a:lstStyle/>
                    <a:p>
                      <a:pPr marL="91440">
                        <a:lnSpc>
                          <a:spcPct val="100000"/>
                        </a:lnSpc>
                        <a:spcBef>
                          <a:spcPts val="315"/>
                        </a:spcBef>
                      </a:pPr>
                      <a:r>
                        <a:rPr sz="1800" b="1" spc="-5" dirty="0">
                          <a:solidFill>
                            <a:srgbClr val="FFFFFF"/>
                          </a:solidFill>
                          <a:latin typeface="Trebuchet MS"/>
                          <a:cs typeface="Trebuchet MS"/>
                        </a:rPr>
                        <a:t>Element</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83C68"/>
                    </a:solidFill>
                  </a:tcPr>
                </a:tc>
                <a:tc>
                  <a:txBody>
                    <a:bodyPr/>
                    <a:lstStyle/>
                    <a:p>
                      <a:pPr marL="91440">
                        <a:lnSpc>
                          <a:spcPct val="100000"/>
                        </a:lnSpc>
                        <a:spcBef>
                          <a:spcPts val="315"/>
                        </a:spcBef>
                      </a:pPr>
                      <a:r>
                        <a:rPr sz="1800" b="1" spc="-5" dirty="0">
                          <a:solidFill>
                            <a:srgbClr val="FFFFFF"/>
                          </a:solidFill>
                          <a:latin typeface="Trebuchet MS"/>
                          <a:cs typeface="Trebuchet MS"/>
                        </a:rPr>
                        <a:t>Name </a:t>
                      </a:r>
                      <a:r>
                        <a:rPr sz="1800" b="1" dirty="0">
                          <a:solidFill>
                            <a:srgbClr val="FFFFFF"/>
                          </a:solidFill>
                          <a:latin typeface="Trebuchet MS"/>
                          <a:cs typeface="Trebuchet MS"/>
                        </a:rPr>
                        <a:t>of</a:t>
                      </a:r>
                      <a:r>
                        <a:rPr sz="1800" b="1" spc="-20" dirty="0">
                          <a:solidFill>
                            <a:srgbClr val="FFFFFF"/>
                          </a:solidFill>
                          <a:latin typeface="Trebuchet MS"/>
                          <a:cs typeface="Trebuchet MS"/>
                        </a:rPr>
                        <a:t> </a:t>
                      </a:r>
                      <a:r>
                        <a:rPr sz="1800" b="1" spc="-5" dirty="0">
                          <a:solidFill>
                            <a:srgbClr val="FFFFFF"/>
                          </a:solidFill>
                          <a:latin typeface="Trebuchet MS"/>
                          <a:cs typeface="Trebuchet MS"/>
                        </a:rPr>
                        <a:t>allotrope</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83C68"/>
                    </a:solidFill>
                  </a:tcPr>
                </a:tc>
                <a:tc>
                  <a:txBody>
                    <a:bodyPr/>
                    <a:lstStyle/>
                    <a:p>
                      <a:pPr marL="92075">
                        <a:lnSpc>
                          <a:spcPct val="100000"/>
                        </a:lnSpc>
                        <a:spcBef>
                          <a:spcPts val="315"/>
                        </a:spcBef>
                      </a:pPr>
                      <a:r>
                        <a:rPr sz="1800" b="1" spc="-5" dirty="0">
                          <a:solidFill>
                            <a:srgbClr val="FFFFFF"/>
                          </a:solidFill>
                          <a:latin typeface="Trebuchet MS"/>
                          <a:cs typeface="Trebuchet MS"/>
                        </a:rPr>
                        <a:t>Structure</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83C68"/>
                    </a:solidFill>
                  </a:tcPr>
                </a:tc>
                <a:extLst>
                  <a:ext uri="{0D108BD9-81ED-4DB2-BD59-A6C34878D82A}">
                    <a16:rowId xmlns:a16="http://schemas.microsoft.com/office/drawing/2014/main" val="10000"/>
                  </a:ext>
                </a:extLst>
              </a:tr>
              <a:tr h="1188720">
                <a:tc>
                  <a:txBody>
                    <a:bodyPr/>
                    <a:lstStyle/>
                    <a:p>
                      <a:pPr marL="91440">
                        <a:lnSpc>
                          <a:spcPct val="100000"/>
                        </a:lnSpc>
                        <a:spcBef>
                          <a:spcPts val="315"/>
                        </a:spcBef>
                      </a:pPr>
                      <a:r>
                        <a:rPr sz="1800" spc="-5" dirty="0">
                          <a:latin typeface="Trebuchet MS"/>
                          <a:cs typeface="Trebuchet MS"/>
                        </a:rPr>
                        <a:t>Nitrogen</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6CED3"/>
                    </a:solidFill>
                  </a:tcPr>
                </a:tc>
                <a:tc>
                  <a:txBody>
                    <a:bodyPr/>
                    <a:lstStyle/>
                    <a:p>
                      <a:pPr marL="91440" marR="1009015" indent="68580">
                        <a:lnSpc>
                          <a:spcPct val="100000"/>
                        </a:lnSpc>
                        <a:spcBef>
                          <a:spcPts val="315"/>
                        </a:spcBef>
                        <a:tabLst>
                          <a:tab pos="509270" algn="l"/>
                          <a:tab pos="1502410" algn="l"/>
                        </a:tabLst>
                      </a:pPr>
                      <a:r>
                        <a:rPr sz="1800" dirty="0">
                          <a:latin typeface="Trebuchet MS"/>
                          <a:cs typeface="Trebuchet MS"/>
                        </a:rPr>
                        <a:t>α – </a:t>
                      </a:r>
                      <a:r>
                        <a:rPr sz="1800" spc="-5" dirty="0">
                          <a:latin typeface="Trebuchet MS"/>
                          <a:cs typeface="Trebuchet MS"/>
                        </a:rPr>
                        <a:t>nitrogen cubic </a:t>
                      </a:r>
                      <a:r>
                        <a:rPr sz="1800" spc="-10" dirty="0">
                          <a:latin typeface="Trebuchet MS"/>
                          <a:cs typeface="Trebuchet MS"/>
                        </a:rPr>
                        <a:t>crystal  </a:t>
                      </a:r>
                      <a:r>
                        <a:rPr sz="1800" dirty="0">
                          <a:latin typeface="Trebuchet MS"/>
                          <a:cs typeface="Trebuchet MS"/>
                        </a:rPr>
                        <a:t>β</a:t>
                      </a:r>
                      <a:r>
                        <a:rPr sz="1800" spc="-10" dirty="0">
                          <a:latin typeface="Trebuchet MS"/>
                          <a:cs typeface="Trebuchet MS"/>
                        </a:rPr>
                        <a:t> </a:t>
                      </a:r>
                      <a:r>
                        <a:rPr sz="1800" dirty="0">
                          <a:latin typeface="Trebuchet MS"/>
                          <a:cs typeface="Trebuchet MS"/>
                        </a:rPr>
                        <a:t>-	</a:t>
                      </a:r>
                      <a:r>
                        <a:rPr sz="1800" spc="-5" dirty="0">
                          <a:latin typeface="Trebuchet MS"/>
                          <a:cs typeface="Trebuchet MS"/>
                        </a:rPr>
                        <a:t>nitrogen	</a:t>
                      </a:r>
                      <a:r>
                        <a:rPr sz="1800" spc="-10" dirty="0">
                          <a:latin typeface="Trebuchet MS"/>
                          <a:cs typeface="Trebuchet MS"/>
                        </a:rPr>
                        <a:t>hexagonal  crystalline</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6CED3"/>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968628">
                <a:tc>
                  <a:txBody>
                    <a:bodyPr/>
                    <a:lstStyle/>
                    <a:p>
                      <a:pPr marL="91440" marR="101600">
                        <a:lnSpc>
                          <a:spcPct val="100000"/>
                        </a:lnSpc>
                        <a:spcBef>
                          <a:spcPts val="315"/>
                        </a:spcBef>
                      </a:pPr>
                      <a:r>
                        <a:rPr sz="1800" spc="-85" dirty="0">
                          <a:latin typeface="Trebuchet MS"/>
                          <a:cs typeface="Trebuchet MS"/>
                        </a:rPr>
                        <a:t>P</a:t>
                      </a:r>
                      <a:r>
                        <a:rPr sz="1800" spc="-5" dirty="0">
                          <a:latin typeface="Trebuchet MS"/>
                          <a:cs typeface="Trebuchet MS"/>
                        </a:rPr>
                        <a:t>hosphor  </a:t>
                      </a:r>
                      <a:r>
                        <a:rPr sz="1800" spc="-10" dirty="0">
                          <a:latin typeface="Trebuchet MS"/>
                          <a:cs typeface="Trebuchet MS"/>
                        </a:rPr>
                        <a:t>ous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c>
                  <a:txBody>
                    <a:bodyPr/>
                    <a:lstStyle/>
                    <a:p>
                      <a:pPr marL="91440" marR="3051175">
                        <a:lnSpc>
                          <a:spcPct val="100000"/>
                        </a:lnSpc>
                        <a:spcBef>
                          <a:spcPts val="315"/>
                        </a:spcBef>
                      </a:pPr>
                      <a:r>
                        <a:rPr sz="1800" spc="-5" dirty="0">
                          <a:latin typeface="Trebuchet MS"/>
                          <a:cs typeface="Trebuchet MS"/>
                        </a:rPr>
                        <a:t>Wh</a:t>
                      </a:r>
                      <a:r>
                        <a:rPr sz="1800" spc="5" dirty="0">
                          <a:latin typeface="Trebuchet MS"/>
                          <a:cs typeface="Trebuchet MS"/>
                        </a:rPr>
                        <a:t>i</a:t>
                      </a:r>
                      <a:r>
                        <a:rPr sz="1800" spc="-5" dirty="0">
                          <a:latin typeface="Trebuchet MS"/>
                          <a:cs typeface="Trebuchet MS"/>
                        </a:rPr>
                        <a:t>te  </a:t>
                      </a:r>
                      <a:r>
                        <a:rPr sz="1800" spc="-30" dirty="0">
                          <a:latin typeface="Trebuchet MS"/>
                          <a:cs typeface="Trebuchet MS"/>
                        </a:rPr>
                        <a:t>Red  </a:t>
                      </a:r>
                      <a:r>
                        <a:rPr sz="1800" dirty="0">
                          <a:latin typeface="Trebuchet MS"/>
                          <a:cs typeface="Trebuchet MS"/>
                        </a:rPr>
                        <a:t>black</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968501">
                <a:tc>
                  <a:txBody>
                    <a:bodyPr/>
                    <a:lstStyle/>
                    <a:p>
                      <a:pPr marL="91440">
                        <a:lnSpc>
                          <a:spcPct val="100000"/>
                        </a:lnSpc>
                        <a:spcBef>
                          <a:spcPts val="315"/>
                        </a:spcBef>
                      </a:pPr>
                      <a:r>
                        <a:rPr sz="1800" spc="-5" dirty="0">
                          <a:latin typeface="Trebuchet MS"/>
                          <a:cs typeface="Trebuchet MS"/>
                        </a:rPr>
                        <a:t>Arsenic</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CED3"/>
                    </a:solidFill>
                  </a:tcPr>
                </a:tc>
                <a:tc>
                  <a:txBody>
                    <a:bodyPr/>
                    <a:lstStyle/>
                    <a:p>
                      <a:pPr marL="91440" marR="2994025">
                        <a:lnSpc>
                          <a:spcPct val="100000"/>
                        </a:lnSpc>
                        <a:spcBef>
                          <a:spcPts val="315"/>
                        </a:spcBef>
                      </a:pPr>
                      <a:r>
                        <a:rPr sz="1800" spc="-190" dirty="0">
                          <a:latin typeface="Trebuchet MS"/>
                          <a:cs typeface="Trebuchet MS"/>
                        </a:rPr>
                        <a:t>Y</a:t>
                      </a:r>
                      <a:r>
                        <a:rPr sz="1800" spc="-5" dirty="0">
                          <a:latin typeface="Trebuchet MS"/>
                          <a:cs typeface="Trebuchet MS"/>
                        </a:rPr>
                        <a:t>ell</a:t>
                      </a:r>
                      <a:r>
                        <a:rPr sz="1800" spc="-10" dirty="0">
                          <a:latin typeface="Trebuchet MS"/>
                          <a:cs typeface="Trebuchet MS"/>
                        </a:rPr>
                        <a:t>o</a:t>
                      </a:r>
                      <a:r>
                        <a:rPr sz="1800" dirty="0">
                          <a:latin typeface="Trebuchet MS"/>
                          <a:cs typeface="Trebuchet MS"/>
                        </a:rPr>
                        <a:t>w  Black</a:t>
                      </a:r>
                      <a:endParaRPr sz="1800">
                        <a:latin typeface="Trebuchet MS"/>
                        <a:cs typeface="Trebuchet MS"/>
                      </a:endParaRPr>
                    </a:p>
                    <a:p>
                      <a:pPr marL="91440">
                        <a:lnSpc>
                          <a:spcPct val="100000"/>
                        </a:lnSpc>
                      </a:pPr>
                      <a:r>
                        <a:rPr sz="1800" spc="-5" dirty="0">
                          <a:latin typeface="Trebuchet MS"/>
                          <a:cs typeface="Trebuchet MS"/>
                        </a:rPr>
                        <a:t>Gray</a:t>
                      </a:r>
                      <a:r>
                        <a:rPr sz="1800" spc="-10" dirty="0">
                          <a:latin typeface="Trebuchet MS"/>
                          <a:cs typeface="Trebuchet MS"/>
                        </a:rPr>
                        <a:t> </a:t>
                      </a:r>
                      <a:r>
                        <a:rPr sz="1800" spc="-5" dirty="0">
                          <a:latin typeface="Trebuchet MS"/>
                          <a:cs typeface="Trebuchet MS"/>
                        </a:rPr>
                        <a:t>metallic</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CED3"/>
                    </a:solidFill>
                  </a:tcPr>
                </a:tc>
                <a:tc>
                  <a:txBody>
                    <a:bodyPr/>
                    <a:lstStyle/>
                    <a:p>
                      <a:pPr marL="92075">
                        <a:lnSpc>
                          <a:spcPct val="100000"/>
                        </a:lnSpc>
                        <a:spcBef>
                          <a:spcPts val="315"/>
                        </a:spcBef>
                      </a:pPr>
                      <a:r>
                        <a:rPr sz="1800" dirty="0">
                          <a:latin typeface="Trebuchet MS"/>
                          <a:cs typeface="Trebuchet MS"/>
                        </a:rPr>
                        <a:t>black</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r h="1188720">
                <a:tc>
                  <a:txBody>
                    <a:bodyPr/>
                    <a:lstStyle/>
                    <a:p>
                      <a:pPr marL="91440" marR="170815">
                        <a:lnSpc>
                          <a:spcPct val="100000"/>
                        </a:lnSpc>
                        <a:spcBef>
                          <a:spcPts val="320"/>
                        </a:spcBef>
                      </a:pPr>
                      <a:r>
                        <a:rPr sz="1800" spc="-10" dirty="0">
                          <a:latin typeface="Trebuchet MS"/>
                          <a:cs typeface="Trebuchet MS"/>
                        </a:rPr>
                        <a:t>A</a:t>
                      </a:r>
                      <a:r>
                        <a:rPr sz="1800" spc="-5" dirty="0">
                          <a:latin typeface="Trebuchet MS"/>
                          <a:cs typeface="Trebuchet MS"/>
                        </a:rPr>
                        <a:t>nti</a:t>
                      </a:r>
                      <a:r>
                        <a:rPr sz="1800" dirty="0">
                          <a:latin typeface="Trebuchet MS"/>
                          <a:cs typeface="Trebuchet MS"/>
                        </a:rPr>
                        <a:t>m</a:t>
                      </a:r>
                      <a:r>
                        <a:rPr sz="1800" spc="-10" dirty="0">
                          <a:latin typeface="Trebuchet MS"/>
                          <a:cs typeface="Trebuchet MS"/>
                        </a:rPr>
                        <a:t>o</a:t>
                      </a:r>
                      <a:r>
                        <a:rPr sz="1800" dirty="0">
                          <a:latin typeface="Trebuchet MS"/>
                          <a:cs typeface="Trebuchet MS"/>
                        </a:rPr>
                        <a:t>n  y</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c>
                  <a:txBody>
                    <a:bodyPr/>
                    <a:lstStyle/>
                    <a:p>
                      <a:pPr marL="91440" marR="2701290">
                        <a:lnSpc>
                          <a:spcPct val="100000"/>
                        </a:lnSpc>
                        <a:spcBef>
                          <a:spcPts val="320"/>
                        </a:spcBef>
                      </a:pPr>
                      <a:r>
                        <a:rPr sz="1800" spc="-40" dirty="0">
                          <a:latin typeface="Trebuchet MS"/>
                          <a:cs typeface="Trebuchet MS"/>
                        </a:rPr>
                        <a:t>Yellow  </a:t>
                      </a:r>
                      <a:r>
                        <a:rPr sz="1800" spc="-5" dirty="0">
                          <a:latin typeface="Trebuchet MS"/>
                          <a:cs typeface="Trebuchet MS"/>
                        </a:rPr>
                        <a:t>Form  Metallic  ex</a:t>
                      </a:r>
                      <a:r>
                        <a:rPr sz="1800" dirty="0">
                          <a:latin typeface="Trebuchet MS"/>
                          <a:cs typeface="Trebuchet MS"/>
                        </a:rPr>
                        <a:t>pl</a:t>
                      </a:r>
                      <a:r>
                        <a:rPr sz="1800" spc="-10" dirty="0">
                          <a:latin typeface="Trebuchet MS"/>
                          <a:cs typeface="Trebuchet MS"/>
                        </a:rPr>
                        <a:t>o</a:t>
                      </a:r>
                      <a:r>
                        <a:rPr sz="1800" dirty="0">
                          <a:latin typeface="Trebuchet MS"/>
                          <a:cs typeface="Trebuchet MS"/>
                        </a:rPr>
                        <a:t>si</a:t>
                      </a:r>
                      <a:r>
                        <a:rPr sz="1800" spc="-5" dirty="0">
                          <a:latin typeface="Trebuchet MS"/>
                          <a:cs typeface="Trebuchet MS"/>
                        </a:rPr>
                        <a:t>v</a:t>
                      </a:r>
                      <a:r>
                        <a:rPr sz="1800" dirty="0">
                          <a:latin typeface="Trebuchet MS"/>
                          <a:cs typeface="Trebuchet MS"/>
                        </a:rPr>
                        <a:t>e</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568109">
                <a:tc>
                  <a:txBody>
                    <a:bodyPr/>
                    <a:lstStyle/>
                    <a:p>
                      <a:pPr marL="91440">
                        <a:lnSpc>
                          <a:spcPct val="100000"/>
                        </a:lnSpc>
                        <a:spcBef>
                          <a:spcPts val="320"/>
                        </a:spcBef>
                      </a:pPr>
                      <a:r>
                        <a:rPr sz="1800" spc="-5" dirty="0">
                          <a:latin typeface="Trebuchet MS"/>
                          <a:cs typeface="Trebuchet MS"/>
                        </a:rPr>
                        <a:t>Bismuth</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CED3"/>
                    </a:solidFill>
                  </a:tcPr>
                </a:tc>
                <a:tc>
                  <a:txBody>
                    <a:bodyPr/>
                    <a:lstStyle/>
                    <a:p>
                      <a:pPr marL="91440">
                        <a:lnSpc>
                          <a:spcPct val="100000"/>
                        </a:lnSpc>
                        <a:spcBef>
                          <a:spcPts val="320"/>
                        </a:spcBef>
                      </a:pPr>
                      <a:r>
                        <a:rPr sz="1800" spc="-5" dirty="0">
                          <a:latin typeface="Trebuchet MS"/>
                          <a:cs typeface="Trebuchet MS"/>
                        </a:rPr>
                        <a:t>No</a:t>
                      </a:r>
                      <a:r>
                        <a:rPr sz="1800" spc="-10" dirty="0">
                          <a:latin typeface="Trebuchet MS"/>
                          <a:cs typeface="Trebuchet MS"/>
                        </a:rPr>
                        <a:t> allotropes</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CED3"/>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bl>
          </a:graphicData>
        </a:graphic>
      </p:graphicFrame>
      <p:sp>
        <p:nvSpPr>
          <p:cNvPr id="24" name="object 24"/>
          <p:cNvSpPr/>
          <p:nvPr/>
        </p:nvSpPr>
        <p:spPr>
          <a:xfrm>
            <a:off x="6573011" y="3710940"/>
            <a:ext cx="864107" cy="504444"/>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5358384" y="3000755"/>
            <a:ext cx="801624" cy="726947"/>
          </a:xfrm>
          <a:prstGeom prst="rect">
            <a:avLst/>
          </a:prstGeom>
          <a:blipFill>
            <a:blip r:embed="rId7" cstate="print"/>
            <a:stretch>
              <a:fillRect/>
            </a:stretch>
          </a:blipFill>
        </p:spPr>
        <p:txBody>
          <a:bodyPr wrap="square" lIns="0" tIns="0" rIns="0" bIns="0" rtlCol="0"/>
          <a:lstStyle/>
          <a:p>
            <a:endParaRPr/>
          </a:p>
        </p:txBody>
      </p:sp>
      <p:sp>
        <p:nvSpPr>
          <p:cNvPr id="26" name="object 26"/>
          <p:cNvSpPr/>
          <p:nvPr/>
        </p:nvSpPr>
        <p:spPr>
          <a:xfrm>
            <a:off x="6135623" y="2142744"/>
            <a:ext cx="760476" cy="690372"/>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6714743" y="3000755"/>
            <a:ext cx="882396" cy="571500"/>
          </a:xfrm>
          <a:prstGeom prst="rect">
            <a:avLst/>
          </a:prstGeom>
          <a:blipFill>
            <a:blip r:embed="rId9" cstate="print"/>
            <a:stretch>
              <a:fillRect/>
            </a:stretch>
          </a:blipFill>
        </p:spPr>
        <p:txBody>
          <a:bodyPr wrap="square" lIns="0" tIns="0" rIns="0" bIns="0" rtlCol="0"/>
          <a:lstStyle/>
          <a:p>
            <a:endParaRPr/>
          </a:p>
        </p:txBody>
      </p:sp>
      <p:sp>
        <p:nvSpPr>
          <p:cNvPr id="28" name="object 28"/>
          <p:cNvSpPr/>
          <p:nvPr/>
        </p:nvSpPr>
        <p:spPr>
          <a:xfrm>
            <a:off x="5689091" y="5923788"/>
            <a:ext cx="1121664" cy="719328"/>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5791200" y="4215384"/>
            <a:ext cx="1152144" cy="687324"/>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4504" y="531876"/>
            <a:ext cx="5098326"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19173" y="627380"/>
            <a:ext cx="74295" cy="114300"/>
          </a:xfrm>
          <a:custGeom>
            <a:avLst/>
            <a:gdLst/>
            <a:ahLst/>
            <a:cxnLst/>
            <a:rect l="l" t="t" r="r" b="b"/>
            <a:pathLst>
              <a:path w="74294" h="114300">
                <a:moveTo>
                  <a:pt x="37083" y="0"/>
                </a:moveTo>
                <a:lnTo>
                  <a:pt x="0" y="114046"/>
                </a:lnTo>
                <a:lnTo>
                  <a:pt x="74168" y="114046"/>
                </a:lnTo>
                <a:lnTo>
                  <a:pt x="37083" y="0"/>
                </a:lnTo>
                <a:close/>
              </a:path>
            </a:pathLst>
          </a:custGeom>
          <a:ln w="3175">
            <a:solidFill>
              <a:srgbClr val="58134A"/>
            </a:solidFill>
          </a:ln>
        </p:spPr>
        <p:txBody>
          <a:bodyPr wrap="square" lIns="0" tIns="0" rIns="0" bIns="0" rtlCol="0"/>
          <a:lstStyle/>
          <a:p>
            <a:endParaRPr/>
          </a:p>
        </p:txBody>
      </p:sp>
      <p:sp>
        <p:nvSpPr>
          <p:cNvPr id="4" name="object 4"/>
          <p:cNvSpPr/>
          <p:nvPr/>
        </p:nvSpPr>
        <p:spPr>
          <a:xfrm>
            <a:off x="3453510" y="582930"/>
            <a:ext cx="95630" cy="10312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8378" y="582930"/>
            <a:ext cx="95694" cy="10312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633598" y="582930"/>
            <a:ext cx="95631" cy="10312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953890" y="582802"/>
            <a:ext cx="91186" cy="8991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888614" y="582802"/>
            <a:ext cx="91185" cy="89915"/>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137535" y="579627"/>
            <a:ext cx="157606" cy="223647"/>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167503" y="579627"/>
            <a:ext cx="157607" cy="223647"/>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429630" y="537337"/>
            <a:ext cx="203200" cy="308610"/>
          </a:xfrm>
          <a:custGeom>
            <a:avLst/>
            <a:gdLst/>
            <a:ahLst/>
            <a:cxnLst/>
            <a:rect l="l" t="t" r="r" b="b"/>
            <a:pathLst>
              <a:path w="203200" h="308609">
                <a:moveTo>
                  <a:pt x="0" y="0"/>
                </a:moveTo>
                <a:lnTo>
                  <a:pt x="203200" y="0"/>
                </a:lnTo>
                <a:lnTo>
                  <a:pt x="203200" y="48640"/>
                </a:lnTo>
                <a:lnTo>
                  <a:pt x="54737" y="48640"/>
                </a:lnTo>
                <a:lnTo>
                  <a:pt x="54737" y="120903"/>
                </a:lnTo>
                <a:lnTo>
                  <a:pt x="163195" y="120903"/>
                </a:lnTo>
                <a:lnTo>
                  <a:pt x="163195" y="167386"/>
                </a:lnTo>
                <a:lnTo>
                  <a:pt x="54737" y="167386"/>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4528946"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4409566"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4117466" y="537337"/>
            <a:ext cx="255904" cy="308610"/>
          </a:xfrm>
          <a:custGeom>
            <a:avLst/>
            <a:gdLst/>
            <a:ahLst/>
            <a:cxnLst/>
            <a:rect l="l" t="t" r="r" b="b"/>
            <a:pathLst>
              <a:path w="255904" h="308609">
                <a:moveTo>
                  <a:pt x="0" y="0"/>
                </a:moveTo>
                <a:lnTo>
                  <a:pt x="255524" y="0"/>
                </a:lnTo>
                <a:lnTo>
                  <a:pt x="255524" y="48640"/>
                </a:lnTo>
                <a:lnTo>
                  <a:pt x="152908" y="48640"/>
                </a:lnTo>
                <a:lnTo>
                  <a:pt x="152908" y="308483"/>
                </a:lnTo>
                <a:lnTo>
                  <a:pt x="98171" y="308483"/>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652646"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224658" y="537337"/>
            <a:ext cx="194310" cy="308610"/>
          </a:xfrm>
          <a:custGeom>
            <a:avLst/>
            <a:gdLst/>
            <a:ahLst/>
            <a:cxnLst/>
            <a:rect l="l" t="t" r="r" b="b"/>
            <a:pathLst>
              <a:path w="194310" h="308609">
                <a:moveTo>
                  <a:pt x="0" y="0"/>
                </a:moveTo>
                <a:lnTo>
                  <a:pt x="54737" y="0"/>
                </a:lnTo>
                <a:lnTo>
                  <a:pt x="54737" y="259841"/>
                </a:lnTo>
                <a:lnTo>
                  <a:pt x="194183" y="259841"/>
                </a:lnTo>
                <a:lnTo>
                  <a:pt x="194183" y="308483"/>
                </a:lnTo>
                <a:lnTo>
                  <a:pt x="0" y="308483"/>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1568830" y="537337"/>
            <a:ext cx="55244" cy="308610"/>
          </a:xfrm>
          <a:custGeom>
            <a:avLst/>
            <a:gdLst/>
            <a:ahLst/>
            <a:cxnLst/>
            <a:rect l="l" t="t" r="r" b="b"/>
            <a:pathLst>
              <a:path w="55244"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1051090" y="537337"/>
            <a:ext cx="262890" cy="308610"/>
          </a:xfrm>
          <a:custGeom>
            <a:avLst/>
            <a:gdLst/>
            <a:ahLst/>
            <a:cxnLst/>
            <a:rect l="l" t="t" r="r" b="b"/>
            <a:pathLst>
              <a:path w="262890" h="308609">
                <a:moveTo>
                  <a:pt x="0" y="0"/>
                </a:moveTo>
                <a:lnTo>
                  <a:pt x="58127" y="0"/>
                </a:lnTo>
                <a:lnTo>
                  <a:pt x="131203" y="131572"/>
                </a:lnTo>
                <a:lnTo>
                  <a:pt x="204482" y="0"/>
                </a:lnTo>
                <a:lnTo>
                  <a:pt x="262343" y="0"/>
                </a:lnTo>
                <a:lnTo>
                  <a:pt x="158788" y="181863"/>
                </a:lnTo>
                <a:lnTo>
                  <a:pt x="158788" y="308483"/>
                </a:lnTo>
                <a:lnTo>
                  <a:pt x="104025" y="308483"/>
                </a:lnTo>
                <a:lnTo>
                  <a:pt x="104025" y="181863"/>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787488" y="537337"/>
            <a:ext cx="231775" cy="308610"/>
          </a:xfrm>
          <a:custGeom>
            <a:avLst/>
            <a:gdLst/>
            <a:ahLst/>
            <a:cxnLst/>
            <a:rect l="l" t="t" r="r" b="b"/>
            <a:pathLst>
              <a:path w="231775" h="308609">
                <a:moveTo>
                  <a:pt x="0" y="0"/>
                </a:moveTo>
                <a:lnTo>
                  <a:pt x="54762" y="0"/>
                </a:lnTo>
                <a:lnTo>
                  <a:pt x="54762" y="120903"/>
                </a:lnTo>
                <a:lnTo>
                  <a:pt x="177533" y="120903"/>
                </a:lnTo>
                <a:lnTo>
                  <a:pt x="177533" y="0"/>
                </a:lnTo>
                <a:lnTo>
                  <a:pt x="231660" y="0"/>
                </a:lnTo>
                <a:lnTo>
                  <a:pt x="231660" y="308483"/>
                </a:lnTo>
                <a:lnTo>
                  <a:pt x="177533" y="308483"/>
                </a:lnTo>
                <a:lnTo>
                  <a:pt x="177533" y="169545"/>
                </a:lnTo>
                <a:lnTo>
                  <a:pt x="54762" y="169545"/>
                </a:lnTo>
                <a:lnTo>
                  <a:pt x="54762" y="308483"/>
                </a:lnTo>
                <a:lnTo>
                  <a:pt x="0" y="308483"/>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3399663" y="535177"/>
            <a:ext cx="205104" cy="311150"/>
          </a:xfrm>
          <a:custGeom>
            <a:avLst/>
            <a:gdLst/>
            <a:ahLst/>
            <a:cxnLst/>
            <a:rect l="l" t="t" r="r" b="b"/>
            <a:pathLst>
              <a:path w="205104" h="311150">
                <a:moveTo>
                  <a:pt x="64008" y="0"/>
                </a:moveTo>
                <a:lnTo>
                  <a:pt x="127222" y="5619"/>
                </a:lnTo>
                <a:lnTo>
                  <a:pt x="170814" y="22479"/>
                </a:lnTo>
                <a:lnTo>
                  <a:pt x="196183" y="51133"/>
                </a:lnTo>
                <a:lnTo>
                  <a:pt x="204597" y="92456"/>
                </a:lnTo>
                <a:lnTo>
                  <a:pt x="196786" y="138888"/>
                </a:lnTo>
                <a:lnTo>
                  <a:pt x="173354" y="172069"/>
                </a:lnTo>
                <a:lnTo>
                  <a:pt x="134302" y="191986"/>
                </a:lnTo>
                <a:lnTo>
                  <a:pt x="79628" y="198627"/>
                </a:lnTo>
                <a:lnTo>
                  <a:pt x="73406" y="198627"/>
                </a:lnTo>
                <a:lnTo>
                  <a:pt x="65150" y="198120"/>
                </a:lnTo>
                <a:lnTo>
                  <a:pt x="54737" y="197104"/>
                </a:lnTo>
                <a:lnTo>
                  <a:pt x="54737" y="310642"/>
                </a:lnTo>
                <a:lnTo>
                  <a:pt x="0" y="310642"/>
                </a:lnTo>
                <a:lnTo>
                  <a:pt x="0" y="2286"/>
                </a:lnTo>
                <a:lnTo>
                  <a:pt x="24503" y="1285"/>
                </a:lnTo>
                <a:lnTo>
                  <a:pt x="43338" y="571"/>
                </a:lnTo>
                <a:lnTo>
                  <a:pt x="56507" y="142"/>
                </a:lnTo>
                <a:lnTo>
                  <a:pt x="64008"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2579751" y="535177"/>
            <a:ext cx="205104" cy="311150"/>
          </a:xfrm>
          <a:custGeom>
            <a:avLst/>
            <a:gdLst/>
            <a:ahLst/>
            <a:cxnLst/>
            <a:rect l="l" t="t" r="r" b="b"/>
            <a:pathLst>
              <a:path w="205105" h="311150">
                <a:moveTo>
                  <a:pt x="64007" y="0"/>
                </a:moveTo>
                <a:lnTo>
                  <a:pt x="127222" y="5619"/>
                </a:lnTo>
                <a:lnTo>
                  <a:pt x="170815" y="22479"/>
                </a:lnTo>
                <a:lnTo>
                  <a:pt x="196246" y="51133"/>
                </a:lnTo>
                <a:lnTo>
                  <a:pt x="204724" y="92456"/>
                </a:lnTo>
                <a:lnTo>
                  <a:pt x="196893" y="138888"/>
                </a:lnTo>
                <a:lnTo>
                  <a:pt x="173418" y="172069"/>
                </a:lnTo>
                <a:lnTo>
                  <a:pt x="134322" y="191986"/>
                </a:lnTo>
                <a:lnTo>
                  <a:pt x="79629" y="198627"/>
                </a:lnTo>
                <a:lnTo>
                  <a:pt x="73406" y="198627"/>
                </a:lnTo>
                <a:lnTo>
                  <a:pt x="65150" y="198120"/>
                </a:lnTo>
                <a:lnTo>
                  <a:pt x="54737" y="197104"/>
                </a:lnTo>
                <a:lnTo>
                  <a:pt x="54737" y="310642"/>
                </a:lnTo>
                <a:lnTo>
                  <a:pt x="0" y="310642"/>
                </a:lnTo>
                <a:lnTo>
                  <a:pt x="0" y="2286"/>
                </a:lnTo>
                <a:lnTo>
                  <a:pt x="24503" y="1285"/>
                </a:lnTo>
                <a:lnTo>
                  <a:pt x="43338" y="571"/>
                </a:lnTo>
                <a:lnTo>
                  <a:pt x="56507" y="142"/>
                </a:lnTo>
                <a:lnTo>
                  <a:pt x="64007"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534504" y="535177"/>
            <a:ext cx="205104" cy="311150"/>
          </a:xfrm>
          <a:custGeom>
            <a:avLst/>
            <a:gdLst/>
            <a:ahLst/>
            <a:cxnLst/>
            <a:rect l="l" t="t" r="r" b="b"/>
            <a:pathLst>
              <a:path w="205104" h="311150">
                <a:moveTo>
                  <a:pt x="64020" y="0"/>
                </a:moveTo>
                <a:lnTo>
                  <a:pt x="127277" y="5619"/>
                </a:lnTo>
                <a:lnTo>
                  <a:pt x="170903" y="22479"/>
                </a:lnTo>
                <a:lnTo>
                  <a:pt x="196249" y="51133"/>
                </a:lnTo>
                <a:lnTo>
                  <a:pt x="204698" y="92456"/>
                </a:lnTo>
                <a:lnTo>
                  <a:pt x="196880" y="138888"/>
                </a:lnTo>
                <a:lnTo>
                  <a:pt x="173426" y="172069"/>
                </a:lnTo>
                <a:lnTo>
                  <a:pt x="134334" y="191986"/>
                </a:lnTo>
                <a:lnTo>
                  <a:pt x="79603" y="198627"/>
                </a:lnTo>
                <a:lnTo>
                  <a:pt x="73431" y="198627"/>
                </a:lnTo>
                <a:lnTo>
                  <a:pt x="65150" y="198120"/>
                </a:lnTo>
                <a:lnTo>
                  <a:pt x="54762" y="197104"/>
                </a:lnTo>
                <a:lnTo>
                  <a:pt x="54762" y="310642"/>
                </a:lnTo>
                <a:lnTo>
                  <a:pt x="0" y="310642"/>
                </a:lnTo>
                <a:lnTo>
                  <a:pt x="0" y="2286"/>
                </a:lnTo>
                <a:lnTo>
                  <a:pt x="24538" y="1285"/>
                </a:lnTo>
                <a:lnTo>
                  <a:pt x="43387" y="571"/>
                </a:lnTo>
                <a:lnTo>
                  <a:pt x="56548" y="142"/>
                </a:lnTo>
                <a:lnTo>
                  <a:pt x="6402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3898010" y="534162"/>
            <a:ext cx="237490" cy="311785"/>
          </a:xfrm>
          <a:custGeom>
            <a:avLst/>
            <a:gdLst/>
            <a:ahLst/>
            <a:cxnLst/>
            <a:rect l="l" t="t" r="r" b="b"/>
            <a:pathLst>
              <a:path w="237489" h="311784">
                <a:moveTo>
                  <a:pt x="85471" y="0"/>
                </a:moveTo>
                <a:lnTo>
                  <a:pt x="136884" y="5689"/>
                </a:lnTo>
                <a:lnTo>
                  <a:pt x="173593" y="22748"/>
                </a:lnTo>
                <a:lnTo>
                  <a:pt x="195609" y="51167"/>
                </a:lnTo>
                <a:lnTo>
                  <a:pt x="202946" y="90932"/>
                </a:lnTo>
                <a:lnTo>
                  <a:pt x="201943" y="104338"/>
                </a:lnTo>
                <a:lnTo>
                  <a:pt x="186816" y="140842"/>
                </a:lnTo>
                <a:lnTo>
                  <a:pt x="157688" y="167221"/>
                </a:lnTo>
                <a:lnTo>
                  <a:pt x="145923" y="172720"/>
                </a:lnTo>
                <a:lnTo>
                  <a:pt x="237109" y="311658"/>
                </a:lnTo>
                <a:lnTo>
                  <a:pt x="173862" y="311658"/>
                </a:lnTo>
                <a:lnTo>
                  <a:pt x="91566"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60" y="1524"/>
                </a:lnTo>
                <a:lnTo>
                  <a:pt x="50252" y="857"/>
                </a:lnTo>
                <a:lnTo>
                  <a:pt x="63468" y="380"/>
                </a:lnTo>
                <a:lnTo>
                  <a:pt x="75207" y="95"/>
                </a:lnTo>
                <a:lnTo>
                  <a:pt x="85471"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2832735" y="534162"/>
            <a:ext cx="237490" cy="311785"/>
          </a:xfrm>
          <a:custGeom>
            <a:avLst/>
            <a:gdLst/>
            <a:ahLst/>
            <a:cxnLst/>
            <a:rect l="l" t="t" r="r" b="b"/>
            <a:pathLst>
              <a:path w="237489" h="311784">
                <a:moveTo>
                  <a:pt x="85470" y="0"/>
                </a:moveTo>
                <a:lnTo>
                  <a:pt x="136884" y="5689"/>
                </a:lnTo>
                <a:lnTo>
                  <a:pt x="173593" y="22748"/>
                </a:lnTo>
                <a:lnTo>
                  <a:pt x="195609" y="51167"/>
                </a:lnTo>
                <a:lnTo>
                  <a:pt x="202945" y="90932"/>
                </a:lnTo>
                <a:lnTo>
                  <a:pt x="201943" y="104338"/>
                </a:lnTo>
                <a:lnTo>
                  <a:pt x="186816" y="140842"/>
                </a:lnTo>
                <a:lnTo>
                  <a:pt x="157688" y="167221"/>
                </a:lnTo>
                <a:lnTo>
                  <a:pt x="145922" y="172720"/>
                </a:lnTo>
                <a:lnTo>
                  <a:pt x="237108" y="311658"/>
                </a:lnTo>
                <a:lnTo>
                  <a:pt x="173862" y="311658"/>
                </a:lnTo>
                <a:lnTo>
                  <a:pt x="91566"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59"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1921255" y="533145"/>
            <a:ext cx="271145" cy="313055"/>
          </a:xfrm>
          <a:custGeom>
            <a:avLst/>
            <a:gdLst/>
            <a:ahLst/>
            <a:cxnLst/>
            <a:rect l="l" t="t" r="r" b="b"/>
            <a:pathLst>
              <a:path w="271144" h="313055">
                <a:moveTo>
                  <a:pt x="123062" y="0"/>
                </a:moveTo>
                <a:lnTo>
                  <a:pt x="147066" y="0"/>
                </a:lnTo>
                <a:lnTo>
                  <a:pt x="271018" y="312674"/>
                </a:lnTo>
                <a:lnTo>
                  <a:pt x="210566"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4759578" y="532002"/>
            <a:ext cx="186690" cy="319405"/>
          </a:xfrm>
          <a:custGeom>
            <a:avLst/>
            <a:gdLst/>
            <a:ahLst/>
            <a:cxnLst/>
            <a:rect l="l" t="t" r="r" b="b"/>
            <a:pathLst>
              <a:path w="186689" h="319405">
                <a:moveTo>
                  <a:pt x="94107" y="0"/>
                </a:moveTo>
                <a:lnTo>
                  <a:pt x="119086" y="1260"/>
                </a:lnTo>
                <a:lnTo>
                  <a:pt x="140493" y="5032"/>
                </a:lnTo>
                <a:lnTo>
                  <a:pt x="158329" y="11304"/>
                </a:lnTo>
                <a:lnTo>
                  <a:pt x="172593" y="20066"/>
                </a:lnTo>
                <a:lnTo>
                  <a:pt x="155956" y="67183"/>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6" y="137795"/>
                </a:lnTo>
                <a:lnTo>
                  <a:pt x="128478" y="145194"/>
                </a:lnTo>
                <a:lnTo>
                  <a:pt x="140731" y="152320"/>
                </a:lnTo>
                <a:lnTo>
                  <a:pt x="170830" y="179419"/>
                </a:lnTo>
                <a:lnTo>
                  <a:pt x="186257" y="222954"/>
                </a:lnTo>
                <a:lnTo>
                  <a:pt x="186690" y="233172"/>
                </a:lnTo>
                <a:lnTo>
                  <a:pt x="184854" y="251102"/>
                </a:lnTo>
                <a:lnTo>
                  <a:pt x="157225" y="294894"/>
                </a:lnTo>
                <a:lnTo>
                  <a:pt x="122539" y="313007"/>
                </a:lnTo>
                <a:lnTo>
                  <a:pt x="77850" y="319024"/>
                </a:lnTo>
                <a:lnTo>
                  <a:pt x="56828" y="317640"/>
                </a:lnTo>
                <a:lnTo>
                  <a:pt x="36830" y="313483"/>
                </a:lnTo>
                <a:lnTo>
                  <a:pt x="17879" y="306540"/>
                </a:lnTo>
                <a:lnTo>
                  <a:pt x="0" y="296799"/>
                </a:lnTo>
                <a:lnTo>
                  <a:pt x="20193" y="247650"/>
                </a:lnTo>
                <a:lnTo>
                  <a:pt x="36333" y="257631"/>
                </a:lnTo>
                <a:lnTo>
                  <a:pt x="52355" y="264731"/>
                </a:lnTo>
                <a:lnTo>
                  <a:pt x="68234" y="268974"/>
                </a:lnTo>
                <a:lnTo>
                  <a:pt x="83947" y="270383"/>
                </a:lnTo>
                <a:lnTo>
                  <a:pt x="105042" y="268285"/>
                </a:lnTo>
                <a:lnTo>
                  <a:pt x="120126" y="261985"/>
                </a:lnTo>
                <a:lnTo>
                  <a:pt x="129184" y="251469"/>
                </a:lnTo>
                <a:lnTo>
                  <a:pt x="132207" y="236727"/>
                </a:lnTo>
                <a:lnTo>
                  <a:pt x="131492" y="228917"/>
                </a:lnTo>
                <a:lnTo>
                  <a:pt x="103457" y="191468"/>
                </a:lnTo>
                <a:lnTo>
                  <a:pt x="57701" y="166022"/>
                </a:lnTo>
                <a:lnTo>
                  <a:pt x="44291" y="158321"/>
                </a:lnTo>
                <a:lnTo>
                  <a:pt x="15271" y="132683"/>
                </a:lnTo>
                <a:lnTo>
                  <a:pt x="1041" y="92390"/>
                </a:lnTo>
                <a:lnTo>
                  <a:pt x="635" y="83058"/>
                </a:lnTo>
                <a:lnTo>
                  <a:pt x="2258" y="65912"/>
                </a:lnTo>
                <a:lnTo>
                  <a:pt x="26797" y="23622"/>
                </a:lnTo>
                <a:lnTo>
                  <a:pt x="74481" y="1476"/>
                </a:lnTo>
                <a:lnTo>
                  <a:pt x="94107"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1673479" y="532002"/>
            <a:ext cx="234315" cy="319405"/>
          </a:xfrm>
          <a:custGeom>
            <a:avLst/>
            <a:gdLst/>
            <a:ahLst/>
            <a:cxnLst/>
            <a:rect l="l" t="t" r="r" b="b"/>
            <a:pathLst>
              <a:path w="234314" h="319405">
                <a:moveTo>
                  <a:pt x="141223" y="0"/>
                </a:moveTo>
                <a:lnTo>
                  <a:pt x="166465" y="1357"/>
                </a:lnTo>
                <a:lnTo>
                  <a:pt x="189039" y="5429"/>
                </a:lnTo>
                <a:lnTo>
                  <a:pt x="208946" y="12215"/>
                </a:lnTo>
                <a:lnTo>
                  <a:pt x="226187" y="21717"/>
                </a:lnTo>
                <a:lnTo>
                  <a:pt x="203581" y="67056"/>
                </a:lnTo>
                <a:lnTo>
                  <a:pt x="193034" y="58981"/>
                </a:lnTo>
                <a:lnTo>
                  <a:pt x="179689" y="53228"/>
                </a:lnTo>
                <a:lnTo>
                  <a:pt x="163558" y="49785"/>
                </a:lnTo>
                <a:lnTo>
                  <a:pt x="144652" y="48641"/>
                </a:lnTo>
                <a:lnTo>
                  <a:pt x="126269" y="50665"/>
                </a:lnTo>
                <a:lnTo>
                  <a:pt x="81406" y="81025"/>
                </a:lnTo>
                <a:lnTo>
                  <a:pt x="62944" y="117633"/>
                </a:lnTo>
                <a:lnTo>
                  <a:pt x="56768" y="162813"/>
                </a:lnTo>
                <a:lnTo>
                  <a:pt x="58197" y="186295"/>
                </a:lnTo>
                <a:lnTo>
                  <a:pt x="69627" y="225589"/>
                </a:lnTo>
                <a:lnTo>
                  <a:pt x="106299" y="263144"/>
                </a:lnTo>
                <a:lnTo>
                  <a:pt x="140588" y="270383"/>
                </a:lnTo>
                <a:lnTo>
                  <a:pt x="161212" y="268450"/>
                </a:lnTo>
                <a:lnTo>
                  <a:pt x="179466" y="262636"/>
                </a:lnTo>
                <a:lnTo>
                  <a:pt x="195363" y="252916"/>
                </a:lnTo>
                <a:lnTo>
                  <a:pt x="208914" y="239268"/>
                </a:lnTo>
                <a:lnTo>
                  <a:pt x="234314" y="283463"/>
                </a:lnTo>
                <a:lnTo>
                  <a:pt x="215620" y="299039"/>
                </a:lnTo>
                <a:lnTo>
                  <a:pt x="193055" y="310149"/>
                </a:lnTo>
                <a:lnTo>
                  <a:pt x="166610" y="316807"/>
                </a:lnTo>
                <a:lnTo>
                  <a:pt x="136270"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3"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1332102" y="532002"/>
            <a:ext cx="186690" cy="319405"/>
          </a:xfrm>
          <a:custGeom>
            <a:avLst/>
            <a:gdLst/>
            <a:ahLst/>
            <a:cxnLst/>
            <a:rect l="l" t="t" r="r" b="b"/>
            <a:pathLst>
              <a:path w="186690" h="319405">
                <a:moveTo>
                  <a:pt x="94106" y="0"/>
                </a:moveTo>
                <a:lnTo>
                  <a:pt x="119086" y="1260"/>
                </a:lnTo>
                <a:lnTo>
                  <a:pt x="140493" y="5032"/>
                </a:lnTo>
                <a:lnTo>
                  <a:pt x="158329" y="11304"/>
                </a:lnTo>
                <a:lnTo>
                  <a:pt x="172593" y="20066"/>
                </a:lnTo>
                <a:lnTo>
                  <a:pt x="155956" y="67183"/>
                </a:lnTo>
                <a:lnTo>
                  <a:pt x="141360" y="58181"/>
                </a:lnTo>
                <a:lnTo>
                  <a:pt x="126349" y="51752"/>
                </a:lnTo>
                <a:lnTo>
                  <a:pt x="110932" y="47894"/>
                </a:lnTo>
                <a:lnTo>
                  <a:pt x="95122" y="46609"/>
                </a:lnTo>
                <a:lnTo>
                  <a:pt x="86217" y="47230"/>
                </a:lnTo>
                <a:lnTo>
                  <a:pt x="56016" y="74930"/>
                </a:lnTo>
                <a:lnTo>
                  <a:pt x="55371" y="82550"/>
                </a:lnTo>
                <a:lnTo>
                  <a:pt x="59039" y="95986"/>
                </a:lnTo>
                <a:lnTo>
                  <a:pt x="70040" y="109648"/>
                </a:lnTo>
                <a:lnTo>
                  <a:pt x="88376" y="123572"/>
                </a:lnTo>
                <a:lnTo>
                  <a:pt x="114046" y="137795"/>
                </a:lnTo>
                <a:lnTo>
                  <a:pt x="128478" y="145194"/>
                </a:lnTo>
                <a:lnTo>
                  <a:pt x="140731" y="152320"/>
                </a:lnTo>
                <a:lnTo>
                  <a:pt x="170830" y="179419"/>
                </a:lnTo>
                <a:lnTo>
                  <a:pt x="186257" y="222954"/>
                </a:lnTo>
                <a:lnTo>
                  <a:pt x="186690" y="233172"/>
                </a:lnTo>
                <a:lnTo>
                  <a:pt x="184854" y="251102"/>
                </a:lnTo>
                <a:lnTo>
                  <a:pt x="157225" y="294894"/>
                </a:lnTo>
                <a:lnTo>
                  <a:pt x="122539" y="313007"/>
                </a:lnTo>
                <a:lnTo>
                  <a:pt x="77850" y="319024"/>
                </a:lnTo>
                <a:lnTo>
                  <a:pt x="56828" y="317640"/>
                </a:lnTo>
                <a:lnTo>
                  <a:pt x="36830" y="313483"/>
                </a:lnTo>
                <a:lnTo>
                  <a:pt x="17879" y="306540"/>
                </a:lnTo>
                <a:lnTo>
                  <a:pt x="0" y="296799"/>
                </a:lnTo>
                <a:lnTo>
                  <a:pt x="20193" y="247650"/>
                </a:lnTo>
                <a:lnTo>
                  <a:pt x="36333" y="257631"/>
                </a:lnTo>
                <a:lnTo>
                  <a:pt x="52355" y="264731"/>
                </a:lnTo>
                <a:lnTo>
                  <a:pt x="68234" y="268974"/>
                </a:lnTo>
                <a:lnTo>
                  <a:pt x="83947"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4" y="83058"/>
                </a:lnTo>
                <a:lnTo>
                  <a:pt x="2258" y="65912"/>
                </a:lnTo>
                <a:lnTo>
                  <a:pt x="26796"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5111622" y="531876"/>
            <a:ext cx="269875" cy="319405"/>
          </a:xfrm>
          <a:custGeom>
            <a:avLst/>
            <a:gdLst/>
            <a:ahLst/>
            <a:cxnLst/>
            <a:rect l="l" t="t" r="r" b="b"/>
            <a:pathLst>
              <a:path w="269875" h="319405">
                <a:moveTo>
                  <a:pt x="132587" y="0"/>
                </a:moveTo>
                <a:lnTo>
                  <a:pt x="191357" y="10302"/>
                </a:lnTo>
                <a:lnTo>
                  <a:pt x="234314" y="41275"/>
                </a:lnTo>
                <a:lnTo>
                  <a:pt x="260715" y="90805"/>
                </a:lnTo>
                <a:lnTo>
                  <a:pt x="269493"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3081654" y="531876"/>
            <a:ext cx="269875" cy="319405"/>
          </a:xfrm>
          <a:custGeom>
            <a:avLst/>
            <a:gdLst/>
            <a:ahLst/>
            <a:cxnLst/>
            <a:rect l="l" t="t" r="r" b="b"/>
            <a:pathLst>
              <a:path w="269875" h="319405">
                <a:moveTo>
                  <a:pt x="132587" y="0"/>
                </a:moveTo>
                <a:lnTo>
                  <a:pt x="191357" y="10302"/>
                </a:lnTo>
                <a:lnTo>
                  <a:pt x="234315" y="41275"/>
                </a:lnTo>
                <a:lnTo>
                  <a:pt x="260715" y="90805"/>
                </a:lnTo>
                <a:lnTo>
                  <a:pt x="269494"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519772" y="1050163"/>
            <a:ext cx="2209457" cy="319024"/>
          </a:xfrm>
          <a:prstGeom prst="rect">
            <a:avLst/>
          </a:prstGeom>
          <a:blipFill>
            <a:blip r:embed="rId7" cstate="print"/>
            <a:stretch>
              <a:fillRect/>
            </a:stretch>
          </a:blipFill>
        </p:spPr>
        <p:txBody>
          <a:bodyPr wrap="square" lIns="0" tIns="0" rIns="0" bIns="0" rtlCol="0"/>
          <a:lstStyle/>
          <a:p>
            <a:endParaRPr/>
          </a:p>
        </p:txBody>
      </p:sp>
      <p:sp>
        <p:nvSpPr>
          <p:cNvPr id="32" name="object 32"/>
          <p:cNvSpPr/>
          <p:nvPr/>
        </p:nvSpPr>
        <p:spPr>
          <a:xfrm>
            <a:off x="1339722" y="1101089"/>
            <a:ext cx="95630" cy="103124"/>
          </a:xfrm>
          <a:prstGeom prst="rect">
            <a:avLst/>
          </a:prstGeom>
          <a:blipFill>
            <a:blip r:embed="rId3" cstate="print"/>
            <a:stretch>
              <a:fillRect/>
            </a:stretch>
          </a:blipFill>
        </p:spPr>
        <p:txBody>
          <a:bodyPr wrap="square" lIns="0" tIns="0" rIns="0" bIns="0" rtlCol="0"/>
          <a:lstStyle/>
          <a:p>
            <a:endParaRPr/>
          </a:p>
        </p:txBody>
      </p:sp>
      <p:sp>
        <p:nvSpPr>
          <p:cNvPr id="33" name="object 33"/>
          <p:cNvSpPr/>
          <p:nvPr/>
        </p:nvSpPr>
        <p:spPr>
          <a:xfrm>
            <a:off x="2181479" y="1100963"/>
            <a:ext cx="91185" cy="89915"/>
          </a:xfrm>
          <a:prstGeom prst="rect">
            <a:avLst/>
          </a:prstGeom>
          <a:blipFill>
            <a:blip r:embed="rId5" cstate="print"/>
            <a:stretch>
              <a:fillRect/>
            </a:stretch>
          </a:blipFill>
        </p:spPr>
        <p:txBody>
          <a:bodyPr wrap="square" lIns="0" tIns="0" rIns="0" bIns="0" rtlCol="0"/>
          <a:lstStyle/>
          <a:p>
            <a:endParaRPr/>
          </a:p>
        </p:txBody>
      </p:sp>
      <p:sp>
        <p:nvSpPr>
          <p:cNvPr id="34" name="object 34"/>
          <p:cNvSpPr/>
          <p:nvPr/>
        </p:nvSpPr>
        <p:spPr>
          <a:xfrm>
            <a:off x="2390267" y="1055497"/>
            <a:ext cx="55244" cy="308610"/>
          </a:xfrm>
          <a:custGeom>
            <a:avLst/>
            <a:gdLst/>
            <a:ahLst/>
            <a:cxnLst/>
            <a:rect l="l" t="t" r="r" b="b"/>
            <a:pathLst>
              <a:path w="55244"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1832991" y="1055497"/>
            <a:ext cx="229235" cy="313690"/>
          </a:xfrm>
          <a:custGeom>
            <a:avLst/>
            <a:gdLst/>
            <a:ahLst/>
            <a:cxnLst/>
            <a:rect l="l" t="t" r="r" b="b"/>
            <a:pathLst>
              <a:path w="229235" h="313690">
                <a:moveTo>
                  <a:pt x="0" y="0"/>
                </a:moveTo>
                <a:lnTo>
                  <a:pt x="54736" y="0"/>
                </a:lnTo>
                <a:lnTo>
                  <a:pt x="54736" y="209041"/>
                </a:lnTo>
                <a:lnTo>
                  <a:pt x="55687" y="220926"/>
                </a:lnTo>
                <a:lnTo>
                  <a:pt x="78164" y="256369"/>
                </a:lnTo>
                <a:lnTo>
                  <a:pt x="111632" y="265049"/>
                </a:lnTo>
                <a:lnTo>
                  <a:pt x="125606" y="264096"/>
                </a:lnTo>
                <a:lnTo>
                  <a:pt x="165048" y="241476"/>
                </a:lnTo>
                <a:lnTo>
                  <a:pt x="174370" y="208025"/>
                </a:lnTo>
                <a:lnTo>
                  <a:pt x="174370" y="0"/>
                </a:lnTo>
                <a:lnTo>
                  <a:pt x="229107" y="0"/>
                </a:lnTo>
                <a:lnTo>
                  <a:pt x="229107" y="212216"/>
                </a:lnTo>
                <a:lnTo>
                  <a:pt x="227109" y="234741"/>
                </a:lnTo>
                <a:lnTo>
                  <a:pt x="211159" y="272028"/>
                </a:lnTo>
                <a:lnTo>
                  <a:pt x="179915" y="298580"/>
                </a:lnTo>
                <a:lnTo>
                  <a:pt x="137330" y="312019"/>
                </a:lnTo>
                <a:lnTo>
                  <a:pt x="112013" y="313689"/>
                </a:lnTo>
                <a:lnTo>
                  <a:pt x="86679" y="312046"/>
                </a:lnTo>
                <a:lnTo>
                  <a:pt x="45202"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36" name="object 36"/>
          <p:cNvSpPr/>
          <p:nvPr/>
        </p:nvSpPr>
        <p:spPr>
          <a:xfrm>
            <a:off x="1538858" y="1055497"/>
            <a:ext cx="231775" cy="308610"/>
          </a:xfrm>
          <a:custGeom>
            <a:avLst/>
            <a:gdLst/>
            <a:ahLst/>
            <a:cxnLst/>
            <a:rect l="l" t="t" r="r" b="b"/>
            <a:pathLst>
              <a:path w="231775" h="308609">
                <a:moveTo>
                  <a:pt x="0" y="0"/>
                </a:moveTo>
                <a:lnTo>
                  <a:pt x="54737" y="0"/>
                </a:lnTo>
                <a:lnTo>
                  <a:pt x="54737" y="120903"/>
                </a:lnTo>
                <a:lnTo>
                  <a:pt x="177546" y="120903"/>
                </a:lnTo>
                <a:lnTo>
                  <a:pt x="177546" y="0"/>
                </a:lnTo>
                <a:lnTo>
                  <a:pt x="231647" y="0"/>
                </a:lnTo>
                <a:lnTo>
                  <a:pt x="231647" y="308482"/>
                </a:lnTo>
                <a:lnTo>
                  <a:pt x="177546" y="308482"/>
                </a:lnTo>
                <a:lnTo>
                  <a:pt x="177546" y="169544"/>
                </a:lnTo>
                <a:lnTo>
                  <a:pt x="54737" y="169544"/>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37" name="object 37"/>
          <p:cNvSpPr/>
          <p:nvPr/>
        </p:nvSpPr>
        <p:spPr>
          <a:xfrm>
            <a:off x="1048092" y="1055497"/>
            <a:ext cx="194310" cy="308610"/>
          </a:xfrm>
          <a:custGeom>
            <a:avLst/>
            <a:gdLst/>
            <a:ahLst/>
            <a:cxnLst/>
            <a:rect l="l" t="t" r="r" b="b"/>
            <a:pathLst>
              <a:path w="194309" h="308609">
                <a:moveTo>
                  <a:pt x="0" y="0"/>
                </a:moveTo>
                <a:lnTo>
                  <a:pt x="54762" y="0"/>
                </a:lnTo>
                <a:lnTo>
                  <a:pt x="54762" y="259841"/>
                </a:lnTo>
                <a:lnTo>
                  <a:pt x="194170" y="259841"/>
                </a:lnTo>
                <a:lnTo>
                  <a:pt x="194170" y="308482"/>
                </a:lnTo>
                <a:lnTo>
                  <a:pt x="0" y="308482"/>
                </a:lnTo>
                <a:lnTo>
                  <a:pt x="0" y="0"/>
                </a:lnTo>
                <a:close/>
              </a:path>
            </a:pathLst>
          </a:custGeom>
          <a:ln w="3175">
            <a:solidFill>
              <a:srgbClr val="58134A"/>
            </a:solidFill>
          </a:ln>
        </p:spPr>
        <p:txBody>
          <a:bodyPr wrap="square" lIns="0" tIns="0" rIns="0" bIns="0" rtlCol="0"/>
          <a:lstStyle/>
          <a:p>
            <a:endParaRPr/>
          </a:p>
        </p:txBody>
      </p:sp>
      <p:sp>
        <p:nvSpPr>
          <p:cNvPr id="38" name="object 38"/>
          <p:cNvSpPr/>
          <p:nvPr/>
        </p:nvSpPr>
        <p:spPr>
          <a:xfrm>
            <a:off x="755484" y="1055497"/>
            <a:ext cx="229235" cy="313690"/>
          </a:xfrm>
          <a:custGeom>
            <a:avLst/>
            <a:gdLst/>
            <a:ahLst/>
            <a:cxnLst/>
            <a:rect l="l" t="t" r="r" b="b"/>
            <a:pathLst>
              <a:path w="229234" h="313690">
                <a:moveTo>
                  <a:pt x="0" y="0"/>
                </a:moveTo>
                <a:lnTo>
                  <a:pt x="54762" y="0"/>
                </a:lnTo>
                <a:lnTo>
                  <a:pt x="54762" y="209041"/>
                </a:lnTo>
                <a:lnTo>
                  <a:pt x="55710" y="220926"/>
                </a:lnTo>
                <a:lnTo>
                  <a:pt x="78212" y="256369"/>
                </a:lnTo>
                <a:lnTo>
                  <a:pt x="111620" y="265049"/>
                </a:lnTo>
                <a:lnTo>
                  <a:pt x="125640" y="264096"/>
                </a:lnTo>
                <a:lnTo>
                  <a:pt x="165075" y="241476"/>
                </a:lnTo>
                <a:lnTo>
                  <a:pt x="174370" y="208025"/>
                </a:lnTo>
                <a:lnTo>
                  <a:pt x="174370" y="0"/>
                </a:lnTo>
                <a:lnTo>
                  <a:pt x="229133" y="0"/>
                </a:lnTo>
                <a:lnTo>
                  <a:pt x="229133" y="212216"/>
                </a:lnTo>
                <a:lnTo>
                  <a:pt x="227138" y="234741"/>
                </a:lnTo>
                <a:lnTo>
                  <a:pt x="211179" y="272028"/>
                </a:lnTo>
                <a:lnTo>
                  <a:pt x="179935" y="298580"/>
                </a:lnTo>
                <a:lnTo>
                  <a:pt x="137344" y="312019"/>
                </a:lnTo>
                <a:lnTo>
                  <a:pt x="112039" y="313689"/>
                </a:lnTo>
                <a:lnTo>
                  <a:pt x="86721" y="312046"/>
                </a:lnTo>
                <a:lnTo>
                  <a:pt x="45288" y="298902"/>
                </a:lnTo>
                <a:lnTo>
                  <a:pt x="16410" y="272829"/>
                </a:lnTo>
                <a:lnTo>
                  <a:pt x="1823" y="235162"/>
                </a:lnTo>
                <a:lnTo>
                  <a:pt x="0" y="212089"/>
                </a:lnTo>
                <a:lnTo>
                  <a:pt x="0" y="0"/>
                </a:lnTo>
                <a:close/>
              </a:path>
            </a:pathLst>
          </a:custGeom>
          <a:ln w="3175">
            <a:solidFill>
              <a:srgbClr val="58134A"/>
            </a:solidFill>
          </a:ln>
        </p:spPr>
        <p:txBody>
          <a:bodyPr wrap="square" lIns="0" tIns="0" rIns="0" bIns="0" rtlCol="0"/>
          <a:lstStyle/>
          <a:p>
            <a:endParaRPr/>
          </a:p>
        </p:txBody>
      </p:sp>
      <p:sp>
        <p:nvSpPr>
          <p:cNvPr id="39" name="object 39"/>
          <p:cNvSpPr/>
          <p:nvPr/>
        </p:nvSpPr>
        <p:spPr>
          <a:xfrm>
            <a:off x="1285875" y="1053338"/>
            <a:ext cx="205104" cy="311150"/>
          </a:xfrm>
          <a:custGeom>
            <a:avLst/>
            <a:gdLst/>
            <a:ahLst/>
            <a:cxnLst/>
            <a:rect l="l" t="t" r="r" b="b"/>
            <a:pathLst>
              <a:path w="205105" h="311150">
                <a:moveTo>
                  <a:pt x="64008" y="0"/>
                </a:moveTo>
                <a:lnTo>
                  <a:pt x="127222" y="5619"/>
                </a:lnTo>
                <a:lnTo>
                  <a:pt x="170815" y="22478"/>
                </a:lnTo>
                <a:lnTo>
                  <a:pt x="196246" y="51133"/>
                </a:lnTo>
                <a:lnTo>
                  <a:pt x="204724" y="92456"/>
                </a:lnTo>
                <a:lnTo>
                  <a:pt x="196893" y="138888"/>
                </a:lnTo>
                <a:lnTo>
                  <a:pt x="173418" y="172069"/>
                </a:lnTo>
                <a:lnTo>
                  <a:pt x="134322" y="191986"/>
                </a:lnTo>
                <a:lnTo>
                  <a:pt x="79628" y="198627"/>
                </a:lnTo>
                <a:lnTo>
                  <a:pt x="73406" y="198627"/>
                </a:lnTo>
                <a:lnTo>
                  <a:pt x="65150" y="198120"/>
                </a:lnTo>
                <a:lnTo>
                  <a:pt x="54737" y="197103"/>
                </a:lnTo>
                <a:lnTo>
                  <a:pt x="54737" y="310641"/>
                </a:lnTo>
                <a:lnTo>
                  <a:pt x="0" y="310641"/>
                </a:lnTo>
                <a:lnTo>
                  <a:pt x="0" y="2286"/>
                </a:lnTo>
                <a:lnTo>
                  <a:pt x="24503" y="1285"/>
                </a:lnTo>
                <a:lnTo>
                  <a:pt x="43338" y="571"/>
                </a:lnTo>
                <a:lnTo>
                  <a:pt x="56507" y="142"/>
                </a:lnTo>
                <a:lnTo>
                  <a:pt x="64008" y="0"/>
                </a:lnTo>
                <a:close/>
              </a:path>
            </a:pathLst>
          </a:custGeom>
          <a:ln w="3175">
            <a:solidFill>
              <a:srgbClr val="58134A"/>
            </a:solidFill>
          </a:ln>
        </p:spPr>
        <p:txBody>
          <a:bodyPr wrap="square" lIns="0" tIns="0" rIns="0" bIns="0" rtlCol="0"/>
          <a:lstStyle/>
          <a:p>
            <a:endParaRPr/>
          </a:p>
        </p:txBody>
      </p:sp>
      <p:sp>
        <p:nvSpPr>
          <p:cNvPr id="40" name="object 40"/>
          <p:cNvSpPr/>
          <p:nvPr/>
        </p:nvSpPr>
        <p:spPr>
          <a:xfrm>
            <a:off x="2125598" y="1052322"/>
            <a:ext cx="237490" cy="311785"/>
          </a:xfrm>
          <a:custGeom>
            <a:avLst/>
            <a:gdLst/>
            <a:ahLst/>
            <a:cxnLst/>
            <a:rect l="l" t="t" r="r" b="b"/>
            <a:pathLst>
              <a:path w="237489" h="311784">
                <a:moveTo>
                  <a:pt x="85470" y="0"/>
                </a:moveTo>
                <a:lnTo>
                  <a:pt x="136884" y="5689"/>
                </a:lnTo>
                <a:lnTo>
                  <a:pt x="173593" y="22748"/>
                </a:lnTo>
                <a:lnTo>
                  <a:pt x="195609" y="51167"/>
                </a:lnTo>
                <a:lnTo>
                  <a:pt x="202945" y="90931"/>
                </a:lnTo>
                <a:lnTo>
                  <a:pt x="201943" y="104338"/>
                </a:lnTo>
                <a:lnTo>
                  <a:pt x="186817" y="140842"/>
                </a:lnTo>
                <a:lnTo>
                  <a:pt x="157688" y="167221"/>
                </a:lnTo>
                <a:lnTo>
                  <a:pt x="145923" y="172719"/>
                </a:lnTo>
                <a:lnTo>
                  <a:pt x="237108" y="311657"/>
                </a:lnTo>
                <a:lnTo>
                  <a:pt x="173862" y="311657"/>
                </a:lnTo>
                <a:lnTo>
                  <a:pt x="91567" y="184276"/>
                </a:lnTo>
                <a:lnTo>
                  <a:pt x="84754" y="184110"/>
                </a:lnTo>
                <a:lnTo>
                  <a:pt x="76692" y="183800"/>
                </a:lnTo>
                <a:lnTo>
                  <a:pt x="67367" y="183348"/>
                </a:lnTo>
                <a:lnTo>
                  <a:pt x="56768" y="182752"/>
                </a:lnTo>
                <a:lnTo>
                  <a:pt x="56768" y="311657"/>
                </a:lnTo>
                <a:lnTo>
                  <a:pt x="0" y="311657"/>
                </a:lnTo>
                <a:lnTo>
                  <a:pt x="0" y="3175"/>
                </a:lnTo>
                <a:lnTo>
                  <a:pt x="3931" y="3077"/>
                </a:lnTo>
                <a:lnTo>
                  <a:pt x="11160" y="2778"/>
                </a:lnTo>
                <a:lnTo>
                  <a:pt x="21699" y="2264"/>
                </a:lnTo>
                <a:lnTo>
                  <a:pt x="35559"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41" name="object 41"/>
          <p:cNvSpPr/>
          <p:nvPr/>
        </p:nvSpPr>
        <p:spPr>
          <a:xfrm>
            <a:off x="2494914" y="1050163"/>
            <a:ext cx="234315" cy="319405"/>
          </a:xfrm>
          <a:custGeom>
            <a:avLst/>
            <a:gdLst/>
            <a:ahLst/>
            <a:cxnLst/>
            <a:rect l="l" t="t" r="r" b="b"/>
            <a:pathLst>
              <a:path w="234314" h="319405">
                <a:moveTo>
                  <a:pt x="141224" y="0"/>
                </a:moveTo>
                <a:lnTo>
                  <a:pt x="166465" y="1357"/>
                </a:lnTo>
                <a:lnTo>
                  <a:pt x="189039" y="5429"/>
                </a:lnTo>
                <a:lnTo>
                  <a:pt x="208946" y="12215"/>
                </a:lnTo>
                <a:lnTo>
                  <a:pt x="226187" y="21716"/>
                </a:lnTo>
                <a:lnTo>
                  <a:pt x="203581" y="67056"/>
                </a:lnTo>
                <a:lnTo>
                  <a:pt x="193034" y="58981"/>
                </a:lnTo>
                <a:lnTo>
                  <a:pt x="179689" y="53228"/>
                </a:lnTo>
                <a:lnTo>
                  <a:pt x="163558" y="49785"/>
                </a:lnTo>
                <a:lnTo>
                  <a:pt x="144653" y="48640"/>
                </a:lnTo>
                <a:lnTo>
                  <a:pt x="126269" y="50665"/>
                </a:lnTo>
                <a:lnTo>
                  <a:pt x="81407" y="81025"/>
                </a:lnTo>
                <a:lnTo>
                  <a:pt x="62944" y="117633"/>
                </a:lnTo>
                <a:lnTo>
                  <a:pt x="56768" y="162813"/>
                </a:lnTo>
                <a:lnTo>
                  <a:pt x="58197" y="186295"/>
                </a:lnTo>
                <a:lnTo>
                  <a:pt x="69627" y="225589"/>
                </a:lnTo>
                <a:lnTo>
                  <a:pt x="106299" y="263144"/>
                </a:lnTo>
                <a:lnTo>
                  <a:pt x="140589" y="270383"/>
                </a:lnTo>
                <a:lnTo>
                  <a:pt x="161212" y="268450"/>
                </a:lnTo>
                <a:lnTo>
                  <a:pt x="179466" y="262636"/>
                </a:lnTo>
                <a:lnTo>
                  <a:pt x="195363" y="252916"/>
                </a:lnTo>
                <a:lnTo>
                  <a:pt x="208915" y="239267"/>
                </a:lnTo>
                <a:lnTo>
                  <a:pt x="234315" y="283463"/>
                </a:lnTo>
                <a:lnTo>
                  <a:pt x="215620" y="299039"/>
                </a:lnTo>
                <a:lnTo>
                  <a:pt x="193055" y="310149"/>
                </a:lnTo>
                <a:lnTo>
                  <a:pt x="166610" y="316807"/>
                </a:lnTo>
                <a:lnTo>
                  <a:pt x="136271"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42" name="object 42"/>
          <p:cNvSpPr/>
          <p:nvPr/>
        </p:nvSpPr>
        <p:spPr>
          <a:xfrm>
            <a:off x="519772" y="1050163"/>
            <a:ext cx="187325" cy="319405"/>
          </a:xfrm>
          <a:custGeom>
            <a:avLst/>
            <a:gdLst/>
            <a:ahLst/>
            <a:cxnLst/>
            <a:rect l="l" t="t" r="r" b="b"/>
            <a:pathLst>
              <a:path w="187325" h="319405">
                <a:moveTo>
                  <a:pt x="94132" y="0"/>
                </a:moveTo>
                <a:lnTo>
                  <a:pt x="119100" y="1260"/>
                </a:lnTo>
                <a:lnTo>
                  <a:pt x="140512" y="5032"/>
                </a:lnTo>
                <a:lnTo>
                  <a:pt x="158372" y="11304"/>
                </a:lnTo>
                <a:lnTo>
                  <a:pt x="172681" y="20065"/>
                </a:lnTo>
                <a:lnTo>
                  <a:pt x="156044" y="67183"/>
                </a:lnTo>
                <a:lnTo>
                  <a:pt x="141419" y="58181"/>
                </a:lnTo>
                <a:lnTo>
                  <a:pt x="126401" y="51752"/>
                </a:lnTo>
                <a:lnTo>
                  <a:pt x="110991" y="47894"/>
                </a:lnTo>
                <a:lnTo>
                  <a:pt x="95186" y="46609"/>
                </a:lnTo>
                <a:lnTo>
                  <a:pt x="86242" y="47230"/>
                </a:lnTo>
                <a:lnTo>
                  <a:pt x="56034" y="74930"/>
                </a:lnTo>
                <a:lnTo>
                  <a:pt x="55384" y="82550"/>
                </a:lnTo>
                <a:lnTo>
                  <a:pt x="59056" y="95986"/>
                </a:lnTo>
                <a:lnTo>
                  <a:pt x="70072" y="109648"/>
                </a:lnTo>
                <a:lnTo>
                  <a:pt x="88431" y="123572"/>
                </a:lnTo>
                <a:lnTo>
                  <a:pt x="114134" y="137795"/>
                </a:lnTo>
                <a:lnTo>
                  <a:pt x="128534" y="145194"/>
                </a:lnTo>
                <a:lnTo>
                  <a:pt x="140774" y="152320"/>
                </a:lnTo>
                <a:lnTo>
                  <a:pt x="170835" y="179419"/>
                </a:lnTo>
                <a:lnTo>
                  <a:pt x="186343" y="222954"/>
                </a:lnTo>
                <a:lnTo>
                  <a:pt x="186791" y="233172"/>
                </a:lnTo>
                <a:lnTo>
                  <a:pt x="184941" y="251102"/>
                </a:lnTo>
                <a:lnTo>
                  <a:pt x="157200" y="294894"/>
                </a:lnTo>
                <a:lnTo>
                  <a:pt x="122586" y="313007"/>
                </a:lnTo>
                <a:lnTo>
                  <a:pt x="77914" y="319024"/>
                </a:lnTo>
                <a:lnTo>
                  <a:pt x="56857" y="317640"/>
                </a:lnTo>
                <a:lnTo>
                  <a:pt x="36852" y="313483"/>
                </a:lnTo>
                <a:lnTo>
                  <a:pt x="17899" y="306540"/>
                </a:lnTo>
                <a:lnTo>
                  <a:pt x="0" y="296799"/>
                </a:lnTo>
                <a:lnTo>
                  <a:pt x="20205" y="247650"/>
                </a:lnTo>
                <a:lnTo>
                  <a:pt x="36360" y="257631"/>
                </a:lnTo>
                <a:lnTo>
                  <a:pt x="52381" y="264731"/>
                </a:lnTo>
                <a:lnTo>
                  <a:pt x="68268" y="268974"/>
                </a:lnTo>
                <a:lnTo>
                  <a:pt x="84023" y="270383"/>
                </a:lnTo>
                <a:lnTo>
                  <a:pt x="105118" y="268285"/>
                </a:lnTo>
                <a:lnTo>
                  <a:pt x="120188" y="261985"/>
                </a:lnTo>
                <a:lnTo>
                  <a:pt x="129230" y="251469"/>
                </a:lnTo>
                <a:lnTo>
                  <a:pt x="132245" y="236727"/>
                </a:lnTo>
                <a:lnTo>
                  <a:pt x="131535" y="228917"/>
                </a:lnTo>
                <a:lnTo>
                  <a:pt x="103476" y="191468"/>
                </a:lnTo>
                <a:lnTo>
                  <a:pt x="57720" y="166022"/>
                </a:lnTo>
                <a:lnTo>
                  <a:pt x="44323" y="158321"/>
                </a:lnTo>
                <a:lnTo>
                  <a:pt x="15314" y="132683"/>
                </a:lnTo>
                <a:lnTo>
                  <a:pt x="1036" y="92390"/>
                </a:lnTo>
                <a:lnTo>
                  <a:pt x="622" y="83058"/>
                </a:lnTo>
                <a:lnTo>
                  <a:pt x="2260" y="65912"/>
                </a:lnTo>
                <a:lnTo>
                  <a:pt x="26847" y="23622"/>
                </a:lnTo>
                <a:lnTo>
                  <a:pt x="74525" y="1476"/>
                </a:lnTo>
                <a:lnTo>
                  <a:pt x="94132" y="0"/>
                </a:lnTo>
                <a:close/>
              </a:path>
            </a:pathLst>
          </a:custGeom>
          <a:ln w="3175">
            <a:solidFill>
              <a:srgbClr val="58134A"/>
            </a:solidFill>
          </a:ln>
        </p:spPr>
        <p:txBody>
          <a:bodyPr wrap="square" lIns="0" tIns="0" rIns="0" bIns="0" rtlCol="0"/>
          <a:lstStyle/>
          <a:p>
            <a:endParaRPr/>
          </a:p>
        </p:txBody>
      </p:sp>
      <p:sp>
        <p:nvSpPr>
          <p:cNvPr id="43" name="object 43"/>
          <p:cNvSpPr/>
          <p:nvPr/>
        </p:nvSpPr>
        <p:spPr>
          <a:xfrm>
            <a:off x="2850895" y="1050163"/>
            <a:ext cx="916178" cy="319024"/>
          </a:xfrm>
          <a:prstGeom prst="rect">
            <a:avLst/>
          </a:prstGeom>
          <a:blipFill>
            <a:blip r:embed="rId8" cstate="print"/>
            <a:stretch>
              <a:fillRect/>
            </a:stretch>
          </a:blipFill>
        </p:spPr>
        <p:txBody>
          <a:bodyPr wrap="square" lIns="0" tIns="0" rIns="0" bIns="0" rtlCol="0"/>
          <a:lstStyle/>
          <a:p>
            <a:endParaRPr/>
          </a:p>
        </p:txBody>
      </p:sp>
      <p:sp>
        <p:nvSpPr>
          <p:cNvPr id="44" name="object 44"/>
          <p:cNvSpPr/>
          <p:nvPr/>
        </p:nvSpPr>
        <p:spPr>
          <a:xfrm>
            <a:off x="2948813" y="1145539"/>
            <a:ext cx="74295" cy="114300"/>
          </a:xfrm>
          <a:custGeom>
            <a:avLst/>
            <a:gdLst/>
            <a:ahLst/>
            <a:cxnLst/>
            <a:rect l="l" t="t" r="r" b="b"/>
            <a:pathLst>
              <a:path w="74294"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45" name="object 45"/>
          <p:cNvSpPr/>
          <p:nvPr/>
        </p:nvSpPr>
        <p:spPr>
          <a:xfrm>
            <a:off x="3592195" y="1101089"/>
            <a:ext cx="118871" cy="215137"/>
          </a:xfrm>
          <a:prstGeom prst="rect">
            <a:avLst/>
          </a:prstGeom>
          <a:blipFill>
            <a:blip r:embed="rId9" cstate="print"/>
            <a:stretch>
              <a:fillRect/>
            </a:stretch>
          </a:blipFill>
        </p:spPr>
        <p:txBody>
          <a:bodyPr wrap="square" lIns="0" tIns="0" rIns="0" bIns="0" rtlCol="0"/>
          <a:lstStyle/>
          <a:p>
            <a:endParaRPr/>
          </a:p>
        </p:txBody>
      </p:sp>
      <p:sp>
        <p:nvSpPr>
          <p:cNvPr id="46" name="object 46"/>
          <p:cNvSpPr/>
          <p:nvPr/>
        </p:nvSpPr>
        <p:spPr>
          <a:xfrm>
            <a:off x="3418966" y="1055497"/>
            <a:ext cx="55244" cy="308610"/>
          </a:xfrm>
          <a:custGeom>
            <a:avLst/>
            <a:gdLst/>
            <a:ahLst/>
            <a:cxnLst/>
            <a:rect l="l" t="t" r="r" b="b"/>
            <a:pathLst>
              <a:path w="55245"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47" name="object 47"/>
          <p:cNvSpPr/>
          <p:nvPr/>
        </p:nvSpPr>
        <p:spPr>
          <a:xfrm>
            <a:off x="3538346" y="1053338"/>
            <a:ext cx="229235" cy="311150"/>
          </a:xfrm>
          <a:custGeom>
            <a:avLst/>
            <a:gdLst/>
            <a:ahLst/>
            <a:cxnLst/>
            <a:rect l="l" t="t" r="r" b="b"/>
            <a:pathLst>
              <a:path w="229235" h="311150">
                <a:moveTo>
                  <a:pt x="82295" y="0"/>
                </a:moveTo>
                <a:lnTo>
                  <a:pt x="142716" y="9890"/>
                </a:lnTo>
                <a:lnTo>
                  <a:pt x="189229" y="39497"/>
                </a:lnTo>
                <a:lnTo>
                  <a:pt x="218836" y="85407"/>
                </a:lnTo>
                <a:lnTo>
                  <a:pt x="228726" y="144272"/>
                </a:lnTo>
                <a:lnTo>
                  <a:pt x="224272" y="195092"/>
                </a:lnTo>
                <a:lnTo>
                  <a:pt x="210909" y="236680"/>
                </a:lnTo>
                <a:lnTo>
                  <a:pt x="188642" y="269033"/>
                </a:lnTo>
                <a:lnTo>
                  <a:pt x="157475" y="292147"/>
                </a:lnTo>
                <a:lnTo>
                  <a:pt x="117410" y="306017"/>
                </a:lnTo>
                <a:lnTo>
                  <a:pt x="68452" y="310641"/>
                </a:lnTo>
                <a:lnTo>
                  <a:pt x="0" y="310641"/>
                </a:lnTo>
                <a:lnTo>
                  <a:pt x="0" y="2286"/>
                </a:lnTo>
                <a:lnTo>
                  <a:pt x="29717" y="1285"/>
                </a:lnTo>
                <a:lnTo>
                  <a:pt x="53339" y="571"/>
                </a:lnTo>
                <a:lnTo>
                  <a:pt x="70865" y="142"/>
                </a:lnTo>
                <a:lnTo>
                  <a:pt x="82295" y="0"/>
                </a:lnTo>
                <a:close/>
              </a:path>
            </a:pathLst>
          </a:custGeom>
          <a:ln w="3175">
            <a:solidFill>
              <a:srgbClr val="58134A"/>
            </a:solidFill>
          </a:ln>
        </p:spPr>
        <p:txBody>
          <a:bodyPr wrap="square" lIns="0" tIns="0" rIns="0" bIns="0" rtlCol="0"/>
          <a:lstStyle/>
          <a:p>
            <a:endParaRPr/>
          </a:p>
        </p:txBody>
      </p:sp>
      <p:sp>
        <p:nvSpPr>
          <p:cNvPr id="48" name="object 48"/>
          <p:cNvSpPr/>
          <p:nvPr/>
        </p:nvSpPr>
        <p:spPr>
          <a:xfrm>
            <a:off x="2850895" y="1051305"/>
            <a:ext cx="271145" cy="313055"/>
          </a:xfrm>
          <a:custGeom>
            <a:avLst/>
            <a:gdLst/>
            <a:ahLst/>
            <a:cxnLst/>
            <a:rect l="l" t="t" r="r" b="b"/>
            <a:pathLst>
              <a:path w="271144" h="313055">
                <a:moveTo>
                  <a:pt x="123062" y="0"/>
                </a:moveTo>
                <a:lnTo>
                  <a:pt x="147066" y="0"/>
                </a:lnTo>
                <a:lnTo>
                  <a:pt x="271018" y="312674"/>
                </a:lnTo>
                <a:lnTo>
                  <a:pt x="210566" y="312674"/>
                </a:lnTo>
                <a:lnTo>
                  <a:pt x="188087" y="250190"/>
                </a:lnTo>
                <a:lnTo>
                  <a:pt x="82423" y="250190"/>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49" name="object 49"/>
          <p:cNvSpPr/>
          <p:nvPr/>
        </p:nvSpPr>
        <p:spPr>
          <a:xfrm>
            <a:off x="3139567" y="1050163"/>
            <a:ext cx="234315" cy="319405"/>
          </a:xfrm>
          <a:custGeom>
            <a:avLst/>
            <a:gdLst/>
            <a:ahLst/>
            <a:cxnLst/>
            <a:rect l="l" t="t" r="r" b="b"/>
            <a:pathLst>
              <a:path w="234314" h="319405">
                <a:moveTo>
                  <a:pt x="141223" y="0"/>
                </a:moveTo>
                <a:lnTo>
                  <a:pt x="166465" y="1357"/>
                </a:lnTo>
                <a:lnTo>
                  <a:pt x="189039" y="5429"/>
                </a:lnTo>
                <a:lnTo>
                  <a:pt x="208946" y="12215"/>
                </a:lnTo>
                <a:lnTo>
                  <a:pt x="226186" y="21716"/>
                </a:lnTo>
                <a:lnTo>
                  <a:pt x="203581" y="67056"/>
                </a:lnTo>
                <a:lnTo>
                  <a:pt x="193034" y="58981"/>
                </a:lnTo>
                <a:lnTo>
                  <a:pt x="179689" y="53228"/>
                </a:lnTo>
                <a:lnTo>
                  <a:pt x="163558" y="49785"/>
                </a:lnTo>
                <a:lnTo>
                  <a:pt x="144653" y="48640"/>
                </a:lnTo>
                <a:lnTo>
                  <a:pt x="126269" y="50665"/>
                </a:lnTo>
                <a:lnTo>
                  <a:pt x="81406" y="81025"/>
                </a:lnTo>
                <a:lnTo>
                  <a:pt x="62944" y="117633"/>
                </a:lnTo>
                <a:lnTo>
                  <a:pt x="56768" y="162813"/>
                </a:lnTo>
                <a:lnTo>
                  <a:pt x="58197" y="186295"/>
                </a:lnTo>
                <a:lnTo>
                  <a:pt x="69627" y="225589"/>
                </a:lnTo>
                <a:lnTo>
                  <a:pt x="106298" y="263144"/>
                </a:lnTo>
                <a:lnTo>
                  <a:pt x="140588" y="270383"/>
                </a:lnTo>
                <a:lnTo>
                  <a:pt x="161212" y="268450"/>
                </a:lnTo>
                <a:lnTo>
                  <a:pt x="179466" y="262636"/>
                </a:lnTo>
                <a:lnTo>
                  <a:pt x="195363" y="252916"/>
                </a:lnTo>
                <a:lnTo>
                  <a:pt x="208915" y="239267"/>
                </a:lnTo>
                <a:lnTo>
                  <a:pt x="234315" y="283463"/>
                </a:lnTo>
                <a:lnTo>
                  <a:pt x="215620" y="299039"/>
                </a:lnTo>
                <a:lnTo>
                  <a:pt x="193055" y="310149"/>
                </a:lnTo>
                <a:lnTo>
                  <a:pt x="166610" y="316807"/>
                </a:lnTo>
                <a:lnTo>
                  <a:pt x="136270"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3" y="0"/>
                </a:lnTo>
                <a:close/>
              </a:path>
            </a:pathLst>
          </a:custGeom>
          <a:ln w="3175">
            <a:solidFill>
              <a:srgbClr val="58134A"/>
            </a:solidFill>
          </a:ln>
        </p:spPr>
        <p:txBody>
          <a:bodyPr wrap="square" lIns="0" tIns="0" rIns="0" bIns="0" rtlCol="0"/>
          <a:lstStyle/>
          <a:p>
            <a:endParaRPr/>
          </a:p>
        </p:txBody>
      </p:sp>
      <p:sp>
        <p:nvSpPr>
          <p:cNvPr id="50" name="object 50"/>
          <p:cNvSpPr txBox="1"/>
          <p:nvPr/>
        </p:nvSpPr>
        <p:spPr>
          <a:xfrm>
            <a:off x="535940" y="1632331"/>
            <a:ext cx="7080250" cy="3501390"/>
          </a:xfrm>
          <a:prstGeom prst="rect">
            <a:avLst/>
          </a:prstGeom>
        </p:spPr>
        <p:txBody>
          <a:bodyPr vert="horz" wrap="square" lIns="0" tIns="13335" rIns="0" bIns="0" rtlCol="0">
            <a:spAutoFit/>
          </a:bodyPr>
          <a:lstStyle/>
          <a:p>
            <a:pPr marL="286385" marR="5080" indent="-274320">
              <a:lnSpc>
                <a:spcPct val="100000"/>
              </a:lnSpc>
              <a:spcBef>
                <a:spcPts val="105"/>
              </a:spcBef>
              <a:buClr>
                <a:srgbClr val="B03E9A"/>
              </a:buClr>
              <a:buSzPct val="73076"/>
              <a:buFont typeface="Wingdings 2"/>
              <a:buChar char=""/>
              <a:tabLst>
                <a:tab pos="287020" algn="l"/>
              </a:tabLst>
            </a:pPr>
            <a:r>
              <a:rPr sz="2600" dirty="0">
                <a:latin typeface="Trebuchet MS"/>
                <a:cs typeface="Trebuchet MS"/>
              </a:rPr>
              <a:t>Sulphuric </a:t>
            </a:r>
            <a:r>
              <a:rPr sz="2600" spc="-5" dirty="0">
                <a:latin typeface="Trebuchet MS"/>
                <a:cs typeface="Trebuchet MS"/>
              </a:rPr>
              <a:t>acid is </a:t>
            </a:r>
            <a:r>
              <a:rPr sz="2600" dirty="0">
                <a:latin typeface="Trebuchet MS"/>
                <a:cs typeface="Trebuchet MS"/>
              </a:rPr>
              <a:t>a </a:t>
            </a:r>
            <a:r>
              <a:rPr sz="2600" spc="-5" dirty="0">
                <a:latin typeface="Trebuchet MS"/>
                <a:cs typeface="Trebuchet MS"/>
              </a:rPr>
              <a:t>colourless, </a:t>
            </a:r>
            <a:r>
              <a:rPr sz="2600" dirty="0">
                <a:latin typeface="Trebuchet MS"/>
                <a:cs typeface="Trebuchet MS"/>
              </a:rPr>
              <a:t>dense, oily  liquid </a:t>
            </a:r>
            <a:r>
              <a:rPr sz="2600" spc="-5" dirty="0">
                <a:latin typeface="Trebuchet MS"/>
                <a:cs typeface="Trebuchet MS"/>
              </a:rPr>
              <a:t>with </a:t>
            </a:r>
            <a:r>
              <a:rPr sz="2600" dirty="0">
                <a:latin typeface="Trebuchet MS"/>
                <a:cs typeface="Trebuchet MS"/>
              </a:rPr>
              <a:t>a </a:t>
            </a:r>
            <a:r>
              <a:rPr sz="2600" spc="-5" dirty="0">
                <a:latin typeface="Trebuchet MS"/>
                <a:cs typeface="Trebuchet MS"/>
              </a:rPr>
              <a:t>specific </a:t>
            </a:r>
            <a:r>
              <a:rPr sz="2600" dirty="0">
                <a:latin typeface="Trebuchet MS"/>
                <a:cs typeface="Trebuchet MS"/>
              </a:rPr>
              <a:t>gravity of </a:t>
            </a:r>
            <a:r>
              <a:rPr sz="2600" spc="-5" dirty="0">
                <a:latin typeface="Trebuchet MS"/>
                <a:cs typeface="Trebuchet MS"/>
              </a:rPr>
              <a:t>1.84 at 298</a:t>
            </a:r>
            <a:r>
              <a:rPr sz="2600" spc="-80" dirty="0">
                <a:latin typeface="Trebuchet MS"/>
                <a:cs typeface="Trebuchet MS"/>
              </a:rPr>
              <a:t> </a:t>
            </a:r>
            <a:r>
              <a:rPr sz="2600" dirty="0">
                <a:latin typeface="Trebuchet MS"/>
                <a:cs typeface="Trebuchet MS"/>
              </a:rPr>
              <a:t>K.</a:t>
            </a:r>
            <a:endParaRPr sz="2600">
              <a:latin typeface="Trebuchet MS"/>
              <a:cs typeface="Trebuchet MS"/>
            </a:endParaRPr>
          </a:p>
          <a:p>
            <a:pPr marL="381000" indent="-368935">
              <a:lnSpc>
                <a:spcPct val="100000"/>
              </a:lnSpc>
              <a:spcBef>
                <a:spcPts val="595"/>
              </a:spcBef>
              <a:buClr>
                <a:srgbClr val="B03E9A"/>
              </a:buClr>
              <a:buSzPct val="73076"/>
              <a:buFont typeface="Wingdings 2"/>
              <a:buChar char=""/>
              <a:tabLst>
                <a:tab pos="381000" algn="l"/>
                <a:tab pos="381635" algn="l"/>
              </a:tabLst>
            </a:pPr>
            <a:r>
              <a:rPr sz="2600" dirty="0">
                <a:latin typeface="Trebuchet MS"/>
                <a:cs typeface="Trebuchet MS"/>
              </a:rPr>
              <a:t>The </a:t>
            </a:r>
            <a:r>
              <a:rPr sz="2600" spc="-5" dirty="0">
                <a:latin typeface="Trebuchet MS"/>
                <a:cs typeface="Trebuchet MS"/>
              </a:rPr>
              <a:t>acid freezes at </a:t>
            </a:r>
            <a:r>
              <a:rPr sz="2600" dirty="0">
                <a:latin typeface="Trebuchet MS"/>
                <a:cs typeface="Trebuchet MS"/>
              </a:rPr>
              <a:t>283 K and </a:t>
            </a:r>
            <a:r>
              <a:rPr sz="2600" spc="-5" dirty="0">
                <a:latin typeface="Trebuchet MS"/>
                <a:cs typeface="Trebuchet MS"/>
              </a:rPr>
              <a:t>boils at </a:t>
            </a:r>
            <a:r>
              <a:rPr sz="2600" dirty="0">
                <a:latin typeface="Trebuchet MS"/>
                <a:cs typeface="Trebuchet MS"/>
              </a:rPr>
              <a:t>611</a:t>
            </a:r>
            <a:r>
              <a:rPr sz="2600" spc="-55" dirty="0">
                <a:latin typeface="Trebuchet MS"/>
                <a:cs typeface="Trebuchet MS"/>
              </a:rPr>
              <a:t> </a:t>
            </a:r>
            <a:r>
              <a:rPr sz="2600" dirty="0">
                <a:latin typeface="Trebuchet MS"/>
                <a:cs typeface="Trebuchet MS"/>
              </a:rPr>
              <a:t>K.</a:t>
            </a:r>
            <a:endParaRPr sz="2600">
              <a:latin typeface="Trebuchet MS"/>
              <a:cs typeface="Trebuchet MS"/>
            </a:endParaRPr>
          </a:p>
          <a:p>
            <a:pPr marL="286385" marR="129539" indent="-274320">
              <a:lnSpc>
                <a:spcPct val="100000"/>
              </a:lnSpc>
              <a:spcBef>
                <a:spcPts val="605"/>
              </a:spcBef>
              <a:buClr>
                <a:srgbClr val="B03E9A"/>
              </a:buClr>
              <a:buSzPct val="73076"/>
              <a:buFont typeface="Wingdings 2"/>
              <a:buChar char=""/>
              <a:tabLst>
                <a:tab pos="387350" algn="l"/>
                <a:tab pos="387985" algn="l"/>
              </a:tabLst>
            </a:pPr>
            <a:r>
              <a:rPr dirty="0"/>
              <a:t>	</a:t>
            </a:r>
            <a:r>
              <a:rPr sz="2600" spc="-5" dirty="0">
                <a:latin typeface="Trebuchet MS"/>
                <a:cs typeface="Trebuchet MS"/>
              </a:rPr>
              <a:t>It is highly soluble </a:t>
            </a:r>
            <a:r>
              <a:rPr sz="2600" dirty="0">
                <a:latin typeface="Trebuchet MS"/>
                <a:cs typeface="Trebuchet MS"/>
              </a:rPr>
              <a:t>in </a:t>
            </a:r>
            <a:r>
              <a:rPr sz="2600" spc="-5" dirty="0">
                <a:latin typeface="Trebuchet MS"/>
                <a:cs typeface="Trebuchet MS"/>
              </a:rPr>
              <a:t>water with the  evolution of </a:t>
            </a:r>
            <a:r>
              <a:rPr sz="2600" dirty="0">
                <a:latin typeface="Trebuchet MS"/>
                <a:cs typeface="Trebuchet MS"/>
              </a:rPr>
              <a:t>a large </a:t>
            </a:r>
            <a:r>
              <a:rPr sz="2600" spc="-5" dirty="0">
                <a:latin typeface="Trebuchet MS"/>
                <a:cs typeface="Trebuchet MS"/>
              </a:rPr>
              <a:t>quantity </a:t>
            </a:r>
            <a:r>
              <a:rPr sz="2600" dirty="0">
                <a:latin typeface="Trebuchet MS"/>
                <a:cs typeface="Trebuchet MS"/>
              </a:rPr>
              <a:t>of </a:t>
            </a:r>
            <a:r>
              <a:rPr sz="2600" spc="-5" dirty="0">
                <a:latin typeface="Trebuchet MS"/>
                <a:cs typeface="Trebuchet MS"/>
              </a:rPr>
              <a:t>heat. Hence,  care </a:t>
            </a:r>
            <a:r>
              <a:rPr sz="2600" dirty="0">
                <a:latin typeface="Trebuchet MS"/>
                <a:cs typeface="Trebuchet MS"/>
              </a:rPr>
              <a:t>must </a:t>
            </a:r>
            <a:r>
              <a:rPr sz="2600" spc="-5" dirty="0">
                <a:latin typeface="Trebuchet MS"/>
                <a:cs typeface="Trebuchet MS"/>
              </a:rPr>
              <a:t>be</a:t>
            </a:r>
            <a:r>
              <a:rPr sz="2600" spc="-30" dirty="0">
                <a:latin typeface="Trebuchet MS"/>
                <a:cs typeface="Trebuchet MS"/>
              </a:rPr>
              <a:t> </a:t>
            </a:r>
            <a:r>
              <a:rPr sz="2600" spc="-5" dirty="0">
                <a:latin typeface="Trebuchet MS"/>
                <a:cs typeface="Trebuchet MS"/>
              </a:rPr>
              <a:t>taken</a:t>
            </a:r>
            <a:endParaRPr sz="2600">
              <a:latin typeface="Trebuchet MS"/>
              <a:cs typeface="Trebuchet MS"/>
            </a:endParaRPr>
          </a:p>
          <a:p>
            <a:pPr>
              <a:lnSpc>
                <a:spcPct val="100000"/>
              </a:lnSpc>
              <a:spcBef>
                <a:spcPts val="10"/>
              </a:spcBef>
              <a:buClr>
                <a:srgbClr val="B03E9A"/>
              </a:buClr>
              <a:buFont typeface="Wingdings 2"/>
              <a:buChar char=""/>
            </a:pPr>
            <a:endParaRPr sz="3750">
              <a:latin typeface="Times New Roman"/>
              <a:cs typeface="Times New Roman"/>
            </a:endParaRPr>
          </a:p>
          <a:p>
            <a:pPr marL="287020" indent="-274320">
              <a:lnSpc>
                <a:spcPct val="100000"/>
              </a:lnSpc>
              <a:buClr>
                <a:srgbClr val="B03E9A"/>
              </a:buClr>
              <a:buSzPct val="73076"/>
              <a:buFont typeface="Wingdings 2"/>
              <a:buChar char=""/>
              <a:tabLst>
                <a:tab pos="287020" algn="l"/>
              </a:tabLst>
            </a:pPr>
            <a:r>
              <a:rPr sz="2600" dirty="0">
                <a:latin typeface="Trebuchet MS"/>
                <a:cs typeface="Trebuchet MS"/>
              </a:rPr>
              <a:t>. </a:t>
            </a:r>
            <a:r>
              <a:rPr sz="2600" spc="-5" dirty="0">
                <a:latin typeface="Trebuchet MS"/>
                <a:cs typeface="Trebuchet MS"/>
              </a:rPr>
              <a:t>It has more affinity to</a:t>
            </a:r>
            <a:r>
              <a:rPr sz="2600" spc="-35" dirty="0">
                <a:latin typeface="Trebuchet MS"/>
                <a:cs typeface="Trebuchet MS"/>
              </a:rPr>
              <a:t> </a:t>
            </a:r>
            <a:r>
              <a:rPr sz="2600" spc="-5" dirty="0">
                <a:latin typeface="Trebuchet MS"/>
                <a:cs typeface="Trebuchet MS"/>
              </a:rPr>
              <a:t>water</a:t>
            </a:r>
            <a:endParaRPr sz="2600">
              <a:latin typeface="Trebuchet MS"/>
              <a:cs typeface="Trebuchet MS"/>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3808"/>
            <a:ext cx="873937" cy="34797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8741" y="1057402"/>
            <a:ext cx="106997" cy="115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18273" y="1006221"/>
            <a:ext cx="294005" cy="346075"/>
          </a:xfrm>
          <a:custGeom>
            <a:avLst/>
            <a:gdLst/>
            <a:ahLst/>
            <a:cxnLst/>
            <a:rect l="l" t="t" r="r" b="b"/>
            <a:pathLst>
              <a:path w="294005" h="346075">
                <a:moveTo>
                  <a:pt x="0" y="0"/>
                </a:moveTo>
                <a:lnTo>
                  <a:pt x="65100" y="0"/>
                </a:lnTo>
                <a:lnTo>
                  <a:pt x="146964" y="147446"/>
                </a:lnTo>
                <a:lnTo>
                  <a:pt x="229069" y="0"/>
                </a:lnTo>
                <a:lnTo>
                  <a:pt x="293966" y="0"/>
                </a:lnTo>
                <a:lnTo>
                  <a:pt x="177888" y="203834"/>
                </a:lnTo>
                <a:lnTo>
                  <a:pt x="177888" y="345566"/>
                </a:lnTo>
                <a:lnTo>
                  <a:pt x="116535" y="345566"/>
                </a:lnTo>
                <a:lnTo>
                  <a:pt x="116535" y="203834"/>
                </a:lnTo>
                <a:lnTo>
                  <a:pt x="0" y="0"/>
                </a:lnTo>
                <a:close/>
              </a:path>
            </a:pathLst>
          </a:custGeom>
          <a:ln w="3175">
            <a:solidFill>
              <a:srgbClr val="58134A"/>
            </a:solidFill>
          </a:ln>
        </p:spPr>
        <p:txBody>
          <a:bodyPr wrap="square" lIns="0" tIns="0" rIns="0" bIns="0" rtlCol="0"/>
          <a:lstStyle/>
          <a:p>
            <a:endParaRPr/>
          </a:p>
        </p:txBody>
      </p:sp>
      <p:sp>
        <p:nvSpPr>
          <p:cNvPr id="5" name="object 5"/>
          <p:cNvSpPr/>
          <p:nvPr/>
        </p:nvSpPr>
        <p:spPr>
          <a:xfrm>
            <a:off x="821766" y="1006221"/>
            <a:ext cx="259715" cy="346075"/>
          </a:xfrm>
          <a:custGeom>
            <a:avLst/>
            <a:gdLst/>
            <a:ahLst/>
            <a:cxnLst/>
            <a:rect l="l" t="t" r="r" b="b"/>
            <a:pathLst>
              <a:path w="259715" h="346075">
                <a:moveTo>
                  <a:pt x="0" y="0"/>
                </a:moveTo>
                <a:lnTo>
                  <a:pt x="61328" y="0"/>
                </a:lnTo>
                <a:lnTo>
                  <a:pt x="61328" y="135381"/>
                </a:lnTo>
                <a:lnTo>
                  <a:pt x="198856" y="135381"/>
                </a:lnTo>
                <a:lnTo>
                  <a:pt x="198856" y="0"/>
                </a:lnTo>
                <a:lnTo>
                  <a:pt x="259486" y="0"/>
                </a:lnTo>
                <a:lnTo>
                  <a:pt x="259486" y="345566"/>
                </a:lnTo>
                <a:lnTo>
                  <a:pt x="198856" y="345566"/>
                </a:lnTo>
                <a:lnTo>
                  <a:pt x="198856" y="189864"/>
                </a:lnTo>
                <a:lnTo>
                  <a:pt x="61328" y="189864"/>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538302" y="1003808"/>
            <a:ext cx="229870" cy="347980"/>
          </a:xfrm>
          <a:custGeom>
            <a:avLst/>
            <a:gdLst/>
            <a:ahLst/>
            <a:cxnLst/>
            <a:rect l="l" t="t" r="r" b="b"/>
            <a:pathLst>
              <a:path w="229870" h="347980">
                <a:moveTo>
                  <a:pt x="71716" y="0"/>
                </a:moveTo>
                <a:lnTo>
                  <a:pt x="109895" y="1571"/>
                </a:lnTo>
                <a:lnTo>
                  <a:pt x="169750" y="14144"/>
                </a:lnTo>
                <a:lnTo>
                  <a:pt x="207993" y="39481"/>
                </a:lnTo>
                <a:lnTo>
                  <a:pt x="226920" y="78724"/>
                </a:lnTo>
                <a:lnTo>
                  <a:pt x="229285" y="103631"/>
                </a:lnTo>
                <a:lnTo>
                  <a:pt x="223681" y="146425"/>
                </a:lnTo>
                <a:lnTo>
                  <a:pt x="206869" y="179710"/>
                </a:lnTo>
                <a:lnTo>
                  <a:pt x="178846" y="203484"/>
                </a:lnTo>
                <a:lnTo>
                  <a:pt x="139612" y="217749"/>
                </a:lnTo>
                <a:lnTo>
                  <a:pt x="89166" y="222503"/>
                </a:lnTo>
                <a:lnTo>
                  <a:pt x="83534" y="222406"/>
                </a:lnTo>
                <a:lnTo>
                  <a:pt x="77019" y="222107"/>
                </a:lnTo>
                <a:lnTo>
                  <a:pt x="69617" y="221593"/>
                </a:lnTo>
                <a:lnTo>
                  <a:pt x="61328" y="220852"/>
                </a:lnTo>
                <a:lnTo>
                  <a:pt x="61328" y="347979"/>
                </a:lnTo>
                <a:lnTo>
                  <a:pt x="0" y="347979"/>
                </a:lnTo>
                <a:lnTo>
                  <a:pt x="0" y="2666"/>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583816" y="1000125"/>
            <a:ext cx="1690751" cy="35750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563241" y="1057402"/>
            <a:ext cx="106933" cy="115315"/>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644269" y="1057402"/>
            <a:ext cx="106933" cy="115315"/>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930019" y="1057275"/>
            <a:ext cx="101853" cy="10058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209164" y="1053719"/>
            <a:ext cx="176402" cy="250316"/>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2755519"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2502789"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1583816"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4"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867280" y="1002664"/>
            <a:ext cx="266065" cy="349250"/>
          </a:xfrm>
          <a:custGeom>
            <a:avLst/>
            <a:gdLst/>
            <a:ahLst/>
            <a:cxnLst/>
            <a:rect l="l" t="t" r="r" b="b"/>
            <a:pathLst>
              <a:path w="266064" h="349250">
                <a:moveTo>
                  <a:pt x="95757"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6" y="349123"/>
                </a:lnTo>
                <a:lnTo>
                  <a:pt x="194818" y="349123"/>
                </a:lnTo>
                <a:lnTo>
                  <a:pt x="102616"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3065398" y="1000252"/>
            <a:ext cx="209550" cy="357505"/>
          </a:xfrm>
          <a:custGeom>
            <a:avLst/>
            <a:gdLst/>
            <a:ahLst/>
            <a:cxnLst/>
            <a:rect l="l" t="t" r="r" b="b"/>
            <a:pathLst>
              <a:path w="209550" h="357505">
                <a:moveTo>
                  <a:pt x="105409"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146426"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455542" y="1000125"/>
            <a:ext cx="1526921" cy="357504"/>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4786757" y="1057402"/>
            <a:ext cx="132841" cy="240791"/>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3813936" y="1053719"/>
            <a:ext cx="176402" cy="250316"/>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439991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2" y="345566"/>
                </a:lnTo>
                <a:lnTo>
                  <a:pt x="109982" y="54482"/>
                </a:lnTo>
                <a:lnTo>
                  <a:pt x="0" y="54482"/>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4107560"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4726304" y="1003808"/>
            <a:ext cx="256540" cy="347980"/>
          </a:xfrm>
          <a:custGeom>
            <a:avLst/>
            <a:gdLst/>
            <a:ahLst/>
            <a:cxnLst/>
            <a:rect l="l" t="t" r="r" b="b"/>
            <a:pathLst>
              <a:path w="256539" h="347980">
                <a:moveTo>
                  <a:pt x="92202" y="0"/>
                </a:moveTo>
                <a:lnTo>
                  <a:pt x="159845" y="11064"/>
                </a:lnTo>
                <a:lnTo>
                  <a:pt x="211962" y="44322"/>
                </a:lnTo>
                <a:lnTo>
                  <a:pt x="245110" y="95758"/>
                </a:lnTo>
                <a:lnTo>
                  <a:pt x="256159"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2"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3455542"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2" y="54610"/>
                </a:lnTo>
                <a:lnTo>
                  <a:pt x="141406" y="56872"/>
                </a:lnTo>
                <a:lnTo>
                  <a:pt x="105973" y="74969"/>
                </a:lnTo>
                <a:lnTo>
                  <a:pt x="79164" y="110095"/>
                </a:lnTo>
                <a:lnTo>
                  <a:pt x="65361" y="155866"/>
                </a:lnTo>
                <a:lnTo>
                  <a:pt x="63627" y="182372"/>
                </a:lnTo>
                <a:lnTo>
                  <a:pt x="65224" y="208661"/>
                </a:lnTo>
                <a:lnTo>
                  <a:pt x="78039" y="252666"/>
                </a:lnTo>
                <a:lnTo>
                  <a:pt x="103116" y="284624"/>
                </a:lnTo>
                <a:lnTo>
                  <a:pt x="157480" y="302895"/>
                </a:lnTo>
                <a:lnTo>
                  <a:pt x="180605" y="300724"/>
                </a:lnTo>
                <a:lnTo>
                  <a:pt x="201041" y="294195"/>
                </a:lnTo>
                <a:lnTo>
                  <a:pt x="218809" y="283285"/>
                </a:lnTo>
                <a:lnTo>
                  <a:pt x="233934" y="267970"/>
                </a:lnTo>
                <a:lnTo>
                  <a:pt x="262509" y="317626"/>
                </a:lnTo>
                <a:lnTo>
                  <a:pt x="241555" y="335035"/>
                </a:lnTo>
                <a:lnTo>
                  <a:pt x="216233" y="347456"/>
                </a:lnTo>
                <a:lnTo>
                  <a:pt x="186553" y="354899"/>
                </a:lnTo>
                <a:lnTo>
                  <a:pt x="152527"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3751198" y="1000125"/>
            <a:ext cx="302260" cy="357505"/>
          </a:xfrm>
          <a:custGeom>
            <a:avLst/>
            <a:gdLst/>
            <a:ahLst/>
            <a:cxnLst/>
            <a:rect l="l" t="t" r="r" b="b"/>
            <a:pathLst>
              <a:path w="302260" h="357505">
                <a:moveTo>
                  <a:pt x="148589" y="0"/>
                </a:moveTo>
                <a:lnTo>
                  <a:pt x="214312" y="11541"/>
                </a:lnTo>
                <a:lnTo>
                  <a:pt x="262509" y="46227"/>
                </a:lnTo>
                <a:lnTo>
                  <a:pt x="292052" y="101726"/>
                </a:lnTo>
                <a:lnTo>
                  <a:pt x="301878" y="175895"/>
                </a:lnTo>
                <a:lnTo>
                  <a:pt x="299307" y="215542"/>
                </a:lnTo>
                <a:lnTo>
                  <a:pt x="278733" y="281836"/>
                </a:lnTo>
                <a:lnTo>
                  <a:pt x="237992" y="329965"/>
                </a:lnTo>
                <a:lnTo>
                  <a:pt x="179560" y="354453"/>
                </a:lnTo>
                <a:lnTo>
                  <a:pt x="143890"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26" name="object 26"/>
          <p:cNvSpPr txBox="1"/>
          <p:nvPr/>
        </p:nvSpPr>
        <p:spPr>
          <a:xfrm>
            <a:off x="497840" y="1632331"/>
            <a:ext cx="7004050" cy="4263390"/>
          </a:xfrm>
          <a:prstGeom prst="rect">
            <a:avLst/>
          </a:prstGeom>
        </p:spPr>
        <p:txBody>
          <a:bodyPr vert="horz" wrap="square" lIns="0" tIns="13335" rIns="0" bIns="0" rtlCol="0">
            <a:spAutoFit/>
          </a:bodyPr>
          <a:lstStyle/>
          <a:p>
            <a:pPr marL="324485" marR="69850" indent="-274320">
              <a:lnSpc>
                <a:spcPct val="100000"/>
              </a:lnSpc>
              <a:spcBef>
                <a:spcPts val="105"/>
              </a:spcBef>
              <a:buClr>
                <a:srgbClr val="B03E9A"/>
              </a:buClr>
              <a:buSzPct val="73076"/>
              <a:buFont typeface="Wingdings 2"/>
              <a:buChar char=""/>
              <a:tabLst>
                <a:tab pos="325120" algn="l"/>
              </a:tabLst>
            </a:pPr>
            <a:r>
              <a:rPr sz="2600" spc="-5" dirty="0">
                <a:latin typeface="Trebuchet MS"/>
                <a:cs typeface="Trebuchet MS"/>
              </a:rPr>
              <a:t>In aqueous </a:t>
            </a:r>
            <a:r>
              <a:rPr sz="2600" dirty="0">
                <a:latin typeface="Trebuchet MS"/>
                <a:cs typeface="Trebuchet MS"/>
              </a:rPr>
              <a:t>solution, sulphuric </a:t>
            </a:r>
            <a:r>
              <a:rPr sz="2600" spc="-5" dirty="0">
                <a:latin typeface="Trebuchet MS"/>
                <a:cs typeface="Trebuchet MS"/>
              </a:rPr>
              <a:t>acid ionises in  two</a:t>
            </a:r>
            <a:r>
              <a:rPr sz="2600" spc="-15" dirty="0">
                <a:latin typeface="Trebuchet MS"/>
                <a:cs typeface="Trebuchet MS"/>
              </a:rPr>
              <a:t> </a:t>
            </a:r>
            <a:r>
              <a:rPr sz="2600" dirty="0">
                <a:latin typeface="Trebuchet MS"/>
                <a:cs typeface="Trebuchet MS"/>
              </a:rPr>
              <a:t>steps.</a:t>
            </a:r>
            <a:endParaRPr sz="2600">
              <a:latin typeface="Trebuchet MS"/>
              <a:cs typeface="Trebuchet MS"/>
            </a:endParaRPr>
          </a:p>
          <a:p>
            <a:pPr marL="325120" indent="-274320">
              <a:lnSpc>
                <a:spcPct val="100000"/>
              </a:lnSpc>
              <a:spcBef>
                <a:spcPts val="605"/>
              </a:spcBef>
              <a:buClr>
                <a:srgbClr val="B03E9A"/>
              </a:buClr>
              <a:buSzPct val="72916"/>
              <a:buFont typeface="Wingdings 2"/>
              <a:buChar char=""/>
              <a:tabLst>
                <a:tab pos="325120" algn="l"/>
              </a:tabLst>
            </a:pPr>
            <a:r>
              <a:rPr sz="2400" spc="-5" dirty="0">
                <a:latin typeface="Trebuchet MS"/>
                <a:cs typeface="Trebuchet MS"/>
              </a:rPr>
              <a:t>H</a:t>
            </a:r>
            <a:r>
              <a:rPr sz="2400" spc="-7" baseline="-20833" dirty="0">
                <a:latin typeface="Trebuchet MS"/>
                <a:cs typeface="Trebuchet MS"/>
              </a:rPr>
              <a:t>2</a:t>
            </a:r>
            <a:r>
              <a:rPr sz="2400" spc="-5" dirty="0">
                <a:latin typeface="Trebuchet MS"/>
                <a:cs typeface="Trebuchet MS"/>
              </a:rPr>
              <a:t>SO</a:t>
            </a:r>
            <a:r>
              <a:rPr sz="2400" spc="-7" baseline="-20833" dirty="0">
                <a:latin typeface="Trebuchet MS"/>
                <a:cs typeface="Trebuchet MS"/>
              </a:rPr>
              <a:t>4</a:t>
            </a:r>
            <a:r>
              <a:rPr sz="2400" spc="-5" dirty="0">
                <a:latin typeface="Trebuchet MS"/>
                <a:cs typeface="Trebuchet MS"/>
              </a:rPr>
              <a:t>(aq) </a:t>
            </a:r>
            <a:r>
              <a:rPr sz="2400" dirty="0">
                <a:latin typeface="Trebuchet MS"/>
                <a:cs typeface="Trebuchet MS"/>
              </a:rPr>
              <a:t>+ H</a:t>
            </a:r>
            <a:r>
              <a:rPr sz="2400" baseline="-20833" dirty="0">
                <a:latin typeface="Trebuchet MS"/>
                <a:cs typeface="Trebuchet MS"/>
              </a:rPr>
              <a:t>2</a:t>
            </a:r>
            <a:r>
              <a:rPr sz="2400" dirty="0">
                <a:latin typeface="Trebuchet MS"/>
                <a:cs typeface="Trebuchet MS"/>
              </a:rPr>
              <a:t>O(l) </a:t>
            </a:r>
            <a:r>
              <a:rPr sz="2400" dirty="0">
                <a:latin typeface="Arial"/>
                <a:cs typeface="Arial"/>
              </a:rPr>
              <a:t>→ </a:t>
            </a:r>
            <a:r>
              <a:rPr sz="2400" spc="-5" dirty="0">
                <a:latin typeface="Trebuchet MS"/>
                <a:cs typeface="Trebuchet MS"/>
              </a:rPr>
              <a:t>H</a:t>
            </a:r>
            <a:r>
              <a:rPr sz="2400" spc="-7" baseline="-20833" dirty="0">
                <a:latin typeface="Trebuchet MS"/>
                <a:cs typeface="Trebuchet MS"/>
              </a:rPr>
              <a:t>3</a:t>
            </a:r>
            <a:r>
              <a:rPr sz="2400" spc="-5" dirty="0">
                <a:latin typeface="Trebuchet MS"/>
                <a:cs typeface="Trebuchet MS"/>
              </a:rPr>
              <a:t>O</a:t>
            </a:r>
            <a:r>
              <a:rPr sz="2400" spc="-7" baseline="24305" dirty="0">
                <a:latin typeface="Trebuchet MS"/>
                <a:cs typeface="Trebuchet MS"/>
              </a:rPr>
              <a:t>+ </a:t>
            </a:r>
            <a:r>
              <a:rPr sz="2400" spc="-10" dirty="0">
                <a:latin typeface="Trebuchet MS"/>
                <a:cs typeface="Trebuchet MS"/>
              </a:rPr>
              <a:t>(aq) </a:t>
            </a:r>
            <a:r>
              <a:rPr sz="2400" dirty="0">
                <a:latin typeface="Trebuchet MS"/>
                <a:cs typeface="Trebuchet MS"/>
              </a:rPr>
              <a:t>+ </a:t>
            </a:r>
            <a:r>
              <a:rPr sz="2400" spc="-5" dirty="0">
                <a:latin typeface="Trebuchet MS"/>
                <a:cs typeface="Trebuchet MS"/>
              </a:rPr>
              <a:t>HSO</a:t>
            </a:r>
            <a:r>
              <a:rPr sz="2400" spc="-7" baseline="-20833" dirty="0">
                <a:latin typeface="Trebuchet MS"/>
                <a:cs typeface="Trebuchet MS"/>
              </a:rPr>
              <a:t>4</a:t>
            </a:r>
            <a:r>
              <a:rPr sz="2400" spc="-7" baseline="24305" dirty="0">
                <a:latin typeface="Trebuchet MS"/>
                <a:cs typeface="Trebuchet MS"/>
              </a:rPr>
              <a:t>−</a:t>
            </a:r>
            <a:r>
              <a:rPr sz="2400" spc="142" baseline="24305" dirty="0">
                <a:latin typeface="Trebuchet MS"/>
                <a:cs typeface="Trebuchet MS"/>
              </a:rPr>
              <a:t> </a:t>
            </a:r>
            <a:r>
              <a:rPr sz="2400" spc="-10" dirty="0">
                <a:latin typeface="Trebuchet MS"/>
                <a:cs typeface="Trebuchet MS"/>
              </a:rPr>
              <a:t>(aq);</a:t>
            </a:r>
            <a:endParaRPr sz="2400">
              <a:latin typeface="Trebuchet MS"/>
              <a:cs typeface="Trebuchet MS"/>
            </a:endParaRPr>
          </a:p>
          <a:p>
            <a:pPr marL="3457575">
              <a:lnSpc>
                <a:spcPct val="100000"/>
              </a:lnSpc>
              <a:spcBef>
                <a:spcPts val="600"/>
              </a:spcBef>
            </a:pPr>
            <a:r>
              <a:rPr sz="2400" spc="-5" dirty="0">
                <a:latin typeface="Trebuchet MS"/>
                <a:cs typeface="Trebuchet MS"/>
              </a:rPr>
              <a:t>K</a:t>
            </a:r>
            <a:r>
              <a:rPr sz="2400" spc="-7" baseline="-20833" dirty="0">
                <a:latin typeface="Trebuchet MS"/>
                <a:cs typeface="Trebuchet MS"/>
              </a:rPr>
              <a:t>a1 </a:t>
            </a:r>
            <a:r>
              <a:rPr sz="2400" dirty="0">
                <a:latin typeface="Trebuchet MS"/>
                <a:cs typeface="Trebuchet MS"/>
              </a:rPr>
              <a:t>= very large (</a:t>
            </a:r>
            <a:r>
              <a:rPr sz="2400" spc="-270" dirty="0">
                <a:latin typeface="Trebuchet MS"/>
                <a:cs typeface="Trebuchet MS"/>
              </a:rPr>
              <a:t> </a:t>
            </a:r>
            <a:r>
              <a:rPr sz="2400" dirty="0">
                <a:latin typeface="Trebuchet MS"/>
                <a:cs typeface="Trebuchet MS"/>
              </a:rPr>
              <a:t>K</a:t>
            </a:r>
            <a:r>
              <a:rPr sz="2400" baseline="-20833" dirty="0">
                <a:latin typeface="Trebuchet MS"/>
                <a:cs typeface="Trebuchet MS"/>
              </a:rPr>
              <a:t>a1</a:t>
            </a:r>
            <a:r>
              <a:rPr sz="2400" dirty="0">
                <a:latin typeface="Trebuchet MS"/>
                <a:cs typeface="Trebuchet MS"/>
              </a:rPr>
              <a:t>&gt;10)</a:t>
            </a:r>
            <a:endParaRPr sz="2400">
              <a:latin typeface="Trebuchet MS"/>
              <a:cs typeface="Trebuchet MS"/>
            </a:endParaRPr>
          </a:p>
          <a:p>
            <a:pPr>
              <a:lnSpc>
                <a:spcPct val="100000"/>
              </a:lnSpc>
            </a:pPr>
            <a:endParaRPr sz="3200">
              <a:latin typeface="Times New Roman"/>
              <a:cs typeface="Times New Roman"/>
            </a:endParaRPr>
          </a:p>
          <a:p>
            <a:pPr>
              <a:lnSpc>
                <a:spcPct val="100000"/>
              </a:lnSpc>
              <a:spcBef>
                <a:spcPts val="5"/>
              </a:spcBef>
            </a:pPr>
            <a:endParaRPr sz="2850">
              <a:latin typeface="Times New Roman"/>
              <a:cs typeface="Times New Roman"/>
            </a:endParaRPr>
          </a:p>
          <a:p>
            <a:pPr marL="324485">
              <a:lnSpc>
                <a:spcPct val="100000"/>
              </a:lnSpc>
            </a:pPr>
            <a:r>
              <a:rPr sz="2400" spc="-5" dirty="0">
                <a:latin typeface="Trebuchet MS"/>
                <a:cs typeface="Trebuchet MS"/>
              </a:rPr>
              <a:t>HSO</a:t>
            </a:r>
            <a:r>
              <a:rPr sz="2400" spc="-7" baseline="-20833" dirty="0">
                <a:latin typeface="Trebuchet MS"/>
                <a:cs typeface="Trebuchet MS"/>
              </a:rPr>
              <a:t>4 </a:t>
            </a:r>
            <a:r>
              <a:rPr sz="2400" spc="-10" dirty="0">
                <a:latin typeface="Trebuchet MS"/>
                <a:cs typeface="Trebuchet MS"/>
              </a:rPr>
              <a:t>(aq) </a:t>
            </a:r>
            <a:r>
              <a:rPr sz="2400" dirty="0">
                <a:latin typeface="Trebuchet MS"/>
                <a:cs typeface="Trebuchet MS"/>
              </a:rPr>
              <a:t>+ H</a:t>
            </a:r>
            <a:r>
              <a:rPr sz="2400" baseline="-20833" dirty="0">
                <a:latin typeface="Trebuchet MS"/>
                <a:cs typeface="Trebuchet MS"/>
              </a:rPr>
              <a:t>2</a:t>
            </a:r>
            <a:r>
              <a:rPr sz="2400" dirty="0">
                <a:latin typeface="Trebuchet MS"/>
                <a:cs typeface="Trebuchet MS"/>
              </a:rPr>
              <a:t>O(l) </a:t>
            </a:r>
            <a:r>
              <a:rPr sz="2400" dirty="0">
                <a:latin typeface="Arial"/>
                <a:cs typeface="Arial"/>
              </a:rPr>
              <a:t>→ </a:t>
            </a:r>
            <a:r>
              <a:rPr sz="2400" spc="-5" dirty="0">
                <a:latin typeface="Trebuchet MS"/>
                <a:cs typeface="Trebuchet MS"/>
              </a:rPr>
              <a:t>H</a:t>
            </a:r>
            <a:r>
              <a:rPr sz="2400" spc="-7" baseline="-20833" dirty="0">
                <a:latin typeface="Trebuchet MS"/>
                <a:cs typeface="Trebuchet MS"/>
              </a:rPr>
              <a:t>3</a:t>
            </a:r>
            <a:r>
              <a:rPr sz="2400" spc="-5" dirty="0">
                <a:latin typeface="Trebuchet MS"/>
                <a:cs typeface="Trebuchet MS"/>
              </a:rPr>
              <a:t>O</a:t>
            </a:r>
            <a:r>
              <a:rPr sz="2400" spc="-7" baseline="24305" dirty="0">
                <a:latin typeface="Trebuchet MS"/>
                <a:cs typeface="Trebuchet MS"/>
              </a:rPr>
              <a:t>+ </a:t>
            </a:r>
            <a:r>
              <a:rPr sz="2400" spc="-10" dirty="0">
                <a:latin typeface="Trebuchet MS"/>
                <a:cs typeface="Trebuchet MS"/>
              </a:rPr>
              <a:t>(aq) </a:t>
            </a:r>
            <a:r>
              <a:rPr sz="2400" dirty="0">
                <a:latin typeface="Trebuchet MS"/>
                <a:cs typeface="Trebuchet MS"/>
              </a:rPr>
              <a:t>+ </a:t>
            </a:r>
            <a:r>
              <a:rPr sz="2400" spc="-5" dirty="0">
                <a:latin typeface="Trebuchet MS"/>
                <a:cs typeface="Trebuchet MS"/>
              </a:rPr>
              <a:t>SO</a:t>
            </a:r>
            <a:r>
              <a:rPr sz="2400" spc="-7" baseline="-20833" dirty="0">
                <a:latin typeface="Trebuchet MS"/>
                <a:cs typeface="Trebuchet MS"/>
              </a:rPr>
              <a:t>4</a:t>
            </a:r>
            <a:r>
              <a:rPr sz="2400" spc="-7" baseline="24305" dirty="0">
                <a:latin typeface="Trebuchet MS"/>
                <a:cs typeface="Trebuchet MS"/>
              </a:rPr>
              <a:t>2− </a:t>
            </a:r>
            <a:r>
              <a:rPr sz="2400" spc="-10" dirty="0">
                <a:latin typeface="Trebuchet MS"/>
                <a:cs typeface="Trebuchet MS"/>
              </a:rPr>
              <a:t>(aq)</a:t>
            </a:r>
            <a:r>
              <a:rPr sz="2400" spc="380" dirty="0">
                <a:latin typeface="Trebuchet MS"/>
                <a:cs typeface="Trebuchet MS"/>
              </a:rPr>
              <a:t> </a:t>
            </a:r>
            <a:r>
              <a:rPr sz="2400" dirty="0">
                <a:latin typeface="Trebuchet MS"/>
                <a:cs typeface="Trebuchet MS"/>
              </a:rPr>
              <a:t>;</a:t>
            </a:r>
            <a:endParaRPr sz="2400">
              <a:latin typeface="Trebuchet MS"/>
              <a:cs typeface="Trebuchet MS"/>
            </a:endParaRPr>
          </a:p>
          <a:p>
            <a:pPr marL="4746625">
              <a:lnSpc>
                <a:spcPct val="100000"/>
              </a:lnSpc>
              <a:spcBef>
                <a:spcPts val="600"/>
              </a:spcBef>
            </a:pPr>
            <a:r>
              <a:rPr sz="2400" spc="-5" dirty="0">
                <a:latin typeface="Trebuchet MS"/>
                <a:cs typeface="Trebuchet MS"/>
              </a:rPr>
              <a:t>K</a:t>
            </a:r>
            <a:r>
              <a:rPr sz="2400" spc="-7" baseline="-20833" dirty="0">
                <a:latin typeface="Trebuchet MS"/>
                <a:cs typeface="Trebuchet MS"/>
              </a:rPr>
              <a:t>a2</a:t>
            </a:r>
            <a:r>
              <a:rPr sz="2400" spc="-5" dirty="0">
                <a:latin typeface="Trebuchet MS"/>
                <a:cs typeface="Trebuchet MS"/>
              </a:rPr>
              <a:t>&gt; </a:t>
            </a:r>
            <a:r>
              <a:rPr sz="2400" dirty="0">
                <a:latin typeface="Trebuchet MS"/>
                <a:cs typeface="Trebuchet MS"/>
              </a:rPr>
              <a:t>= </a:t>
            </a:r>
            <a:r>
              <a:rPr sz="2400" spc="-5" dirty="0">
                <a:latin typeface="Trebuchet MS"/>
                <a:cs typeface="Trebuchet MS"/>
              </a:rPr>
              <a:t>1.2 </a:t>
            </a:r>
            <a:r>
              <a:rPr sz="2400" dirty="0">
                <a:latin typeface="Trebuchet MS"/>
                <a:cs typeface="Trebuchet MS"/>
              </a:rPr>
              <a:t>×</a:t>
            </a:r>
            <a:r>
              <a:rPr sz="2400" spc="-30" dirty="0">
                <a:latin typeface="Trebuchet MS"/>
                <a:cs typeface="Trebuchet MS"/>
              </a:rPr>
              <a:t> </a:t>
            </a:r>
            <a:r>
              <a:rPr sz="2400" dirty="0">
                <a:latin typeface="Trebuchet MS"/>
                <a:cs typeface="Trebuchet MS"/>
              </a:rPr>
              <a:t>10</a:t>
            </a:r>
            <a:r>
              <a:rPr sz="2400" baseline="24305" dirty="0">
                <a:latin typeface="Trebuchet MS"/>
                <a:cs typeface="Trebuchet MS"/>
              </a:rPr>
              <a:t>−2</a:t>
            </a:r>
            <a:endParaRPr sz="2400" baseline="24305">
              <a:latin typeface="Trebuchet MS"/>
              <a:cs typeface="Trebuchet MS"/>
            </a:endParaRPr>
          </a:p>
          <a:p>
            <a:pPr marL="324485" marR="330200" indent="-274320">
              <a:lnSpc>
                <a:spcPct val="100000"/>
              </a:lnSpc>
              <a:spcBef>
                <a:spcPts val="595"/>
              </a:spcBef>
              <a:buClr>
                <a:srgbClr val="B03E9A"/>
              </a:buClr>
              <a:buSzPct val="73076"/>
              <a:buFont typeface="Wingdings 2"/>
              <a:buChar char=""/>
              <a:tabLst>
                <a:tab pos="325120" algn="l"/>
              </a:tabLst>
            </a:pPr>
            <a:r>
              <a:rPr sz="2600" dirty="0">
                <a:latin typeface="Trebuchet MS"/>
                <a:cs typeface="Trebuchet MS"/>
              </a:rPr>
              <a:t>The larger value of </a:t>
            </a:r>
            <a:r>
              <a:rPr sz="2600" spc="-5" dirty="0">
                <a:latin typeface="Trebuchet MS"/>
                <a:cs typeface="Trebuchet MS"/>
              </a:rPr>
              <a:t>ka indicates stronger is  the</a:t>
            </a:r>
            <a:r>
              <a:rPr sz="2600" spc="-20" dirty="0">
                <a:latin typeface="Trebuchet MS"/>
                <a:cs typeface="Trebuchet MS"/>
              </a:rPr>
              <a:t> </a:t>
            </a:r>
            <a:r>
              <a:rPr sz="2600" spc="-5" dirty="0">
                <a:latin typeface="Trebuchet MS"/>
                <a:cs typeface="Trebuchet MS"/>
              </a:rPr>
              <a:t>acid</a:t>
            </a:r>
            <a:endParaRPr sz="2600">
              <a:latin typeface="Trebuchet MS"/>
              <a:cs typeface="Trebuchet M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9772" y="531876"/>
            <a:ext cx="6663474" cy="3191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020306" y="629158"/>
            <a:ext cx="79375" cy="92710"/>
          </a:xfrm>
          <a:custGeom>
            <a:avLst/>
            <a:gdLst/>
            <a:ahLst/>
            <a:cxnLst/>
            <a:rect l="l" t="t" r="r" b="b"/>
            <a:pathLst>
              <a:path w="79375" h="92709">
                <a:moveTo>
                  <a:pt x="79121" y="0"/>
                </a:moveTo>
                <a:lnTo>
                  <a:pt x="0" y="92582"/>
                </a:lnTo>
                <a:lnTo>
                  <a:pt x="79121" y="92582"/>
                </a:lnTo>
                <a:lnTo>
                  <a:pt x="79121"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110613" y="627380"/>
            <a:ext cx="74295" cy="114300"/>
          </a:xfrm>
          <a:custGeom>
            <a:avLst/>
            <a:gdLst/>
            <a:ahLst/>
            <a:cxnLst/>
            <a:rect l="l" t="t" r="r" b="b"/>
            <a:pathLst>
              <a:path w="74294"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5" name="object 5"/>
          <p:cNvSpPr/>
          <p:nvPr/>
        </p:nvSpPr>
        <p:spPr>
          <a:xfrm>
            <a:off x="2725039" y="582930"/>
            <a:ext cx="95631" cy="10312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544951" y="582930"/>
            <a:ext cx="95630" cy="10312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045330" y="582802"/>
            <a:ext cx="91185" cy="8991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980054" y="582802"/>
            <a:ext cx="91185" cy="89915"/>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714363" y="579627"/>
            <a:ext cx="157607" cy="223647"/>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260466" y="579627"/>
            <a:ext cx="157607" cy="223647"/>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228975" y="579627"/>
            <a:ext cx="157606" cy="223647"/>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905119" y="537337"/>
            <a:ext cx="231775" cy="308610"/>
          </a:xfrm>
          <a:custGeom>
            <a:avLst/>
            <a:gdLst/>
            <a:ahLst/>
            <a:cxnLst/>
            <a:rect l="l" t="t" r="r" b="b"/>
            <a:pathLst>
              <a:path w="231775" h="308609">
                <a:moveTo>
                  <a:pt x="0" y="0"/>
                </a:moveTo>
                <a:lnTo>
                  <a:pt x="54736" y="0"/>
                </a:lnTo>
                <a:lnTo>
                  <a:pt x="54736" y="120903"/>
                </a:lnTo>
                <a:lnTo>
                  <a:pt x="177545" y="120903"/>
                </a:lnTo>
                <a:lnTo>
                  <a:pt x="177545" y="0"/>
                </a:lnTo>
                <a:lnTo>
                  <a:pt x="231647" y="0"/>
                </a:lnTo>
                <a:lnTo>
                  <a:pt x="231647" y="308483"/>
                </a:lnTo>
                <a:lnTo>
                  <a:pt x="177545" y="308483"/>
                </a:lnTo>
                <a:lnTo>
                  <a:pt x="177545" y="169545"/>
                </a:lnTo>
                <a:lnTo>
                  <a:pt x="54736" y="169545"/>
                </a:lnTo>
                <a:lnTo>
                  <a:pt x="54736" y="308483"/>
                </a:lnTo>
                <a:lnTo>
                  <a:pt x="0" y="308483"/>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522595" y="537337"/>
            <a:ext cx="203200" cy="308610"/>
          </a:xfrm>
          <a:custGeom>
            <a:avLst/>
            <a:gdLst/>
            <a:ahLst/>
            <a:cxnLst/>
            <a:rect l="l" t="t" r="r" b="b"/>
            <a:pathLst>
              <a:path w="203200" h="308609">
                <a:moveTo>
                  <a:pt x="0" y="0"/>
                </a:moveTo>
                <a:lnTo>
                  <a:pt x="203200" y="0"/>
                </a:lnTo>
                <a:lnTo>
                  <a:pt x="203200" y="48640"/>
                </a:lnTo>
                <a:lnTo>
                  <a:pt x="54737" y="48640"/>
                </a:lnTo>
                <a:lnTo>
                  <a:pt x="54737" y="120903"/>
                </a:lnTo>
                <a:lnTo>
                  <a:pt x="163194" y="120903"/>
                </a:lnTo>
                <a:lnTo>
                  <a:pt x="163194" y="167386"/>
                </a:lnTo>
                <a:lnTo>
                  <a:pt x="54737" y="167386"/>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4620386"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4501007"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4208907" y="537337"/>
            <a:ext cx="255904" cy="308610"/>
          </a:xfrm>
          <a:custGeom>
            <a:avLst/>
            <a:gdLst/>
            <a:ahLst/>
            <a:cxnLst/>
            <a:rect l="l" t="t" r="r" b="b"/>
            <a:pathLst>
              <a:path w="255904" h="308609">
                <a:moveTo>
                  <a:pt x="0" y="0"/>
                </a:moveTo>
                <a:lnTo>
                  <a:pt x="255523" y="0"/>
                </a:lnTo>
                <a:lnTo>
                  <a:pt x="255523" y="48640"/>
                </a:lnTo>
                <a:lnTo>
                  <a:pt x="152907" y="48640"/>
                </a:lnTo>
                <a:lnTo>
                  <a:pt x="152907" y="308483"/>
                </a:lnTo>
                <a:lnTo>
                  <a:pt x="98170" y="308483"/>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3744086"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2316098" y="537337"/>
            <a:ext cx="194310" cy="308610"/>
          </a:xfrm>
          <a:custGeom>
            <a:avLst/>
            <a:gdLst/>
            <a:ahLst/>
            <a:cxnLst/>
            <a:rect l="l" t="t" r="r" b="b"/>
            <a:pathLst>
              <a:path w="194310" h="308609">
                <a:moveTo>
                  <a:pt x="0" y="0"/>
                </a:moveTo>
                <a:lnTo>
                  <a:pt x="54737" y="0"/>
                </a:lnTo>
                <a:lnTo>
                  <a:pt x="54737" y="259841"/>
                </a:lnTo>
                <a:lnTo>
                  <a:pt x="194182" y="259841"/>
                </a:lnTo>
                <a:lnTo>
                  <a:pt x="194182" y="308483"/>
                </a:lnTo>
                <a:lnTo>
                  <a:pt x="0" y="308483"/>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1660270" y="537337"/>
            <a:ext cx="55244" cy="308610"/>
          </a:xfrm>
          <a:custGeom>
            <a:avLst/>
            <a:gdLst/>
            <a:ahLst/>
            <a:cxnLst/>
            <a:rect l="l" t="t" r="r" b="b"/>
            <a:pathLst>
              <a:path w="55244"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310258" y="537337"/>
            <a:ext cx="315595" cy="313055"/>
          </a:xfrm>
          <a:custGeom>
            <a:avLst/>
            <a:gdLst/>
            <a:ahLst/>
            <a:cxnLst/>
            <a:rect l="l" t="t" r="r" b="b"/>
            <a:pathLst>
              <a:path w="315594" h="313055">
                <a:moveTo>
                  <a:pt x="62103" y="0"/>
                </a:moveTo>
                <a:lnTo>
                  <a:pt x="91185" y="0"/>
                </a:lnTo>
                <a:lnTo>
                  <a:pt x="157987" y="207772"/>
                </a:lnTo>
                <a:lnTo>
                  <a:pt x="223265" y="0"/>
                </a:lnTo>
                <a:lnTo>
                  <a:pt x="252094" y="0"/>
                </a:lnTo>
                <a:lnTo>
                  <a:pt x="315087" y="308737"/>
                </a:lnTo>
                <a:lnTo>
                  <a:pt x="262000" y="308737"/>
                </a:lnTo>
                <a:lnTo>
                  <a:pt x="229997" y="142366"/>
                </a:lnTo>
                <a:lnTo>
                  <a:pt x="167894" y="312674"/>
                </a:lnTo>
                <a:lnTo>
                  <a:pt x="148335" y="312674"/>
                </a:lnTo>
                <a:lnTo>
                  <a:pt x="86106" y="142366"/>
                </a:lnTo>
                <a:lnTo>
                  <a:pt x="52831" y="308737"/>
                </a:lnTo>
                <a:lnTo>
                  <a:pt x="0" y="308737"/>
                </a:lnTo>
                <a:lnTo>
                  <a:pt x="62103"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1092288" y="537337"/>
            <a:ext cx="197485" cy="308610"/>
          </a:xfrm>
          <a:custGeom>
            <a:avLst/>
            <a:gdLst/>
            <a:ahLst/>
            <a:cxnLst/>
            <a:rect l="l" t="t" r="r" b="b"/>
            <a:pathLst>
              <a:path w="197484" h="308609">
                <a:moveTo>
                  <a:pt x="0" y="0"/>
                </a:moveTo>
                <a:lnTo>
                  <a:pt x="196888" y="0"/>
                </a:lnTo>
                <a:lnTo>
                  <a:pt x="196888" y="48640"/>
                </a:lnTo>
                <a:lnTo>
                  <a:pt x="54762" y="48640"/>
                </a:lnTo>
                <a:lnTo>
                  <a:pt x="54762" y="120903"/>
                </a:lnTo>
                <a:lnTo>
                  <a:pt x="156679" y="120903"/>
                </a:lnTo>
                <a:lnTo>
                  <a:pt x="156679" y="167386"/>
                </a:lnTo>
                <a:lnTo>
                  <a:pt x="54762" y="167386"/>
                </a:lnTo>
                <a:lnTo>
                  <a:pt x="54762" y="259841"/>
                </a:lnTo>
                <a:lnTo>
                  <a:pt x="194602" y="259841"/>
                </a:lnTo>
                <a:lnTo>
                  <a:pt x="194602" y="308483"/>
                </a:lnTo>
                <a:lnTo>
                  <a:pt x="0" y="308483"/>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798156" y="537337"/>
            <a:ext cx="231775" cy="308610"/>
          </a:xfrm>
          <a:custGeom>
            <a:avLst/>
            <a:gdLst/>
            <a:ahLst/>
            <a:cxnLst/>
            <a:rect l="l" t="t" r="r" b="b"/>
            <a:pathLst>
              <a:path w="231775" h="308609">
                <a:moveTo>
                  <a:pt x="0" y="0"/>
                </a:moveTo>
                <a:lnTo>
                  <a:pt x="54762" y="0"/>
                </a:lnTo>
                <a:lnTo>
                  <a:pt x="54762" y="120903"/>
                </a:lnTo>
                <a:lnTo>
                  <a:pt x="177533" y="120903"/>
                </a:lnTo>
                <a:lnTo>
                  <a:pt x="177533" y="0"/>
                </a:lnTo>
                <a:lnTo>
                  <a:pt x="231660" y="0"/>
                </a:lnTo>
                <a:lnTo>
                  <a:pt x="231660" y="308483"/>
                </a:lnTo>
                <a:lnTo>
                  <a:pt x="177533" y="308483"/>
                </a:lnTo>
                <a:lnTo>
                  <a:pt x="177533" y="169545"/>
                </a:lnTo>
                <a:lnTo>
                  <a:pt x="54762" y="169545"/>
                </a:lnTo>
                <a:lnTo>
                  <a:pt x="54762" y="308483"/>
                </a:lnTo>
                <a:lnTo>
                  <a:pt x="0" y="308483"/>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6958965" y="536066"/>
            <a:ext cx="224790" cy="309880"/>
          </a:xfrm>
          <a:custGeom>
            <a:avLst/>
            <a:gdLst/>
            <a:ahLst/>
            <a:cxnLst/>
            <a:rect l="l" t="t" r="r" b="b"/>
            <a:pathLst>
              <a:path w="224790" h="309880">
                <a:moveTo>
                  <a:pt x="169163" y="0"/>
                </a:moveTo>
                <a:lnTo>
                  <a:pt x="193166" y="0"/>
                </a:lnTo>
                <a:lnTo>
                  <a:pt x="193166" y="185674"/>
                </a:lnTo>
                <a:lnTo>
                  <a:pt x="224281" y="185674"/>
                </a:lnTo>
                <a:lnTo>
                  <a:pt x="224281" y="229108"/>
                </a:lnTo>
                <a:lnTo>
                  <a:pt x="193166" y="229108"/>
                </a:lnTo>
                <a:lnTo>
                  <a:pt x="193166" y="309753"/>
                </a:lnTo>
                <a:lnTo>
                  <a:pt x="140461" y="309753"/>
                </a:lnTo>
                <a:lnTo>
                  <a:pt x="140461" y="229108"/>
                </a:lnTo>
                <a:lnTo>
                  <a:pt x="0" y="229108"/>
                </a:lnTo>
                <a:lnTo>
                  <a:pt x="0" y="197738"/>
                </a:lnTo>
                <a:lnTo>
                  <a:pt x="169163"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3491103" y="535177"/>
            <a:ext cx="205104" cy="311150"/>
          </a:xfrm>
          <a:custGeom>
            <a:avLst/>
            <a:gdLst/>
            <a:ahLst/>
            <a:cxnLst/>
            <a:rect l="l" t="t" r="r" b="b"/>
            <a:pathLst>
              <a:path w="205104" h="311150">
                <a:moveTo>
                  <a:pt x="64008" y="0"/>
                </a:moveTo>
                <a:lnTo>
                  <a:pt x="127222" y="5619"/>
                </a:lnTo>
                <a:lnTo>
                  <a:pt x="170814" y="22479"/>
                </a:lnTo>
                <a:lnTo>
                  <a:pt x="196246" y="51133"/>
                </a:lnTo>
                <a:lnTo>
                  <a:pt x="204724" y="92456"/>
                </a:lnTo>
                <a:lnTo>
                  <a:pt x="196893" y="138888"/>
                </a:lnTo>
                <a:lnTo>
                  <a:pt x="173418" y="172069"/>
                </a:lnTo>
                <a:lnTo>
                  <a:pt x="134322" y="191986"/>
                </a:lnTo>
                <a:lnTo>
                  <a:pt x="79629" y="198627"/>
                </a:lnTo>
                <a:lnTo>
                  <a:pt x="73406" y="198627"/>
                </a:lnTo>
                <a:lnTo>
                  <a:pt x="65150" y="198120"/>
                </a:lnTo>
                <a:lnTo>
                  <a:pt x="54737" y="197104"/>
                </a:lnTo>
                <a:lnTo>
                  <a:pt x="54737" y="310642"/>
                </a:lnTo>
                <a:lnTo>
                  <a:pt x="0" y="310642"/>
                </a:lnTo>
                <a:lnTo>
                  <a:pt x="0" y="2286"/>
                </a:lnTo>
                <a:lnTo>
                  <a:pt x="24503" y="1285"/>
                </a:lnTo>
                <a:lnTo>
                  <a:pt x="43338" y="571"/>
                </a:lnTo>
                <a:lnTo>
                  <a:pt x="56507" y="142"/>
                </a:lnTo>
                <a:lnTo>
                  <a:pt x="64008"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2671191" y="535177"/>
            <a:ext cx="205104" cy="311150"/>
          </a:xfrm>
          <a:custGeom>
            <a:avLst/>
            <a:gdLst/>
            <a:ahLst/>
            <a:cxnLst/>
            <a:rect l="l" t="t" r="r" b="b"/>
            <a:pathLst>
              <a:path w="205105" h="311150">
                <a:moveTo>
                  <a:pt x="64007" y="0"/>
                </a:moveTo>
                <a:lnTo>
                  <a:pt x="127222" y="5619"/>
                </a:lnTo>
                <a:lnTo>
                  <a:pt x="170814" y="22479"/>
                </a:lnTo>
                <a:lnTo>
                  <a:pt x="196246" y="51133"/>
                </a:lnTo>
                <a:lnTo>
                  <a:pt x="204723" y="92456"/>
                </a:lnTo>
                <a:lnTo>
                  <a:pt x="196893" y="138888"/>
                </a:lnTo>
                <a:lnTo>
                  <a:pt x="173418" y="172069"/>
                </a:lnTo>
                <a:lnTo>
                  <a:pt x="134322" y="191986"/>
                </a:lnTo>
                <a:lnTo>
                  <a:pt x="79628" y="198627"/>
                </a:lnTo>
                <a:lnTo>
                  <a:pt x="73406" y="198627"/>
                </a:lnTo>
                <a:lnTo>
                  <a:pt x="65150" y="198120"/>
                </a:lnTo>
                <a:lnTo>
                  <a:pt x="54736" y="197104"/>
                </a:lnTo>
                <a:lnTo>
                  <a:pt x="54736" y="310642"/>
                </a:lnTo>
                <a:lnTo>
                  <a:pt x="0" y="310642"/>
                </a:lnTo>
                <a:lnTo>
                  <a:pt x="0" y="2286"/>
                </a:lnTo>
                <a:lnTo>
                  <a:pt x="24503" y="1285"/>
                </a:lnTo>
                <a:lnTo>
                  <a:pt x="43338" y="571"/>
                </a:lnTo>
                <a:lnTo>
                  <a:pt x="56507" y="142"/>
                </a:lnTo>
                <a:lnTo>
                  <a:pt x="64007"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3989451" y="534162"/>
            <a:ext cx="237490" cy="311785"/>
          </a:xfrm>
          <a:custGeom>
            <a:avLst/>
            <a:gdLst/>
            <a:ahLst/>
            <a:cxnLst/>
            <a:rect l="l" t="t" r="r" b="b"/>
            <a:pathLst>
              <a:path w="237489" h="311784">
                <a:moveTo>
                  <a:pt x="85471" y="0"/>
                </a:moveTo>
                <a:lnTo>
                  <a:pt x="136884" y="5689"/>
                </a:lnTo>
                <a:lnTo>
                  <a:pt x="173593" y="22748"/>
                </a:lnTo>
                <a:lnTo>
                  <a:pt x="195609" y="51167"/>
                </a:lnTo>
                <a:lnTo>
                  <a:pt x="202946" y="90932"/>
                </a:lnTo>
                <a:lnTo>
                  <a:pt x="201943" y="104338"/>
                </a:lnTo>
                <a:lnTo>
                  <a:pt x="186816" y="140842"/>
                </a:lnTo>
                <a:lnTo>
                  <a:pt x="157688" y="167221"/>
                </a:lnTo>
                <a:lnTo>
                  <a:pt x="145923" y="172720"/>
                </a:lnTo>
                <a:lnTo>
                  <a:pt x="237109" y="311658"/>
                </a:lnTo>
                <a:lnTo>
                  <a:pt x="173862" y="311658"/>
                </a:lnTo>
                <a:lnTo>
                  <a:pt x="91566" y="184276"/>
                </a:lnTo>
                <a:lnTo>
                  <a:pt x="84754" y="184110"/>
                </a:lnTo>
                <a:lnTo>
                  <a:pt x="76692" y="183800"/>
                </a:lnTo>
                <a:lnTo>
                  <a:pt x="67367" y="183348"/>
                </a:lnTo>
                <a:lnTo>
                  <a:pt x="56769" y="182752"/>
                </a:lnTo>
                <a:lnTo>
                  <a:pt x="56769" y="311658"/>
                </a:lnTo>
                <a:lnTo>
                  <a:pt x="0" y="311658"/>
                </a:lnTo>
                <a:lnTo>
                  <a:pt x="0" y="3175"/>
                </a:lnTo>
                <a:lnTo>
                  <a:pt x="3931" y="3077"/>
                </a:lnTo>
                <a:lnTo>
                  <a:pt x="11160" y="2778"/>
                </a:lnTo>
                <a:lnTo>
                  <a:pt x="21699" y="2264"/>
                </a:lnTo>
                <a:lnTo>
                  <a:pt x="35560" y="1524"/>
                </a:lnTo>
                <a:lnTo>
                  <a:pt x="50252" y="857"/>
                </a:lnTo>
                <a:lnTo>
                  <a:pt x="63468" y="380"/>
                </a:lnTo>
                <a:lnTo>
                  <a:pt x="75207" y="95"/>
                </a:lnTo>
                <a:lnTo>
                  <a:pt x="85471"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2924175" y="534162"/>
            <a:ext cx="237490" cy="311785"/>
          </a:xfrm>
          <a:custGeom>
            <a:avLst/>
            <a:gdLst/>
            <a:ahLst/>
            <a:cxnLst/>
            <a:rect l="l" t="t" r="r" b="b"/>
            <a:pathLst>
              <a:path w="237489" h="311784">
                <a:moveTo>
                  <a:pt x="85470" y="0"/>
                </a:moveTo>
                <a:lnTo>
                  <a:pt x="136884" y="5689"/>
                </a:lnTo>
                <a:lnTo>
                  <a:pt x="173593" y="22748"/>
                </a:lnTo>
                <a:lnTo>
                  <a:pt x="195609" y="51167"/>
                </a:lnTo>
                <a:lnTo>
                  <a:pt x="202945" y="90932"/>
                </a:lnTo>
                <a:lnTo>
                  <a:pt x="201943" y="104338"/>
                </a:lnTo>
                <a:lnTo>
                  <a:pt x="186817" y="140842"/>
                </a:lnTo>
                <a:lnTo>
                  <a:pt x="157688" y="167221"/>
                </a:lnTo>
                <a:lnTo>
                  <a:pt x="145923" y="172720"/>
                </a:lnTo>
                <a:lnTo>
                  <a:pt x="237108" y="311658"/>
                </a:lnTo>
                <a:lnTo>
                  <a:pt x="173862" y="311658"/>
                </a:lnTo>
                <a:lnTo>
                  <a:pt x="91567"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60"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2012695" y="533145"/>
            <a:ext cx="271145" cy="313055"/>
          </a:xfrm>
          <a:custGeom>
            <a:avLst/>
            <a:gdLst/>
            <a:ahLst/>
            <a:cxnLst/>
            <a:rect l="l" t="t" r="r" b="b"/>
            <a:pathLst>
              <a:path w="271144" h="313055">
                <a:moveTo>
                  <a:pt x="123062" y="0"/>
                </a:moveTo>
                <a:lnTo>
                  <a:pt x="147066" y="0"/>
                </a:lnTo>
                <a:lnTo>
                  <a:pt x="271018" y="312674"/>
                </a:lnTo>
                <a:lnTo>
                  <a:pt x="210566"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29" name="object 29"/>
          <p:cNvSpPr/>
          <p:nvPr/>
        </p:nvSpPr>
        <p:spPr>
          <a:xfrm>
            <a:off x="6437503" y="532002"/>
            <a:ext cx="186690" cy="319405"/>
          </a:xfrm>
          <a:custGeom>
            <a:avLst/>
            <a:gdLst/>
            <a:ahLst/>
            <a:cxnLst/>
            <a:rect l="l" t="t" r="r" b="b"/>
            <a:pathLst>
              <a:path w="186690" h="319405">
                <a:moveTo>
                  <a:pt x="94106" y="0"/>
                </a:moveTo>
                <a:lnTo>
                  <a:pt x="119086" y="1260"/>
                </a:lnTo>
                <a:lnTo>
                  <a:pt x="140493" y="5032"/>
                </a:lnTo>
                <a:lnTo>
                  <a:pt x="158329" y="11304"/>
                </a:lnTo>
                <a:lnTo>
                  <a:pt x="172593" y="20066"/>
                </a:lnTo>
                <a:lnTo>
                  <a:pt x="155955" y="67183"/>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6" y="137795"/>
                </a:lnTo>
                <a:lnTo>
                  <a:pt x="128478" y="145194"/>
                </a:lnTo>
                <a:lnTo>
                  <a:pt x="140731" y="152320"/>
                </a:lnTo>
                <a:lnTo>
                  <a:pt x="170830" y="179419"/>
                </a:lnTo>
                <a:lnTo>
                  <a:pt x="186257" y="222954"/>
                </a:lnTo>
                <a:lnTo>
                  <a:pt x="186690" y="233172"/>
                </a:lnTo>
                <a:lnTo>
                  <a:pt x="184854" y="251102"/>
                </a:lnTo>
                <a:lnTo>
                  <a:pt x="157225" y="294894"/>
                </a:lnTo>
                <a:lnTo>
                  <a:pt x="122539" y="313007"/>
                </a:lnTo>
                <a:lnTo>
                  <a:pt x="77850" y="319024"/>
                </a:lnTo>
                <a:lnTo>
                  <a:pt x="56828" y="317640"/>
                </a:lnTo>
                <a:lnTo>
                  <a:pt x="36830" y="313483"/>
                </a:lnTo>
                <a:lnTo>
                  <a:pt x="17879" y="306540"/>
                </a:lnTo>
                <a:lnTo>
                  <a:pt x="0" y="296799"/>
                </a:lnTo>
                <a:lnTo>
                  <a:pt x="20193" y="247650"/>
                </a:lnTo>
                <a:lnTo>
                  <a:pt x="36333" y="257631"/>
                </a:lnTo>
                <a:lnTo>
                  <a:pt x="52355" y="264731"/>
                </a:lnTo>
                <a:lnTo>
                  <a:pt x="68234" y="268974"/>
                </a:lnTo>
                <a:lnTo>
                  <a:pt x="83947"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5" y="83058"/>
                </a:lnTo>
                <a:lnTo>
                  <a:pt x="2258" y="65912"/>
                </a:lnTo>
                <a:lnTo>
                  <a:pt x="26797"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4851019" y="532002"/>
            <a:ext cx="186690" cy="319405"/>
          </a:xfrm>
          <a:custGeom>
            <a:avLst/>
            <a:gdLst/>
            <a:ahLst/>
            <a:cxnLst/>
            <a:rect l="l" t="t" r="r" b="b"/>
            <a:pathLst>
              <a:path w="186689" h="319405">
                <a:moveTo>
                  <a:pt x="94106" y="0"/>
                </a:moveTo>
                <a:lnTo>
                  <a:pt x="119086" y="1260"/>
                </a:lnTo>
                <a:lnTo>
                  <a:pt x="140493" y="5032"/>
                </a:lnTo>
                <a:lnTo>
                  <a:pt x="158329" y="11304"/>
                </a:lnTo>
                <a:lnTo>
                  <a:pt x="172592" y="20066"/>
                </a:lnTo>
                <a:lnTo>
                  <a:pt x="155955" y="67183"/>
                </a:lnTo>
                <a:lnTo>
                  <a:pt x="141360" y="58181"/>
                </a:lnTo>
                <a:lnTo>
                  <a:pt x="126349" y="51752"/>
                </a:lnTo>
                <a:lnTo>
                  <a:pt x="110932" y="47894"/>
                </a:lnTo>
                <a:lnTo>
                  <a:pt x="95122" y="46609"/>
                </a:lnTo>
                <a:lnTo>
                  <a:pt x="86217" y="47230"/>
                </a:lnTo>
                <a:lnTo>
                  <a:pt x="56016" y="74930"/>
                </a:lnTo>
                <a:lnTo>
                  <a:pt x="55371" y="82550"/>
                </a:lnTo>
                <a:lnTo>
                  <a:pt x="59039" y="95986"/>
                </a:lnTo>
                <a:lnTo>
                  <a:pt x="70040" y="109648"/>
                </a:lnTo>
                <a:lnTo>
                  <a:pt x="88376" y="123572"/>
                </a:lnTo>
                <a:lnTo>
                  <a:pt x="114045" y="137795"/>
                </a:lnTo>
                <a:lnTo>
                  <a:pt x="128478" y="145194"/>
                </a:lnTo>
                <a:lnTo>
                  <a:pt x="140731" y="152320"/>
                </a:lnTo>
                <a:lnTo>
                  <a:pt x="170830" y="179419"/>
                </a:lnTo>
                <a:lnTo>
                  <a:pt x="186257" y="222954"/>
                </a:lnTo>
                <a:lnTo>
                  <a:pt x="186689" y="233172"/>
                </a:lnTo>
                <a:lnTo>
                  <a:pt x="184854" y="251102"/>
                </a:lnTo>
                <a:lnTo>
                  <a:pt x="157225" y="294894"/>
                </a:lnTo>
                <a:lnTo>
                  <a:pt x="122539" y="313007"/>
                </a:lnTo>
                <a:lnTo>
                  <a:pt x="77850" y="319024"/>
                </a:lnTo>
                <a:lnTo>
                  <a:pt x="56828" y="317640"/>
                </a:lnTo>
                <a:lnTo>
                  <a:pt x="36829" y="313483"/>
                </a:lnTo>
                <a:lnTo>
                  <a:pt x="17879" y="306540"/>
                </a:lnTo>
                <a:lnTo>
                  <a:pt x="0" y="296799"/>
                </a:lnTo>
                <a:lnTo>
                  <a:pt x="20192" y="247650"/>
                </a:lnTo>
                <a:lnTo>
                  <a:pt x="36333" y="257631"/>
                </a:lnTo>
                <a:lnTo>
                  <a:pt x="52355" y="264731"/>
                </a:lnTo>
                <a:lnTo>
                  <a:pt x="68234" y="268974"/>
                </a:lnTo>
                <a:lnTo>
                  <a:pt x="83946"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4" y="83058"/>
                </a:lnTo>
                <a:lnTo>
                  <a:pt x="2258" y="65912"/>
                </a:lnTo>
                <a:lnTo>
                  <a:pt x="26796"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31" name="object 31"/>
          <p:cNvSpPr/>
          <p:nvPr/>
        </p:nvSpPr>
        <p:spPr>
          <a:xfrm>
            <a:off x="1764919" y="532002"/>
            <a:ext cx="234315" cy="319405"/>
          </a:xfrm>
          <a:custGeom>
            <a:avLst/>
            <a:gdLst/>
            <a:ahLst/>
            <a:cxnLst/>
            <a:rect l="l" t="t" r="r" b="b"/>
            <a:pathLst>
              <a:path w="234314" h="319405">
                <a:moveTo>
                  <a:pt x="141224" y="0"/>
                </a:moveTo>
                <a:lnTo>
                  <a:pt x="166465" y="1357"/>
                </a:lnTo>
                <a:lnTo>
                  <a:pt x="189039" y="5429"/>
                </a:lnTo>
                <a:lnTo>
                  <a:pt x="208946" y="12215"/>
                </a:lnTo>
                <a:lnTo>
                  <a:pt x="226187" y="21717"/>
                </a:lnTo>
                <a:lnTo>
                  <a:pt x="203581" y="67056"/>
                </a:lnTo>
                <a:lnTo>
                  <a:pt x="193034" y="58981"/>
                </a:lnTo>
                <a:lnTo>
                  <a:pt x="179689" y="53228"/>
                </a:lnTo>
                <a:lnTo>
                  <a:pt x="163558" y="49785"/>
                </a:lnTo>
                <a:lnTo>
                  <a:pt x="144653" y="48641"/>
                </a:lnTo>
                <a:lnTo>
                  <a:pt x="126269" y="50665"/>
                </a:lnTo>
                <a:lnTo>
                  <a:pt x="81406" y="81025"/>
                </a:lnTo>
                <a:lnTo>
                  <a:pt x="62944" y="117633"/>
                </a:lnTo>
                <a:lnTo>
                  <a:pt x="56768" y="162813"/>
                </a:lnTo>
                <a:lnTo>
                  <a:pt x="58197" y="186295"/>
                </a:lnTo>
                <a:lnTo>
                  <a:pt x="69627" y="225589"/>
                </a:lnTo>
                <a:lnTo>
                  <a:pt x="106299" y="263144"/>
                </a:lnTo>
                <a:lnTo>
                  <a:pt x="140588" y="270383"/>
                </a:lnTo>
                <a:lnTo>
                  <a:pt x="161212" y="268450"/>
                </a:lnTo>
                <a:lnTo>
                  <a:pt x="179466" y="262636"/>
                </a:lnTo>
                <a:lnTo>
                  <a:pt x="195363" y="252916"/>
                </a:lnTo>
                <a:lnTo>
                  <a:pt x="208914" y="239268"/>
                </a:lnTo>
                <a:lnTo>
                  <a:pt x="234314" y="283463"/>
                </a:lnTo>
                <a:lnTo>
                  <a:pt x="215620" y="299039"/>
                </a:lnTo>
                <a:lnTo>
                  <a:pt x="193055" y="310149"/>
                </a:lnTo>
                <a:lnTo>
                  <a:pt x="166610" y="316807"/>
                </a:lnTo>
                <a:lnTo>
                  <a:pt x="136270"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519772" y="532002"/>
            <a:ext cx="234950" cy="319405"/>
          </a:xfrm>
          <a:custGeom>
            <a:avLst/>
            <a:gdLst/>
            <a:ahLst/>
            <a:cxnLst/>
            <a:rect l="l" t="t" r="r" b="b"/>
            <a:pathLst>
              <a:path w="234950" h="319405">
                <a:moveTo>
                  <a:pt x="141300" y="0"/>
                </a:moveTo>
                <a:lnTo>
                  <a:pt x="166506" y="1357"/>
                </a:lnTo>
                <a:lnTo>
                  <a:pt x="189052" y="5429"/>
                </a:lnTo>
                <a:lnTo>
                  <a:pt x="208940" y="12215"/>
                </a:lnTo>
                <a:lnTo>
                  <a:pt x="226174" y="21717"/>
                </a:lnTo>
                <a:lnTo>
                  <a:pt x="203631" y="67056"/>
                </a:lnTo>
                <a:lnTo>
                  <a:pt x="193080" y="58981"/>
                </a:lnTo>
                <a:lnTo>
                  <a:pt x="179735" y="53228"/>
                </a:lnTo>
                <a:lnTo>
                  <a:pt x="163596" y="49785"/>
                </a:lnTo>
                <a:lnTo>
                  <a:pt x="144665" y="48641"/>
                </a:lnTo>
                <a:lnTo>
                  <a:pt x="126265" y="50665"/>
                </a:lnTo>
                <a:lnTo>
                  <a:pt x="81495" y="81025"/>
                </a:lnTo>
                <a:lnTo>
                  <a:pt x="63014" y="117633"/>
                </a:lnTo>
                <a:lnTo>
                  <a:pt x="56857" y="162813"/>
                </a:lnTo>
                <a:lnTo>
                  <a:pt x="58284" y="186295"/>
                </a:lnTo>
                <a:lnTo>
                  <a:pt x="69705" y="225589"/>
                </a:lnTo>
                <a:lnTo>
                  <a:pt x="106365" y="263144"/>
                </a:lnTo>
                <a:lnTo>
                  <a:pt x="140665" y="270383"/>
                </a:lnTo>
                <a:lnTo>
                  <a:pt x="161282" y="268450"/>
                </a:lnTo>
                <a:lnTo>
                  <a:pt x="179527" y="262636"/>
                </a:lnTo>
                <a:lnTo>
                  <a:pt x="195400" y="252916"/>
                </a:lnTo>
                <a:lnTo>
                  <a:pt x="208902" y="239268"/>
                </a:lnTo>
                <a:lnTo>
                  <a:pt x="234378" y="283463"/>
                </a:lnTo>
                <a:lnTo>
                  <a:pt x="215693" y="299039"/>
                </a:lnTo>
                <a:lnTo>
                  <a:pt x="193108" y="310149"/>
                </a:lnTo>
                <a:lnTo>
                  <a:pt x="166625" y="316807"/>
                </a:lnTo>
                <a:lnTo>
                  <a:pt x="136245" y="319024"/>
                </a:lnTo>
                <a:lnTo>
                  <a:pt x="105722" y="316376"/>
                </a:lnTo>
                <a:lnTo>
                  <a:pt x="55501" y="295128"/>
                </a:lnTo>
                <a:lnTo>
                  <a:pt x="20134" y="253307"/>
                </a:lnTo>
                <a:lnTo>
                  <a:pt x="2236" y="195343"/>
                </a:lnTo>
                <a:lnTo>
                  <a:pt x="0" y="160527"/>
                </a:lnTo>
                <a:lnTo>
                  <a:pt x="2479" y="127718"/>
                </a:lnTo>
                <a:lnTo>
                  <a:pt x="22320" y="70481"/>
                </a:lnTo>
                <a:lnTo>
                  <a:pt x="60925" y="25931"/>
                </a:lnTo>
                <a:lnTo>
                  <a:pt x="111732" y="2881"/>
                </a:lnTo>
                <a:lnTo>
                  <a:pt x="141300"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6658482" y="531876"/>
            <a:ext cx="269875" cy="319405"/>
          </a:xfrm>
          <a:custGeom>
            <a:avLst/>
            <a:gdLst/>
            <a:ahLst/>
            <a:cxnLst/>
            <a:rect l="l" t="t" r="r" b="b"/>
            <a:pathLst>
              <a:path w="269875" h="319405">
                <a:moveTo>
                  <a:pt x="132588" y="0"/>
                </a:moveTo>
                <a:lnTo>
                  <a:pt x="191357" y="10302"/>
                </a:lnTo>
                <a:lnTo>
                  <a:pt x="234315"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8"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6196838" y="531876"/>
            <a:ext cx="205740" cy="314325"/>
          </a:xfrm>
          <a:custGeom>
            <a:avLst/>
            <a:gdLst/>
            <a:ahLst/>
            <a:cxnLst/>
            <a:rect l="l" t="t" r="r" b="b"/>
            <a:pathLst>
              <a:path w="205739" h="314325">
                <a:moveTo>
                  <a:pt x="86360" y="0"/>
                </a:moveTo>
                <a:lnTo>
                  <a:pt x="128635" y="5365"/>
                </a:lnTo>
                <a:lnTo>
                  <a:pt x="172215" y="33400"/>
                </a:lnTo>
                <a:lnTo>
                  <a:pt x="187325" y="81407"/>
                </a:lnTo>
                <a:lnTo>
                  <a:pt x="185179" y="100099"/>
                </a:lnTo>
                <a:lnTo>
                  <a:pt x="178736" y="120935"/>
                </a:lnTo>
                <a:lnTo>
                  <a:pt x="167983" y="143914"/>
                </a:lnTo>
                <a:lnTo>
                  <a:pt x="152908" y="169037"/>
                </a:lnTo>
                <a:lnTo>
                  <a:pt x="89788" y="265302"/>
                </a:lnTo>
                <a:lnTo>
                  <a:pt x="205612" y="265302"/>
                </a:lnTo>
                <a:lnTo>
                  <a:pt x="205612" y="313944"/>
                </a:lnTo>
                <a:lnTo>
                  <a:pt x="3428" y="313944"/>
                </a:lnTo>
                <a:lnTo>
                  <a:pt x="3428" y="297941"/>
                </a:lnTo>
                <a:lnTo>
                  <a:pt x="101091" y="154050"/>
                </a:lnTo>
                <a:lnTo>
                  <a:pt x="113926" y="133359"/>
                </a:lnTo>
                <a:lnTo>
                  <a:pt x="123094" y="114347"/>
                </a:lnTo>
                <a:lnTo>
                  <a:pt x="128595" y="97026"/>
                </a:lnTo>
                <a:lnTo>
                  <a:pt x="130428" y="81407"/>
                </a:lnTo>
                <a:lnTo>
                  <a:pt x="127809" y="66145"/>
                </a:lnTo>
                <a:lnTo>
                  <a:pt x="119951" y="55229"/>
                </a:lnTo>
                <a:lnTo>
                  <a:pt x="106854" y="48670"/>
                </a:lnTo>
                <a:lnTo>
                  <a:pt x="88519" y="46482"/>
                </a:lnTo>
                <a:lnTo>
                  <a:pt x="73282" y="48601"/>
                </a:lnTo>
                <a:lnTo>
                  <a:pt x="59594" y="54959"/>
                </a:lnTo>
                <a:lnTo>
                  <a:pt x="47478" y="65555"/>
                </a:lnTo>
                <a:lnTo>
                  <a:pt x="36957" y="80390"/>
                </a:lnTo>
                <a:lnTo>
                  <a:pt x="0" y="51308"/>
                </a:lnTo>
                <a:lnTo>
                  <a:pt x="34544" y="14604"/>
                </a:lnTo>
                <a:lnTo>
                  <a:pt x="72477" y="906"/>
                </a:lnTo>
                <a:lnTo>
                  <a:pt x="86360"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5204586" y="531876"/>
            <a:ext cx="269875" cy="319405"/>
          </a:xfrm>
          <a:custGeom>
            <a:avLst/>
            <a:gdLst/>
            <a:ahLst/>
            <a:cxnLst/>
            <a:rect l="l" t="t" r="r" b="b"/>
            <a:pathLst>
              <a:path w="269875" h="319405">
                <a:moveTo>
                  <a:pt x="132587" y="0"/>
                </a:moveTo>
                <a:lnTo>
                  <a:pt x="191357" y="10302"/>
                </a:lnTo>
                <a:lnTo>
                  <a:pt x="234314" y="41275"/>
                </a:lnTo>
                <a:lnTo>
                  <a:pt x="260715" y="90805"/>
                </a:lnTo>
                <a:lnTo>
                  <a:pt x="269493"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36" name="object 36"/>
          <p:cNvSpPr/>
          <p:nvPr/>
        </p:nvSpPr>
        <p:spPr>
          <a:xfrm>
            <a:off x="3173095" y="531876"/>
            <a:ext cx="269875" cy="319405"/>
          </a:xfrm>
          <a:custGeom>
            <a:avLst/>
            <a:gdLst/>
            <a:ahLst/>
            <a:cxnLst/>
            <a:rect l="l" t="t" r="r" b="b"/>
            <a:pathLst>
              <a:path w="269875" h="319405">
                <a:moveTo>
                  <a:pt x="132588" y="0"/>
                </a:moveTo>
                <a:lnTo>
                  <a:pt x="191357" y="10302"/>
                </a:lnTo>
                <a:lnTo>
                  <a:pt x="234315" y="41275"/>
                </a:lnTo>
                <a:lnTo>
                  <a:pt x="260715" y="90805"/>
                </a:lnTo>
                <a:lnTo>
                  <a:pt x="269494"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8" y="0"/>
                </a:lnTo>
                <a:close/>
              </a:path>
            </a:pathLst>
          </a:custGeom>
          <a:ln w="3175">
            <a:solidFill>
              <a:srgbClr val="58134A"/>
            </a:solidFill>
          </a:ln>
        </p:spPr>
        <p:txBody>
          <a:bodyPr wrap="square" lIns="0" tIns="0" rIns="0" bIns="0" rtlCol="0"/>
          <a:lstStyle/>
          <a:p>
            <a:endParaRPr/>
          </a:p>
        </p:txBody>
      </p:sp>
      <p:sp>
        <p:nvSpPr>
          <p:cNvPr id="37" name="object 37"/>
          <p:cNvSpPr/>
          <p:nvPr/>
        </p:nvSpPr>
        <p:spPr>
          <a:xfrm>
            <a:off x="534504" y="1050163"/>
            <a:ext cx="2767876" cy="319024"/>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2224913" y="1145539"/>
            <a:ext cx="74295" cy="114300"/>
          </a:xfrm>
          <a:custGeom>
            <a:avLst/>
            <a:gdLst/>
            <a:ahLst/>
            <a:cxnLst/>
            <a:rect l="l" t="t" r="r" b="b"/>
            <a:pathLst>
              <a:path w="74294"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39" name="object 39"/>
          <p:cNvSpPr/>
          <p:nvPr/>
        </p:nvSpPr>
        <p:spPr>
          <a:xfrm>
            <a:off x="1670430" y="1101089"/>
            <a:ext cx="118871" cy="215137"/>
          </a:xfrm>
          <a:prstGeom prst="rect">
            <a:avLst/>
          </a:prstGeom>
          <a:blipFill>
            <a:blip r:embed="rId8" cstate="print"/>
            <a:stretch>
              <a:fillRect/>
            </a:stretch>
          </a:blipFill>
        </p:spPr>
        <p:txBody>
          <a:bodyPr wrap="square" lIns="0" tIns="0" rIns="0" bIns="0" rtlCol="0"/>
          <a:lstStyle/>
          <a:p>
            <a:endParaRPr/>
          </a:p>
        </p:txBody>
      </p:sp>
      <p:sp>
        <p:nvSpPr>
          <p:cNvPr id="40" name="object 40"/>
          <p:cNvSpPr/>
          <p:nvPr/>
        </p:nvSpPr>
        <p:spPr>
          <a:xfrm>
            <a:off x="588378" y="1101089"/>
            <a:ext cx="118859" cy="215137"/>
          </a:xfrm>
          <a:prstGeom prst="rect">
            <a:avLst/>
          </a:prstGeom>
          <a:blipFill>
            <a:blip r:embed="rId9" cstate="print"/>
            <a:stretch>
              <a:fillRect/>
            </a:stretch>
          </a:blipFill>
        </p:spPr>
        <p:txBody>
          <a:bodyPr wrap="square" lIns="0" tIns="0" rIns="0" bIns="0" rtlCol="0"/>
          <a:lstStyle/>
          <a:p>
            <a:endParaRPr/>
          </a:p>
        </p:txBody>
      </p:sp>
      <p:sp>
        <p:nvSpPr>
          <p:cNvPr id="41" name="object 41"/>
          <p:cNvSpPr/>
          <p:nvPr/>
        </p:nvSpPr>
        <p:spPr>
          <a:xfrm>
            <a:off x="1949830" y="1100963"/>
            <a:ext cx="91185" cy="89915"/>
          </a:xfrm>
          <a:prstGeom prst="rect">
            <a:avLst/>
          </a:prstGeom>
          <a:blipFill>
            <a:blip r:embed="rId4" cstate="print"/>
            <a:stretch>
              <a:fillRect/>
            </a:stretch>
          </a:blipFill>
        </p:spPr>
        <p:txBody>
          <a:bodyPr wrap="square" lIns="0" tIns="0" rIns="0" bIns="0" rtlCol="0"/>
          <a:lstStyle/>
          <a:p>
            <a:endParaRPr/>
          </a:p>
        </p:txBody>
      </p:sp>
      <p:sp>
        <p:nvSpPr>
          <p:cNvPr id="42" name="object 42"/>
          <p:cNvSpPr/>
          <p:nvPr/>
        </p:nvSpPr>
        <p:spPr>
          <a:xfrm>
            <a:off x="2773298" y="1055497"/>
            <a:ext cx="224790" cy="313055"/>
          </a:xfrm>
          <a:custGeom>
            <a:avLst/>
            <a:gdLst/>
            <a:ahLst/>
            <a:cxnLst/>
            <a:rect l="l" t="t" r="r" b="b"/>
            <a:pathLst>
              <a:path w="224789" h="313055">
                <a:moveTo>
                  <a:pt x="0" y="0"/>
                </a:moveTo>
                <a:lnTo>
                  <a:pt x="26288" y="0"/>
                </a:lnTo>
                <a:lnTo>
                  <a:pt x="171957" y="186181"/>
                </a:lnTo>
                <a:lnTo>
                  <a:pt x="171957" y="0"/>
                </a:lnTo>
                <a:lnTo>
                  <a:pt x="224662" y="0"/>
                </a:lnTo>
                <a:lnTo>
                  <a:pt x="224662" y="312674"/>
                </a:lnTo>
                <a:lnTo>
                  <a:pt x="202311"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43" name="object 43"/>
          <p:cNvSpPr/>
          <p:nvPr/>
        </p:nvSpPr>
        <p:spPr>
          <a:xfrm>
            <a:off x="2653919" y="1055497"/>
            <a:ext cx="55244" cy="308610"/>
          </a:xfrm>
          <a:custGeom>
            <a:avLst/>
            <a:gdLst/>
            <a:ahLst/>
            <a:cxnLst/>
            <a:rect l="l" t="t" r="r" b="b"/>
            <a:pathLst>
              <a:path w="55244"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44" name="object 44"/>
          <p:cNvSpPr/>
          <p:nvPr/>
        </p:nvSpPr>
        <p:spPr>
          <a:xfrm>
            <a:off x="2361819" y="1055497"/>
            <a:ext cx="255904" cy="308610"/>
          </a:xfrm>
          <a:custGeom>
            <a:avLst/>
            <a:gdLst/>
            <a:ahLst/>
            <a:cxnLst/>
            <a:rect l="l" t="t" r="r" b="b"/>
            <a:pathLst>
              <a:path w="255905" h="308609">
                <a:moveTo>
                  <a:pt x="0" y="0"/>
                </a:moveTo>
                <a:lnTo>
                  <a:pt x="255524" y="0"/>
                </a:lnTo>
                <a:lnTo>
                  <a:pt x="255524" y="48640"/>
                </a:lnTo>
                <a:lnTo>
                  <a:pt x="152907" y="48640"/>
                </a:lnTo>
                <a:lnTo>
                  <a:pt x="152907" y="308482"/>
                </a:lnTo>
                <a:lnTo>
                  <a:pt x="98170" y="308482"/>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45" name="object 45"/>
          <p:cNvSpPr/>
          <p:nvPr/>
        </p:nvSpPr>
        <p:spPr>
          <a:xfrm>
            <a:off x="1320800" y="1055497"/>
            <a:ext cx="262890" cy="308610"/>
          </a:xfrm>
          <a:custGeom>
            <a:avLst/>
            <a:gdLst/>
            <a:ahLst/>
            <a:cxnLst/>
            <a:rect l="l" t="t" r="r" b="b"/>
            <a:pathLst>
              <a:path w="262890" h="308609">
                <a:moveTo>
                  <a:pt x="0" y="0"/>
                </a:moveTo>
                <a:lnTo>
                  <a:pt x="58165" y="0"/>
                </a:lnTo>
                <a:lnTo>
                  <a:pt x="131190" y="131572"/>
                </a:lnTo>
                <a:lnTo>
                  <a:pt x="204469" y="0"/>
                </a:lnTo>
                <a:lnTo>
                  <a:pt x="262381" y="0"/>
                </a:lnTo>
                <a:lnTo>
                  <a:pt x="158877" y="181863"/>
                </a:lnTo>
                <a:lnTo>
                  <a:pt x="158877" y="308482"/>
                </a:lnTo>
                <a:lnTo>
                  <a:pt x="104012" y="308482"/>
                </a:lnTo>
                <a:lnTo>
                  <a:pt x="104012" y="181863"/>
                </a:lnTo>
                <a:lnTo>
                  <a:pt x="0" y="0"/>
                </a:lnTo>
                <a:close/>
              </a:path>
            </a:pathLst>
          </a:custGeom>
          <a:ln w="3175">
            <a:solidFill>
              <a:srgbClr val="58134A"/>
            </a:solidFill>
          </a:ln>
        </p:spPr>
        <p:txBody>
          <a:bodyPr wrap="square" lIns="0" tIns="0" rIns="0" bIns="0" rtlCol="0"/>
          <a:lstStyle/>
          <a:p>
            <a:endParaRPr/>
          </a:p>
        </p:txBody>
      </p:sp>
      <p:sp>
        <p:nvSpPr>
          <p:cNvPr id="46" name="object 46"/>
          <p:cNvSpPr/>
          <p:nvPr/>
        </p:nvSpPr>
        <p:spPr>
          <a:xfrm>
            <a:off x="1057236" y="1055497"/>
            <a:ext cx="231775" cy="308610"/>
          </a:xfrm>
          <a:custGeom>
            <a:avLst/>
            <a:gdLst/>
            <a:ahLst/>
            <a:cxnLst/>
            <a:rect l="l" t="t" r="r" b="b"/>
            <a:pathLst>
              <a:path w="231775" h="308609">
                <a:moveTo>
                  <a:pt x="0" y="0"/>
                </a:moveTo>
                <a:lnTo>
                  <a:pt x="54762" y="0"/>
                </a:lnTo>
                <a:lnTo>
                  <a:pt x="54762" y="120903"/>
                </a:lnTo>
                <a:lnTo>
                  <a:pt x="177533" y="120903"/>
                </a:lnTo>
                <a:lnTo>
                  <a:pt x="177533" y="0"/>
                </a:lnTo>
                <a:lnTo>
                  <a:pt x="231686" y="0"/>
                </a:lnTo>
                <a:lnTo>
                  <a:pt x="231686" y="308482"/>
                </a:lnTo>
                <a:lnTo>
                  <a:pt x="177533" y="308482"/>
                </a:lnTo>
                <a:lnTo>
                  <a:pt x="177533" y="169544"/>
                </a:lnTo>
                <a:lnTo>
                  <a:pt x="54762" y="169544"/>
                </a:lnTo>
                <a:lnTo>
                  <a:pt x="54762" y="308482"/>
                </a:lnTo>
                <a:lnTo>
                  <a:pt x="0" y="308482"/>
                </a:lnTo>
                <a:lnTo>
                  <a:pt x="0" y="0"/>
                </a:lnTo>
                <a:close/>
              </a:path>
            </a:pathLst>
          </a:custGeom>
          <a:ln w="3175">
            <a:solidFill>
              <a:srgbClr val="58134A"/>
            </a:solidFill>
          </a:ln>
        </p:spPr>
        <p:txBody>
          <a:bodyPr wrap="square" lIns="0" tIns="0" rIns="0" bIns="0" rtlCol="0"/>
          <a:lstStyle/>
          <a:p>
            <a:endParaRPr/>
          </a:p>
        </p:txBody>
      </p:sp>
      <p:sp>
        <p:nvSpPr>
          <p:cNvPr id="47" name="object 47"/>
          <p:cNvSpPr/>
          <p:nvPr/>
        </p:nvSpPr>
        <p:spPr>
          <a:xfrm>
            <a:off x="811872" y="1055497"/>
            <a:ext cx="197485" cy="308610"/>
          </a:xfrm>
          <a:custGeom>
            <a:avLst/>
            <a:gdLst/>
            <a:ahLst/>
            <a:cxnLst/>
            <a:rect l="l" t="t" r="r" b="b"/>
            <a:pathLst>
              <a:path w="197484" h="308609">
                <a:moveTo>
                  <a:pt x="0" y="0"/>
                </a:moveTo>
                <a:lnTo>
                  <a:pt x="196913" y="0"/>
                </a:lnTo>
                <a:lnTo>
                  <a:pt x="196913" y="48640"/>
                </a:lnTo>
                <a:lnTo>
                  <a:pt x="54762" y="48640"/>
                </a:lnTo>
                <a:lnTo>
                  <a:pt x="54762" y="120903"/>
                </a:lnTo>
                <a:lnTo>
                  <a:pt x="156679" y="120903"/>
                </a:lnTo>
                <a:lnTo>
                  <a:pt x="156679" y="167386"/>
                </a:lnTo>
                <a:lnTo>
                  <a:pt x="54762" y="167386"/>
                </a:lnTo>
                <a:lnTo>
                  <a:pt x="54762" y="259841"/>
                </a:lnTo>
                <a:lnTo>
                  <a:pt x="194589" y="259841"/>
                </a:lnTo>
                <a:lnTo>
                  <a:pt x="194589" y="308482"/>
                </a:lnTo>
                <a:lnTo>
                  <a:pt x="0" y="308482"/>
                </a:lnTo>
                <a:lnTo>
                  <a:pt x="0" y="0"/>
                </a:lnTo>
                <a:close/>
              </a:path>
            </a:pathLst>
          </a:custGeom>
          <a:ln w="3175">
            <a:solidFill>
              <a:srgbClr val="58134A"/>
            </a:solidFill>
          </a:ln>
        </p:spPr>
        <p:txBody>
          <a:bodyPr wrap="square" lIns="0" tIns="0" rIns="0" bIns="0" rtlCol="0"/>
          <a:lstStyle/>
          <a:p>
            <a:endParaRPr/>
          </a:p>
        </p:txBody>
      </p:sp>
      <p:sp>
        <p:nvSpPr>
          <p:cNvPr id="48" name="object 48"/>
          <p:cNvSpPr/>
          <p:nvPr/>
        </p:nvSpPr>
        <p:spPr>
          <a:xfrm>
            <a:off x="1616583" y="1053338"/>
            <a:ext cx="229235" cy="311150"/>
          </a:xfrm>
          <a:custGeom>
            <a:avLst/>
            <a:gdLst/>
            <a:ahLst/>
            <a:cxnLst/>
            <a:rect l="l" t="t" r="r" b="b"/>
            <a:pathLst>
              <a:path w="229235" h="311150">
                <a:moveTo>
                  <a:pt x="82296" y="0"/>
                </a:moveTo>
                <a:lnTo>
                  <a:pt x="142716" y="9890"/>
                </a:lnTo>
                <a:lnTo>
                  <a:pt x="189229" y="39497"/>
                </a:lnTo>
                <a:lnTo>
                  <a:pt x="218836" y="85407"/>
                </a:lnTo>
                <a:lnTo>
                  <a:pt x="228727" y="144272"/>
                </a:lnTo>
                <a:lnTo>
                  <a:pt x="224272" y="195092"/>
                </a:lnTo>
                <a:lnTo>
                  <a:pt x="210909" y="236680"/>
                </a:lnTo>
                <a:lnTo>
                  <a:pt x="188642" y="269033"/>
                </a:lnTo>
                <a:lnTo>
                  <a:pt x="157475" y="292147"/>
                </a:lnTo>
                <a:lnTo>
                  <a:pt x="117410" y="306017"/>
                </a:lnTo>
                <a:lnTo>
                  <a:pt x="68453" y="310641"/>
                </a:lnTo>
                <a:lnTo>
                  <a:pt x="0" y="310641"/>
                </a:lnTo>
                <a:lnTo>
                  <a:pt x="0" y="2286"/>
                </a:lnTo>
                <a:lnTo>
                  <a:pt x="29717" y="1285"/>
                </a:lnTo>
                <a:lnTo>
                  <a:pt x="53340" y="571"/>
                </a:lnTo>
                <a:lnTo>
                  <a:pt x="70866" y="142"/>
                </a:lnTo>
                <a:lnTo>
                  <a:pt x="82296" y="0"/>
                </a:lnTo>
                <a:close/>
              </a:path>
            </a:pathLst>
          </a:custGeom>
          <a:ln w="3175">
            <a:solidFill>
              <a:srgbClr val="58134A"/>
            </a:solidFill>
          </a:ln>
        </p:spPr>
        <p:txBody>
          <a:bodyPr wrap="square" lIns="0" tIns="0" rIns="0" bIns="0" rtlCol="0"/>
          <a:lstStyle/>
          <a:p>
            <a:endParaRPr/>
          </a:p>
        </p:txBody>
      </p:sp>
      <p:sp>
        <p:nvSpPr>
          <p:cNvPr id="49" name="object 49"/>
          <p:cNvSpPr/>
          <p:nvPr/>
        </p:nvSpPr>
        <p:spPr>
          <a:xfrm>
            <a:off x="534504" y="1053338"/>
            <a:ext cx="229235" cy="311150"/>
          </a:xfrm>
          <a:custGeom>
            <a:avLst/>
            <a:gdLst/>
            <a:ahLst/>
            <a:cxnLst/>
            <a:rect l="l" t="t" r="r" b="b"/>
            <a:pathLst>
              <a:path w="229234" h="311150">
                <a:moveTo>
                  <a:pt x="82346" y="0"/>
                </a:moveTo>
                <a:lnTo>
                  <a:pt x="142759" y="9890"/>
                </a:lnTo>
                <a:lnTo>
                  <a:pt x="189217" y="39497"/>
                </a:lnTo>
                <a:lnTo>
                  <a:pt x="218832" y="85407"/>
                </a:lnTo>
                <a:lnTo>
                  <a:pt x="228701" y="144272"/>
                </a:lnTo>
                <a:lnTo>
                  <a:pt x="224250" y="195092"/>
                </a:lnTo>
                <a:lnTo>
                  <a:pt x="210895" y="236680"/>
                </a:lnTo>
                <a:lnTo>
                  <a:pt x="188637" y="269033"/>
                </a:lnTo>
                <a:lnTo>
                  <a:pt x="157476" y="292147"/>
                </a:lnTo>
                <a:lnTo>
                  <a:pt x="117410" y="306017"/>
                </a:lnTo>
                <a:lnTo>
                  <a:pt x="68440" y="310641"/>
                </a:lnTo>
                <a:lnTo>
                  <a:pt x="0" y="310641"/>
                </a:lnTo>
                <a:lnTo>
                  <a:pt x="0" y="2286"/>
                </a:lnTo>
                <a:lnTo>
                  <a:pt x="29708" y="1285"/>
                </a:lnTo>
                <a:lnTo>
                  <a:pt x="53336" y="571"/>
                </a:lnTo>
                <a:lnTo>
                  <a:pt x="70883" y="142"/>
                </a:lnTo>
                <a:lnTo>
                  <a:pt x="82346" y="0"/>
                </a:lnTo>
                <a:close/>
              </a:path>
            </a:pathLst>
          </a:custGeom>
          <a:ln w="3175">
            <a:solidFill>
              <a:srgbClr val="58134A"/>
            </a:solidFill>
          </a:ln>
        </p:spPr>
        <p:txBody>
          <a:bodyPr wrap="square" lIns="0" tIns="0" rIns="0" bIns="0" rtlCol="0"/>
          <a:lstStyle/>
          <a:p>
            <a:endParaRPr/>
          </a:p>
        </p:txBody>
      </p:sp>
      <p:sp>
        <p:nvSpPr>
          <p:cNvPr id="50" name="object 50"/>
          <p:cNvSpPr/>
          <p:nvPr/>
        </p:nvSpPr>
        <p:spPr>
          <a:xfrm>
            <a:off x="1893951" y="1051305"/>
            <a:ext cx="504190" cy="313055"/>
          </a:xfrm>
          <a:custGeom>
            <a:avLst/>
            <a:gdLst/>
            <a:ahLst/>
            <a:cxnLst/>
            <a:rect l="l" t="t" r="r" b="b"/>
            <a:pathLst>
              <a:path w="504189" h="313055">
                <a:moveTo>
                  <a:pt x="356107" y="0"/>
                </a:moveTo>
                <a:lnTo>
                  <a:pt x="380111" y="0"/>
                </a:lnTo>
                <a:lnTo>
                  <a:pt x="504063" y="312674"/>
                </a:lnTo>
                <a:lnTo>
                  <a:pt x="443611" y="312674"/>
                </a:lnTo>
                <a:lnTo>
                  <a:pt x="421131" y="250190"/>
                </a:lnTo>
                <a:lnTo>
                  <a:pt x="315468" y="250190"/>
                </a:lnTo>
                <a:lnTo>
                  <a:pt x="294005" y="312674"/>
                </a:lnTo>
                <a:lnTo>
                  <a:pt x="237109" y="312674"/>
                </a:lnTo>
                <a:lnTo>
                  <a:pt x="233044" y="312674"/>
                </a:lnTo>
                <a:lnTo>
                  <a:pt x="173862" y="312674"/>
                </a:lnTo>
                <a:lnTo>
                  <a:pt x="91567" y="185293"/>
                </a:lnTo>
                <a:lnTo>
                  <a:pt x="84754" y="185126"/>
                </a:lnTo>
                <a:lnTo>
                  <a:pt x="76692" y="184816"/>
                </a:lnTo>
                <a:lnTo>
                  <a:pt x="67367" y="184364"/>
                </a:lnTo>
                <a:lnTo>
                  <a:pt x="56768" y="183769"/>
                </a:lnTo>
                <a:lnTo>
                  <a:pt x="56768" y="312674"/>
                </a:lnTo>
                <a:lnTo>
                  <a:pt x="0" y="312674"/>
                </a:lnTo>
                <a:lnTo>
                  <a:pt x="0" y="4191"/>
                </a:lnTo>
                <a:lnTo>
                  <a:pt x="3931" y="4093"/>
                </a:lnTo>
                <a:lnTo>
                  <a:pt x="11160" y="3794"/>
                </a:lnTo>
                <a:lnTo>
                  <a:pt x="21699" y="3280"/>
                </a:lnTo>
                <a:lnTo>
                  <a:pt x="35560" y="2540"/>
                </a:lnTo>
                <a:lnTo>
                  <a:pt x="50252" y="1873"/>
                </a:lnTo>
                <a:lnTo>
                  <a:pt x="63468" y="1397"/>
                </a:lnTo>
                <a:lnTo>
                  <a:pt x="75207" y="1111"/>
                </a:lnTo>
                <a:lnTo>
                  <a:pt x="85471" y="1016"/>
                </a:lnTo>
                <a:lnTo>
                  <a:pt x="136884" y="6705"/>
                </a:lnTo>
                <a:lnTo>
                  <a:pt x="173593" y="23764"/>
                </a:lnTo>
                <a:lnTo>
                  <a:pt x="195609" y="52183"/>
                </a:lnTo>
                <a:lnTo>
                  <a:pt x="202946" y="91948"/>
                </a:lnTo>
                <a:lnTo>
                  <a:pt x="201943" y="105354"/>
                </a:lnTo>
                <a:lnTo>
                  <a:pt x="186817" y="141859"/>
                </a:lnTo>
                <a:lnTo>
                  <a:pt x="157688" y="168237"/>
                </a:lnTo>
                <a:lnTo>
                  <a:pt x="145923" y="173736"/>
                </a:lnTo>
                <a:lnTo>
                  <a:pt x="234569" y="308864"/>
                </a:lnTo>
                <a:lnTo>
                  <a:pt x="356107" y="0"/>
                </a:lnTo>
                <a:close/>
              </a:path>
            </a:pathLst>
          </a:custGeom>
          <a:ln w="3175">
            <a:solidFill>
              <a:srgbClr val="58134A"/>
            </a:solidFill>
          </a:ln>
        </p:spPr>
        <p:txBody>
          <a:bodyPr wrap="square" lIns="0" tIns="0" rIns="0" bIns="0" rtlCol="0"/>
          <a:lstStyle/>
          <a:p>
            <a:endParaRPr/>
          </a:p>
        </p:txBody>
      </p:sp>
      <p:sp>
        <p:nvSpPr>
          <p:cNvPr id="51" name="object 51"/>
          <p:cNvSpPr/>
          <p:nvPr/>
        </p:nvSpPr>
        <p:spPr>
          <a:xfrm>
            <a:off x="3046602" y="1050163"/>
            <a:ext cx="255904" cy="319405"/>
          </a:xfrm>
          <a:custGeom>
            <a:avLst/>
            <a:gdLst/>
            <a:ahLst/>
            <a:cxnLst/>
            <a:rect l="l" t="t" r="r" b="b"/>
            <a:pathLst>
              <a:path w="255904" h="319405">
                <a:moveTo>
                  <a:pt x="156210" y="0"/>
                </a:moveTo>
                <a:lnTo>
                  <a:pt x="180615" y="1903"/>
                </a:lnTo>
                <a:lnTo>
                  <a:pt x="203152" y="7604"/>
                </a:lnTo>
                <a:lnTo>
                  <a:pt x="223807" y="17091"/>
                </a:lnTo>
                <a:lnTo>
                  <a:pt x="242570" y="30352"/>
                </a:lnTo>
                <a:lnTo>
                  <a:pt x="219583" y="74422"/>
                </a:lnTo>
                <a:lnTo>
                  <a:pt x="214080" y="70062"/>
                </a:lnTo>
                <a:lnTo>
                  <a:pt x="207279" y="65738"/>
                </a:lnTo>
                <a:lnTo>
                  <a:pt x="170910" y="50799"/>
                </a:lnTo>
                <a:lnTo>
                  <a:pt x="154940" y="48640"/>
                </a:lnTo>
                <a:lnTo>
                  <a:pt x="133387" y="50569"/>
                </a:lnTo>
                <a:lnTo>
                  <a:pt x="97522" y="66000"/>
                </a:lnTo>
                <a:lnTo>
                  <a:pt x="71610" y="96242"/>
                </a:lnTo>
                <a:lnTo>
                  <a:pt x="58414" y="137580"/>
                </a:lnTo>
                <a:lnTo>
                  <a:pt x="56769" y="162178"/>
                </a:lnTo>
                <a:lnTo>
                  <a:pt x="58386" y="185590"/>
                </a:lnTo>
                <a:lnTo>
                  <a:pt x="71288" y="224936"/>
                </a:lnTo>
                <a:lnTo>
                  <a:pt x="96650" y="253827"/>
                </a:lnTo>
                <a:lnTo>
                  <a:pt x="131806" y="268547"/>
                </a:lnTo>
                <a:lnTo>
                  <a:pt x="152908" y="270383"/>
                </a:lnTo>
                <a:lnTo>
                  <a:pt x="166858" y="269382"/>
                </a:lnTo>
                <a:lnTo>
                  <a:pt x="201041" y="193801"/>
                </a:lnTo>
                <a:lnTo>
                  <a:pt x="158369" y="193801"/>
                </a:lnTo>
                <a:lnTo>
                  <a:pt x="158369" y="147065"/>
                </a:lnTo>
                <a:lnTo>
                  <a:pt x="255777" y="147065"/>
                </a:lnTo>
                <a:lnTo>
                  <a:pt x="255777" y="285114"/>
                </a:lnTo>
                <a:lnTo>
                  <a:pt x="220094" y="305206"/>
                </a:lnTo>
                <a:lnTo>
                  <a:pt x="174593" y="316817"/>
                </a:lnTo>
                <a:lnTo>
                  <a:pt x="144018" y="319024"/>
                </a:lnTo>
                <a:lnTo>
                  <a:pt x="112585" y="316309"/>
                </a:lnTo>
                <a:lnTo>
                  <a:pt x="60007" y="294592"/>
                </a:lnTo>
                <a:lnTo>
                  <a:pt x="21859" y="252112"/>
                </a:lnTo>
                <a:lnTo>
                  <a:pt x="2428" y="194633"/>
                </a:lnTo>
                <a:lnTo>
                  <a:pt x="0" y="160654"/>
                </a:lnTo>
                <a:lnTo>
                  <a:pt x="2643" y="126678"/>
                </a:lnTo>
                <a:lnTo>
                  <a:pt x="23788" y="68679"/>
                </a:lnTo>
                <a:lnTo>
                  <a:pt x="65270" y="25128"/>
                </a:lnTo>
                <a:lnTo>
                  <a:pt x="122229" y="2788"/>
                </a:lnTo>
                <a:lnTo>
                  <a:pt x="156210" y="0"/>
                </a:lnTo>
                <a:close/>
              </a:path>
            </a:pathLst>
          </a:custGeom>
          <a:ln w="3175">
            <a:solidFill>
              <a:srgbClr val="58134A"/>
            </a:solidFill>
          </a:ln>
        </p:spPr>
        <p:txBody>
          <a:bodyPr wrap="square" lIns="0" tIns="0" rIns="0" bIns="0" rtlCol="0"/>
          <a:lstStyle/>
          <a:p>
            <a:endParaRPr/>
          </a:p>
        </p:txBody>
      </p:sp>
      <p:sp>
        <p:nvSpPr>
          <p:cNvPr id="52" name="object 52"/>
          <p:cNvSpPr/>
          <p:nvPr/>
        </p:nvSpPr>
        <p:spPr>
          <a:xfrm>
            <a:off x="3431540" y="1050163"/>
            <a:ext cx="1354455" cy="319024"/>
          </a:xfrm>
          <a:prstGeom prst="rect">
            <a:avLst/>
          </a:prstGeom>
          <a:blipFill>
            <a:blip r:embed="rId10" cstate="print"/>
            <a:stretch>
              <a:fillRect/>
            </a:stretch>
          </a:blipFill>
        </p:spPr>
        <p:txBody>
          <a:bodyPr wrap="square" lIns="0" tIns="0" rIns="0" bIns="0" rtlCol="0"/>
          <a:lstStyle/>
          <a:p>
            <a:endParaRPr/>
          </a:p>
        </p:txBody>
      </p:sp>
      <p:sp>
        <p:nvSpPr>
          <p:cNvPr id="53" name="object 53"/>
          <p:cNvSpPr/>
          <p:nvPr/>
        </p:nvSpPr>
        <p:spPr>
          <a:xfrm>
            <a:off x="3529457" y="1145539"/>
            <a:ext cx="74295" cy="114300"/>
          </a:xfrm>
          <a:custGeom>
            <a:avLst/>
            <a:gdLst/>
            <a:ahLst/>
            <a:cxnLst/>
            <a:rect l="l" t="t" r="r" b="b"/>
            <a:pathLst>
              <a:path w="74295" h="114300">
                <a:moveTo>
                  <a:pt x="37083" y="0"/>
                </a:moveTo>
                <a:lnTo>
                  <a:pt x="0" y="114046"/>
                </a:lnTo>
                <a:lnTo>
                  <a:pt x="74167" y="114046"/>
                </a:lnTo>
                <a:lnTo>
                  <a:pt x="37083" y="0"/>
                </a:lnTo>
                <a:close/>
              </a:path>
            </a:pathLst>
          </a:custGeom>
          <a:ln w="3175">
            <a:solidFill>
              <a:srgbClr val="58134A"/>
            </a:solidFill>
          </a:ln>
        </p:spPr>
        <p:txBody>
          <a:bodyPr wrap="square" lIns="0" tIns="0" rIns="0" bIns="0" rtlCol="0"/>
          <a:lstStyle/>
          <a:p>
            <a:endParaRPr/>
          </a:p>
        </p:txBody>
      </p:sp>
      <p:sp>
        <p:nvSpPr>
          <p:cNvPr id="54" name="object 54"/>
          <p:cNvSpPr/>
          <p:nvPr/>
        </p:nvSpPr>
        <p:spPr>
          <a:xfrm>
            <a:off x="4530471" y="1055497"/>
            <a:ext cx="255904" cy="308610"/>
          </a:xfrm>
          <a:custGeom>
            <a:avLst/>
            <a:gdLst/>
            <a:ahLst/>
            <a:cxnLst/>
            <a:rect l="l" t="t" r="r" b="b"/>
            <a:pathLst>
              <a:path w="255904" h="308609">
                <a:moveTo>
                  <a:pt x="0" y="0"/>
                </a:moveTo>
                <a:lnTo>
                  <a:pt x="255524" y="0"/>
                </a:lnTo>
                <a:lnTo>
                  <a:pt x="255524" y="48640"/>
                </a:lnTo>
                <a:lnTo>
                  <a:pt x="152907" y="48640"/>
                </a:lnTo>
                <a:lnTo>
                  <a:pt x="152907" y="308482"/>
                </a:lnTo>
                <a:lnTo>
                  <a:pt x="98170" y="308482"/>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55" name="object 55"/>
          <p:cNvSpPr/>
          <p:nvPr/>
        </p:nvSpPr>
        <p:spPr>
          <a:xfrm>
            <a:off x="4269866" y="1055497"/>
            <a:ext cx="224790" cy="313055"/>
          </a:xfrm>
          <a:custGeom>
            <a:avLst/>
            <a:gdLst/>
            <a:ahLst/>
            <a:cxnLst/>
            <a:rect l="l" t="t" r="r" b="b"/>
            <a:pathLst>
              <a:path w="224789" h="313055">
                <a:moveTo>
                  <a:pt x="0" y="0"/>
                </a:moveTo>
                <a:lnTo>
                  <a:pt x="26288" y="0"/>
                </a:lnTo>
                <a:lnTo>
                  <a:pt x="171958" y="186181"/>
                </a:lnTo>
                <a:lnTo>
                  <a:pt x="171958" y="0"/>
                </a:lnTo>
                <a:lnTo>
                  <a:pt x="224662" y="0"/>
                </a:lnTo>
                <a:lnTo>
                  <a:pt x="224662" y="312674"/>
                </a:lnTo>
                <a:lnTo>
                  <a:pt x="202311" y="312674"/>
                </a:lnTo>
                <a:lnTo>
                  <a:pt x="52578" y="117475"/>
                </a:lnTo>
                <a:lnTo>
                  <a:pt x="52578" y="308737"/>
                </a:lnTo>
                <a:lnTo>
                  <a:pt x="0" y="308737"/>
                </a:lnTo>
                <a:lnTo>
                  <a:pt x="0" y="0"/>
                </a:lnTo>
                <a:close/>
              </a:path>
            </a:pathLst>
          </a:custGeom>
          <a:ln w="3175">
            <a:solidFill>
              <a:srgbClr val="58134A"/>
            </a:solidFill>
          </a:ln>
        </p:spPr>
        <p:txBody>
          <a:bodyPr wrap="square" lIns="0" tIns="0" rIns="0" bIns="0" rtlCol="0"/>
          <a:lstStyle/>
          <a:p>
            <a:endParaRPr/>
          </a:p>
        </p:txBody>
      </p:sp>
      <p:sp>
        <p:nvSpPr>
          <p:cNvPr id="56" name="object 56"/>
          <p:cNvSpPr/>
          <p:nvPr/>
        </p:nvSpPr>
        <p:spPr>
          <a:xfrm>
            <a:off x="4024503"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1" y="120903"/>
                </a:lnTo>
                <a:lnTo>
                  <a:pt x="156591"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57" name="object 57"/>
          <p:cNvSpPr/>
          <p:nvPr/>
        </p:nvSpPr>
        <p:spPr>
          <a:xfrm>
            <a:off x="3431540" y="1051305"/>
            <a:ext cx="271145" cy="313055"/>
          </a:xfrm>
          <a:custGeom>
            <a:avLst/>
            <a:gdLst/>
            <a:ahLst/>
            <a:cxnLst/>
            <a:rect l="l" t="t" r="r" b="b"/>
            <a:pathLst>
              <a:path w="271145" h="313055">
                <a:moveTo>
                  <a:pt x="123062" y="0"/>
                </a:moveTo>
                <a:lnTo>
                  <a:pt x="147065" y="0"/>
                </a:lnTo>
                <a:lnTo>
                  <a:pt x="271018" y="312674"/>
                </a:lnTo>
                <a:lnTo>
                  <a:pt x="210565" y="312674"/>
                </a:lnTo>
                <a:lnTo>
                  <a:pt x="188087" y="250190"/>
                </a:lnTo>
                <a:lnTo>
                  <a:pt x="82423" y="250190"/>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58" name="object 58"/>
          <p:cNvSpPr/>
          <p:nvPr/>
        </p:nvSpPr>
        <p:spPr>
          <a:xfrm>
            <a:off x="3720210" y="1050163"/>
            <a:ext cx="255904" cy="319405"/>
          </a:xfrm>
          <a:custGeom>
            <a:avLst/>
            <a:gdLst/>
            <a:ahLst/>
            <a:cxnLst/>
            <a:rect l="l" t="t" r="r" b="b"/>
            <a:pathLst>
              <a:path w="255904" h="319405">
                <a:moveTo>
                  <a:pt x="156210" y="0"/>
                </a:moveTo>
                <a:lnTo>
                  <a:pt x="180615" y="1903"/>
                </a:lnTo>
                <a:lnTo>
                  <a:pt x="203152" y="7604"/>
                </a:lnTo>
                <a:lnTo>
                  <a:pt x="223807" y="17091"/>
                </a:lnTo>
                <a:lnTo>
                  <a:pt x="242569" y="30352"/>
                </a:lnTo>
                <a:lnTo>
                  <a:pt x="219583" y="74422"/>
                </a:lnTo>
                <a:lnTo>
                  <a:pt x="214080" y="70062"/>
                </a:lnTo>
                <a:lnTo>
                  <a:pt x="207279" y="65738"/>
                </a:lnTo>
                <a:lnTo>
                  <a:pt x="170910" y="50799"/>
                </a:lnTo>
                <a:lnTo>
                  <a:pt x="154939" y="48640"/>
                </a:lnTo>
                <a:lnTo>
                  <a:pt x="133387" y="50569"/>
                </a:lnTo>
                <a:lnTo>
                  <a:pt x="97522" y="66000"/>
                </a:lnTo>
                <a:lnTo>
                  <a:pt x="71610" y="96242"/>
                </a:lnTo>
                <a:lnTo>
                  <a:pt x="58414" y="137580"/>
                </a:lnTo>
                <a:lnTo>
                  <a:pt x="56768" y="162178"/>
                </a:lnTo>
                <a:lnTo>
                  <a:pt x="58388" y="185590"/>
                </a:lnTo>
                <a:lnTo>
                  <a:pt x="71342" y="224936"/>
                </a:lnTo>
                <a:lnTo>
                  <a:pt x="96704" y="253827"/>
                </a:lnTo>
                <a:lnTo>
                  <a:pt x="152908" y="270383"/>
                </a:lnTo>
                <a:lnTo>
                  <a:pt x="166858" y="269382"/>
                </a:lnTo>
                <a:lnTo>
                  <a:pt x="201040" y="193801"/>
                </a:lnTo>
                <a:lnTo>
                  <a:pt x="158368" y="193801"/>
                </a:lnTo>
                <a:lnTo>
                  <a:pt x="158368" y="147065"/>
                </a:lnTo>
                <a:lnTo>
                  <a:pt x="255777" y="147065"/>
                </a:lnTo>
                <a:lnTo>
                  <a:pt x="255777" y="285114"/>
                </a:lnTo>
                <a:lnTo>
                  <a:pt x="220094" y="305206"/>
                </a:lnTo>
                <a:lnTo>
                  <a:pt x="174593" y="316817"/>
                </a:lnTo>
                <a:lnTo>
                  <a:pt x="144017" y="319024"/>
                </a:lnTo>
                <a:lnTo>
                  <a:pt x="112585" y="316309"/>
                </a:lnTo>
                <a:lnTo>
                  <a:pt x="60007" y="294592"/>
                </a:lnTo>
                <a:lnTo>
                  <a:pt x="21859" y="252112"/>
                </a:lnTo>
                <a:lnTo>
                  <a:pt x="2428" y="194633"/>
                </a:lnTo>
                <a:lnTo>
                  <a:pt x="0" y="160654"/>
                </a:lnTo>
                <a:lnTo>
                  <a:pt x="2643" y="126678"/>
                </a:lnTo>
                <a:lnTo>
                  <a:pt x="23788" y="68679"/>
                </a:lnTo>
                <a:lnTo>
                  <a:pt x="65270" y="25128"/>
                </a:lnTo>
                <a:lnTo>
                  <a:pt x="122229" y="2788"/>
                </a:lnTo>
                <a:lnTo>
                  <a:pt x="156210" y="0"/>
                </a:lnTo>
                <a:close/>
              </a:path>
            </a:pathLst>
          </a:custGeom>
          <a:ln w="3175">
            <a:solidFill>
              <a:srgbClr val="58134A"/>
            </a:solidFill>
          </a:ln>
        </p:spPr>
        <p:txBody>
          <a:bodyPr wrap="square" lIns="0" tIns="0" rIns="0" bIns="0" rtlCol="0"/>
          <a:lstStyle/>
          <a:p>
            <a:endParaRPr/>
          </a:p>
        </p:txBody>
      </p:sp>
      <p:sp>
        <p:nvSpPr>
          <p:cNvPr id="59" name="object 59"/>
          <p:cNvSpPr/>
          <p:nvPr/>
        </p:nvSpPr>
        <p:spPr>
          <a:xfrm>
            <a:off x="1471468" y="2480733"/>
            <a:ext cx="4243243" cy="296333"/>
          </a:xfrm>
          <a:prstGeom prst="rect">
            <a:avLst/>
          </a:prstGeom>
          <a:blipFill>
            <a:blip r:embed="rId11" cstate="print"/>
            <a:stretch>
              <a:fillRect/>
            </a:stretch>
          </a:blipFill>
        </p:spPr>
        <p:txBody>
          <a:bodyPr wrap="square" lIns="0" tIns="0" rIns="0" bIns="0" rtlCol="0"/>
          <a:lstStyle/>
          <a:p>
            <a:endParaRPr/>
          </a:p>
        </p:txBody>
      </p:sp>
      <p:sp>
        <p:nvSpPr>
          <p:cNvPr id="60" name="object 60"/>
          <p:cNvSpPr txBox="1"/>
          <p:nvPr/>
        </p:nvSpPr>
        <p:spPr>
          <a:xfrm>
            <a:off x="650240" y="1698701"/>
            <a:ext cx="4349750" cy="2313305"/>
          </a:xfrm>
          <a:prstGeom prst="rect">
            <a:avLst/>
          </a:prstGeom>
        </p:spPr>
        <p:txBody>
          <a:bodyPr vert="horz" wrap="square" lIns="0" tIns="13335" rIns="0" bIns="0" rtlCol="0">
            <a:spAutoFit/>
          </a:bodyPr>
          <a:lstStyle/>
          <a:p>
            <a:pPr marL="325120" indent="-274955">
              <a:lnSpc>
                <a:spcPct val="100000"/>
              </a:lnSpc>
              <a:spcBef>
                <a:spcPts val="105"/>
              </a:spcBef>
              <a:buClr>
                <a:srgbClr val="B03E9A"/>
              </a:buClr>
              <a:buSzPct val="73076"/>
              <a:buFont typeface="Wingdings 2"/>
              <a:buChar char=""/>
              <a:tabLst>
                <a:tab pos="325755" algn="l"/>
              </a:tabLst>
            </a:pPr>
            <a:r>
              <a:rPr sz="2600" spc="-5" dirty="0">
                <a:latin typeface="Trebuchet MS"/>
                <a:cs typeface="Trebuchet MS"/>
              </a:rPr>
              <a:t>Action on cane</a:t>
            </a:r>
            <a:r>
              <a:rPr sz="2600" spc="-10" dirty="0">
                <a:latin typeface="Trebuchet MS"/>
                <a:cs typeface="Trebuchet MS"/>
              </a:rPr>
              <a:t> </a:t>
            </a:r>
            <a:r>
              <a:rPr sz="2600" dirty="0">
                <a:latin typeface="Trebuchet MS"/>
                <a:cs typeface="Trebuchet MS"/>
              </a:rPr>
              <a:t>sugar</a:t>
            </a:r>
            <a:endParaRPr sz="2600">
              <a:latin typeface="Trebuchet MS"/>
              <a:cs typeface="Trebuchet MS"/>
            </a:endParaRPr>
          </a:p>
          <a:p>
            <a:pPr>
              <a:lnSpc>
                <a:spcPct val="100000"/>
              </a:lnSpc>
              <a:buClr>
                <a:srgbClr val="B03E9A"/>
              </a:buClr>
              <a:buFont typeface="Wingdings 2"/>
              <a:buChar char=""/>
            </a:pPr>
            <a:endParaRPr sz="3000">
              <a:latin typeface="Times New Roman"/>
              <a:cs typeface="Times New Roman"/>
            </a:endParaRPr>
          </a:p>
          <a:p>
            <a:pPr>
              <a:lnSpc>
                <a:spcPct val="100000"/>
              </a:lnSpc>
              <a:spcBef>
                <a:spcPts val="25"/>
              </a:spcBef>
              <a:buClr>
                <a:srgbClr val="B03E9A"/>
              </a:buClr>
              <a:buFont typeface="Wingdings 2"/>
              <a:buChar char=""/>
            </a:pPr>
            <a:endParaRPr sz="3450">
              <a:latin typeface="Times New Roman"/>
              <a:cs typeface="Times New Roman"/>
            </a:endParaRPr>
          </a:p>
          <a:p>
            <a:pPr marL="250190" marR="68580" indent="-200025">
              <a:lnSpc>
                <a:spcPct val="119300"/>
              </a:lnSpc>
              <a:buClr>
                <a:srgbClr val="B03E9A"/>
              </a:buClr>
              <a:buSzPct val="73076"/>
              <a:buFont typeface="Wingdings 2"/>
              <a:buChar char=""/>
              <a:tabLst>
                <a:tab pos="325755" algn="l"/>
                <a:tab pos="1466215" algn="l"/>
                <a:tab pos="3023235" algn="l"/>
              </a:tabLst>
            </a:pPr>
            <a:r>
              <a:rPr sz="2600" dirty="0">
                <a:latin typeface="Trebuchet MS"/>
                <a:cs typeface="Trebuchet MS"/>
              </a:rPr>
              <a:t>Action	on formic </a:t>
            </a:r>
            <a:r>
              <a:rPr sz="2600" spc="-5" dirty="0">
                <a:latin typeface="Trebuchet MS"/>
                <a:cs typeface="Trebuchet MS"/>
              </a:rPr>
              <a:t>acid  </a:t>
            </a:r>
            <a:r>
              <a:rPr sz="2600" dirty="0">
                <a:latin typeface="Trebuchet MS"/>
                <a:cs typeface="Trebuchet MS"/>
              </a:rPr>
              <a:t>HCOOH		CO</a:t>
            </a:r>
            <a:r>
              <a:rPr sz="2600" spc="-90" dirty="0">
                <a:latin typeface="Trebuchet MS"/>
                <a:cs typeface="Trebuchet MS"/>
              </a:rPr>
              <a:t>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O</a:t>
            </a:r>
            <a:endParaRPr sz="2600">
              <a:latin typeface="Trebuchet MS"/>
              <a:cs typeface="Trebuchet MS"/>
            </a:endParaRPr>
          </a:p>
        </p:txBody>
      </p:sp>
      <p:sp>
        <p:nvSpPr>
          <p:cNvPr id="61" name="object 61"/>
          <p:cNvSpPr txBox="1"/>
          <p:nvPr/>
        </p:nvSpPr>
        <p:spPr>
          <a:xfrm>
            <a:off x="763523" y="4459065"/>
            <a:ext cx="2824480" cy="970280"/>
          </a:xfrm>
          <a:prstGeom prst="rect">
            <a:avLst/>
          </a:prstGeom>
        </p:spPr>
        <p:txBody>
          <a:bodyPr vert="horz" wrap="square" lIns="0" tIns="12065" rIns="0" bIns="0" rtlCol="0">
            <a:spAutoFit/>
          </a:bodyPr>
          <a:lstStyle/>
          <a:p>
            <a:pPr marL="38100" marR="30480" indent="181610">
              <a:lnSpc>
                <a:spcPct val="119200"/>
              </a:lnSpc>
              <a:spcBef>
                <a:spcPts val="95"/>
              </a:spcBef>
            </a:pPr>
            <a:r>
              <a:rPr sz="2600" dirty="0">
                <a:latin typeface="Trebuchet MS"/>
                <a:cs typeface="Trebuchet MS"/>
              </a:rPr>
              <a:t>Action on</a:t>
            </a:r>
            <a:r>
              <a:rPr sz="2600" spc="-85" dirty="0">
                <a:latin typeface="Trebuchet MS"/>
                <a:cs typeface="Trebuchet MS"/>
              </a:rPr>
              <a:t> </a:t>
            </a:r>
            <a:r>
              <a:rPr sz="2600" spc="-5" dirty="0">
                <a:latin typeface="Trebuchet MS"/>
                <a:cs typeface="Trebuchet MS"/>
              </a:rPr>
              <a:t>alcohol  </a:t>
            </a:r>
            <a:r>
              <a:rPr sz="2600" spc="5" dirty="0">
                <a:latin typeface="Trebuchet MS"/>
                <a:cs typeface="Trebuchet MS"/>
              </a:rPr>
              <a:t>C</a:t>
            </a:r>
            <a:r>
              <a:rPr sz="2550" spc="7" baseline="-21241" dirty="0">
                <a:latin typeface="Trebuchet MS"/>
                <a:cs typeface="Trebuchet MS"/>
              </a:rPr>
              <a:t>2</a:t>
            </a:r>
            <a:r>
              <a:rPr sz="2600" spc="5" dirty="0">
                <a:latin typeface="Trebuchet MS"/>
                <a:cs typeface="Trebuchet MS"/>
              </a:rPr>
              <a:t>H</a:t>
            </a:r>
            <a:r>
              <a:rPr sz="2550" spc="7" baseline="-21241" dirty="0">
                <a:latin typeface="Trebuchet MS"/>
                <a:cs typeface="Trebuchet MS"/>
              </a:rPr>
              <a:t>5</a:t>
            </a:r>
            <a:r>
              <a:rPr sz="2600" spc="5" dirty="0">
                <a:latin typeface="Trebuchet MS"/>
                <a:cs typeface="Trebuchet MS"/>
              </a:rPr>
              <a:t>OH</a:t>
            </a:r>
            <a:endParaRPr sz="2600">
              <a:latin typeface="Trebuchet MS"/>
              <a:cs typeface="Trebuchet MS"/>
            </a:endParaRPr>
          </a:p>
        </p:txBody>
      </p:sp>
      <p:sp>
        <p:nvSpPr>
          <p:cNvPr id="62" name="object 62"/>
          <p:cNvSpPr txBox="1"/>
          <p:nvPr/>
        </p:nvSpPr>
        <p:spPr>
          <a:xfrm>
            <a:off x="3945118" y="5006416"/>
            <a:ext cx="1591945" cy="422909"/>
          </a:xfrm>
          <a:prstGeom prst="rect">
            <a:avLst/>
          </a:prstGeom>
        </p:spPr>
        <p:txBody>
          <a:bodyPr vert="horz" wrap="square" lIns="0" tIns="13335" rIns="0" bIns="0" rtlCol="0">
            <a:spAutoFit/>
          </a:bodyPr>
          <a:lstStyle/>
          <a:p>
            <a:pPr marL="38100">
              <a:lnSpc>
                <a:spcPct val="100000"/>
              </a:lnSpc>
              <a:spcBef>
                <a:spcPts val="105"/>
              </a:spcBef>
            </a:pPr>
            <a:r>
              <a:rPr sz="2600" spc="5" dirty="0">
                <a:latin typeface="Trebuchet MS"/>
                <a:cs typeface="Trebuchet MS"/>
              </a:rPr>
              <a:t>C</a:t>
            </a:r>
            <a:r>
              <a:rPr sz="2550" spc="7" baseline="-21241" dirty="0">
                <a:latin typeface="Trebuchet MS"/>
                <a:cs typeface="Trebuchet MS"/>
              </a:rPr>
              <a:t>2</a:t>
            </a:r>
            <a:r>
              <a:rPr sz="2600" spc="5" dirty="0">
                <a:latin typeface="Trebuchet MS"/>
                <a:cs typeface="Trebuchet MS"/>
              </a:rPr>
              <a:t>H</a:t>
            </a:r>
            <a:r>
              <a:rPr sz="2550" spc="7" baseline="-21241" dirty="0">
                <a:latin typeface="Trebuchet MS"/>
                <a:cs typeface="Trebuchet MS"/>
              </a:rPr>
              <a:t>5</a:t>
            </a:r>
            <a:r>
              <a:rPr sz="2600" spc="5" dirty="0">
                <a:latin typeface="Trebuchet MS"/>
                <a:cs typeface="Trebuchet MS"/>
              </a:rPr>
              <a:t>OC</a:t>
            </a:r>
            <a:r>
              <a:rPr sz="2550" spc="7" baseline="-21241" dirty="0">
                <a:latin typeface="Trebuchet MS"/>
                <a:cs typeface="Trebuchet MS"/>
              </a:rPr>
              <a:t>2</a:t>
            </a:r>
            <a:r>
              <a:rPr sz="2600" spc="5" dirty="0">
                <a:latin typeface="Trebuchet MS"/>
                <a:cs typeface="Trebuchet MS"/>
              </a:rPr>
              <a:t>H</a:t>
            </a:r>
            <a:r>
              <a:rPr sz="2550" spc="7" baseline="-21241" dirty="0">
                <a:latin typeface="Trebuchet MS"/>
                <a:cs typeface="Trebuchet MS"/>
              </a:rPr>
              <a:t>5</a:t>
            </a:r>
            <a:endParaRPr sz="2550" baseline="-21241">
              <a:latin typeface="Trebuchet MS"/>
              <a:cs typeface="Trebuchet MS"/>
            </a:endParaRPr>
          </a:p>
        </p:txBody>
      </p:sp>
      <p:sp>
        <p:nvSpPr>
          <p:cNvPr id="63" name="object 63"/>
          <p:cNvSpPr txBox="1"/>
          <p:nvPr/>
        </p:nvSpPr>
        <p:spPr>
          <a:xfrm>
            <a:off x="5857621" y="5006416"/>
            <a:ext cx="1005205" cy="422909"/>
          </a:xfrm>
          <a:prstGeom prst="rect">
            <a:avLst/>
          </a:prstGeom>
        </p:spPr>
        <p:txBody>
          <a:bodyPr vert="horz" wrap="square" lIns="0" tIns="13335" rIns="0" bIns="0" rtlCol="0">
            <a:spAutoFit/>
          </a:bodyPr>
          <a:lstStyle/>
          <a:p>
            <a:pPr marL="38100">
              <a:lnSpc>
                <a:spcPct val="100000"/>
              </a:lnSpc>
              <a:spcBef>
                <a:spcPts val="105"/>
              </a:spcBef>
              <a:tabLst>
                <a:tab pos="411480" algn="l"/>
              </a:tabLst>
            </a:pPr>
            <a:r>
              <a:rPr sz="2600" dirty="0">
                <a:latin typeface="Trebuchet MS"/>
                <a:cs typeface="Trebuchet MS"/>
              </a:rPr>
              <a:t>+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O</a:t>
            </a:r>
            <a:endParaRPr sz="2600">
              <a:latin typeface="Trebuchet MS"/>
              <a:cs typeface="Trebuchet MS"/>
            </a:endParaRPr>
          </a:p>
        </p:txBody>
      </p:sp>
      <p:sp>
        <p:nvSpPr>
          <p:cNvPr id="64" name="object 64"/>
          <p:cNvSpPr/>
          <p:nvPr/>
        </p:nvSpPr>
        <p:spPr>
          <a:xfrm>
            <a:off x="2286761" y="3743578"/>
            <a:ext cx="1143635" cy="134620"/>
          </a:xfrm>
          <a:custGeom>
            <a:avLst/>
            <a:gdLst/>
            <a:ahLst/>
            <a:cxnLst/>
            <a:rect l="l" t="t" r="r" b="b"/>
            <a:pathLst>
              <a:path w="1143635" h="134620">
                <a:moveTo>
                  <a:pt x="1085723" y="67183"/>
                </a:moveTo>
                <a:lnTo>
                  <a:pt x="1020190" y="105410"/>
                </a:lnTo>
                <a:lnTo>
                  <a:pt x="1013205" y="109347"/>
                </a:lnTo>
                <a:lnTo>
                  <a:pt x="1010920" y="118237"/>
                </a:lnTo>
                <a:lnTo>
                  <a:pt x="1014984" y="125095"/>
                </a:lnTo>
                <a:lnTo>
                  <a:pt x="1019048" y="132080"/>
                </a:lnTo>
                <a:lnTo>
                  <a:pt x="1027811" y="134366"/>
                </a:lnTo>
                <a:lnTo>
                  <a:pt x="1118276" y="81661"/>
                </a:lnTo>
                <a:lnTo>
                  <a:pt x="1114298" y="81661"/>
                </a:lnTo>
                <a:lnTo>
                  <a:pt x="1114298" y="79629"/>
                </a:lnTo>
                <a:lnTo>
                  <a:pt x="1107059" y="79629"/>
                </a:lnTo>
                <a:lnTo>
                  <a:pt x="1085723" y="67183"/>
                </a:lnTo>
                <a:close/>
              </a:path>
              <a:path w="1143635" h="134620">
                <a:moveTo>
                  <a:pt x="1060903" y="52705"/>
                </a:moveTo>
                <a:lnTo>
                  <a:pt x="0" y="52705"/>
                </a:lnTo>
                <a:lnTo>
                  <a:pt x="0" y="81661"/>
                </a:lnTo>
                <a:lnTo>
                  <a:pt x="1060903" y="81661"/>
                </a:lnTo>
                <a:lnTo>
                  <a:pt x="1085723" y="67183"/>
                </a:lnTo>
                <a:lnTo>
                  <a:pt x="1060903" y="52705"/>
                </a:lnTo>
                <a:close/>
              </a:path>
              <a:path w="1143635" h="134620">
                <a:moveTo>
                  <a:pt x="1118278" y="52705"/>
                </a:moveTo>
                <a:lnTo>
                  <a:pt x="1114298" y="52705"/>
                </a:lnTo>
                <a:lnTo>
                  <a:pt x="1114298" y="81661"/>
                </a:lnTo>
                <a:lnTo>
                  <a:pt x="1118276" y="81661"/>
                </a:lnTo>
                <a:lnTo>
                  <a:pt x="1143127" y="67183"/>
                </a:lnTo>
                <a:lnTo>
                  <a:pt x="1118278" y="52705"/>
                </a:lnTo>
                <a:close/>
              </a:path>
              <a:path w="1143635" h="134620">
                <a:moveTo>
                  <a:pt x="1107059" y="54737"/>
                </a:moveTo>
                <a:lnTo>
                  <a:pt x="1085723" y="67183"/>
                </a:lnTo>
                <a:lnTo>
                  <a:pt x="1107059" y="79629"/>
                </a:lnTo>
                <a:lnTo>
                  <a:pt x="1107059" y="54737"/>
                </a:lnTo>
                <a:close/>
              </a:path>
              <a:path w="1143635" h="134620">
                <a:moveTo>
                  <a:pt x="1114298" y="54737"/>
                </a:moveTo>
                <a:lnTo>
                  <a:pt x="1107059" y="54737"/>
                </a:lnTo>
                <a:lnTo>
                  <a:pt x="1107059" y="79629"/>
                </a:lnTo>
                <a:lnTo>
                  <a:pt x="1114298" y="79629"/>
                </a:lnTo>
                <a:lnTo>
                  <a:pt x="1114298" y="54737"/>
                </a:lnTo>
                <a:close/>
              </a:path>
              <a:path w="1143635" h="134620">
                <a:moveTo>
                  <a:pt x="1027811" y="0"/>
                </a:moveTo>
                <a:lnTo>
                  <a:pt x="1019048" y="2286"/>
                </a:lnTo>
                <a:lnTo>
                  <a:pt x="1014984" y="9271"/>
                </a:lnTo>
                <a:lnTo>
                  <a:pt x="1010920" y="16129"/>
                </a:lnTo>
                <a:lnTo>
                  <a:pt x="1013205" y="25019"/>
                </a:lnTo>
                <a:lnTo>
                  <a:pt x="1020190" y="28956"/>
                </a:lnTo>
                <a:lnTo>
                  <a:pt x="1085723" y="67183"/>
                </a:lnTo>
                <a:lnTo>
                  <a:pt x="1107059" y="54737"/>
                </a:lnTo>
                <a:lnTo>
                  <a:pt x="1114298" y="54737"/>
                </a:lnTo>
                <a:lnTo>
                  <a:pt x="1114298" y="52705"/>
                </a:lnTo>
                <a:lnTo>
                  <a:pt x="1118278" y="52705"/>
                </a:lnTo>
                <a:lnTo>
                  <a:pt x="1027811" y="0"/>
                </a:lnTo>
                <a:close/>
              </a:path>
            </a:pathLst>
          </a:custGeom>
          <a:solidFill>
            <a:srgbClr val="B83C68"/>
          </a:solidFill>
        </p:spPr>
        <p:txBody>
          <a:bodyPr wrap="square" lIns="0" tIns="0" rIns="0" bIns="0" rtlCol="0"/>
          <a:lstStyle/>
          <a:p>
            <a:endParaRPr/>
          </a:p>
        </p:txBody>
      </p:sp>
      <p:sp>
        <p:nvSpPr>
          <p:cNvPr id="65" name="object 65"/>
          <p:cNvSpPr/>
          <p:nvPr/>
        </p:nvSpPr>
        <p:spPr>
          <a:xfrm>
            <a:off x="2743961" y="5191378"/>
            <a:ext cx="1143635" cy="134620"/>
          </a:xfrm>
          <a:custGeom>
            <a:avLst/>
            <a:gdLst/>
            <a:ahLst/>
            <a:cxnLst/>
            <a:rect l="l" t="t" r="r" b="b"/>
            <a:pathLst>
              <a:path w="1143635" h="134620">
                <a:moveTo>
                  <a:pt x="1085723" y="67183"/>
                </a:moveTo>
                <a:lnTo>
                  <a:pt x="1020190" y="105410"/>
                </a:lnTo>
                <a:lnTo>
                  <a:pt x="1013205" y="109347"/>
                </a:lnTo>
                <a:lnTo>
                  <a:pt x="1010920" y="118237"/>
                </a:lnTo>
                <a:lnTo>
                  <a:pt x="1014984" y="125095"/>
                </a:lnTo>
                <a:lnTo>
                  <a:pt x="1019048" y="132080"/>
                </a:lnTo>
                <a:lnTo>
                  <a:pt x="1027811" y="134366"/>
                </a:lnTo>
                <a:lnTo>
                  <a:pt x="1118276" y="81661"/>
                </a:lnTo>
                <a:lnTo>
                  <a:pt x="1114298" y="81661"/>
                </a:lnTo>
                <a:lnTo>
                  <a:pt x="1114298" y="79629"/>
                </a:lnTo>
                <a:lnTo>
                  <a:pt x="1107059" y="79629"/>
                </a:lnTo>
                <a:lnTo>
                  <a:pt x="1085723" y="67183"/>
                </a:lnTo>
                <a:close/>
              </a:path>
              <a:path w="1143635" h="134620">
                <a:moveTo>
                  <a:pt x="1060903" y="52705"/>
                </a:moveTo>
                <a:lnTo>
                  <a:pt x="0" y="52705"/>
                </a:lnTo>
                <a:lnTo>
                  <a:pt x="0" y="81661"/>
                </a:lnTo>
                <a:lnTo>
                  <a:pt x="1060903" y="81661"/>
                </a:lnTo>
                <a:lnTo>
                  <a:pt x="1085723" y="67183"/>
                </a:lnTo>
                <a:lnTo>
                  <a:pt x="1060903" y="52705"/>
                </a:lnTo>
                <a:close/>
              </a:path>
              <a:path w="1143635" h="134620">
                <a:moveTo>
                  <a:pt x="1118278" y="52705"/>
                </a:moveTo>
                <a:lnTo>
                  <a:pt x="1114298" y="52705"/>
                </a:lnTo>
                <a:lnTo>
                  <a:pt x="1114298" y="81661"/>
                </a:lnTo>
                <a:lnTo>
                  <a:pt x="1118276" y="81661"/>
                </a:lnTo>
                <a:lnTo>
                  <a:pt x="1143127" y="67183"/>
                </a:lnTo>
                <a:lnTo>
                  <a:pt x="1118278" y="52705"/>
                </a:lnTo>
                <a:close/>
              </a:path>
              <a:path w="1143635" h="134620">
                <a:moveTo>
                  <a:pt x="1107059" y="54737"/>
                </a:moveTo>
                <a:lnTo>
                  <a:pt x="1085723" y="67183"/>
                </a:lnTo>
                <a:lnTo>
                  <a:pt x="1107059" y="79629"/>
                </a:lnTo>
                <a:lnTo>
                  <a:pt x="1107059" y="54737"/>
                </a:lnTo>
                <a:close/>
              </a:path>
              <a:path w="1143635" h="134620">
                <a:moveTo>
                  <a:pt x="1114298" y="54737"/>
                </a:moveTo>
                <a:lnTo>
                  <a:pt x="1107059" y="54737"/>
                </a:lnTo>
                <a:lnTo>
                  <a:pt x="1107059" y="79629"/>
                </a:lnTo>
                <a:lnTo>
                  <a:pt x="1114298" y="79629"/>
                </a:lnTo>
                <a:lnTo>
                  <a:pt x="1114298" y="54737"/>
                </a:lnTo>
                <a:close/>
              </a:path>
              <a:path w="1143635" h="134620">
                <a:moveTo>
                  <a:pt x="1027811" y="0"/>
                </a:moveTo>
                <a:lnTo>
                  <a:pt x="1019048" y="2286"/>
                </a:lnTo>
                <a:lnTo>
                  <a:pt x="1014984" y="9271"/>
                </a:lnTo>
                <a:lnTo>
                  <a:pt x="1010920" y="16129"/>
                </a:lnTo>
                <a:lnTo>
                  <a:pt x="1013205" y="25019"/>
                </a:lnTo>
                <a:lnTo>
                  <a:pt x="1020190" y="28956"/>
                </a:lnTo>
                <a:lnTo>
                  <a:pt x="1085723" y="67183"/>
                </a:lnTo>
                <a:lnTo>
                  <a:pt x="1107059" y="54737"/>
                </a:lnTo>
                <a:lnTo>
                  <a:pt x="1114298" y="54737"/>
                </a:lnTo>
                <a:lnTo>
                  <a:pt x="1114298" y="52705"/>
                </a:lnTo>
                <a:lnTo>
                  <a:pt x="1118278" y="52705"/>
                </a:lnTo>
                <a:lnTo>
                  <a:pt x="1027811" y="0"/>
                </a:lnTo>
                <a:close/>
              </a:path>
            </a:pathLst>
          </a:custGeom>
          <a:solidFill>
            <a:srgbClr val="B83C68"/>
          </a:solidFill>
        </p:spPr>
        <p:txBody>
          <a:bodyPr wrap="square" lIns="0" tIns="0" rIns="0" bIns="0" rtlCol="0"/>
          <a:lstStyle/>
          <a:p>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2199182"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62328" y="1057402"/>
            <a:ext cx="132841" cy="24079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4593" y="1053719"/>
            <a:ext cx="176339" cy="25031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127885" y="1006221"/>
            <a:ext cx="252095" cy="350520"/>
          </a:xfrm>
          <a:custGeom>
            <a:avLst/>
            <a:gdLst/>
            <a:ahLst/>
            <a:cxnLst/>
            <a:rect l="l" t="t" r="r" b="b"/>
            <a:pathLst>
              <a:path w="252094" h="350519">
                <a:moveTo>
                  <a:pt x="0" y="0"/>
                </a:moveTo>
                <a:lnTo>
                  <a:pt x="29463" y="0"/>
                </a:lnTo>
                <a:lnTo>
                  <a:pt x="192658" y="208533"/>
                </a:lnTo>
                <a:lnTo>
                  <a:pt x="192658" y="0"/>
                </a:lnTo>
                <a:lnTo>
                  <a:pt x="251587" y="0"/>
                </a:lnTo>
                <a:lnTo>
                  <a:pt x="251587" y="350265"/>
                </a:lnTo>
                <a:lnTo>
                  <a:pt x="226694"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1994916"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613916"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1168895" y="1006221"/>
            <a:ext cx="61594" cy="346075"/>
          </a:xfrm>
          <a:custGeom>
            <a:avLst/>
            <a:gdLst/>
            <a:ahLst/>
            <a:cxnLst/>
            <a:rect l="l" t="t" r="r" b="b"/>
            <a:pathLst>
              <a:path w="61594" h="346075">
                <a:moveTo>
                  <a:pt x="0" y="0"/>
                </a:moveTo>
                <a:lnTo>
                  <a:pt x="61328" y="0"/>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843953" y="1005966"/>
            <a:ext cx="288290" cy="346075"/>
          </a:xfrm>
          <a:custGeom>
            <a:avLst/>
            <a:gdLst/>
            <a:ahLst/>
            <a:cxnLst/>
            <a:rect l="l" t="t" r="r" b="b"/>
            <a:pathLst>
              <a:path w="288290" h="346075">
                <a:moveTo>
                  <a:pt x="8254" y="0"/>
                </a:moveTo>
                <a:lnTo>
                  <a:pt x="71005" y="254"/>
                </a:lnTo>
                <a:lnTo>
                  <a:pt x="141058" y="116967"/>
                </a:lnTo>
                <a:lnTo>
                  <a:pt x="218198" y="254"/>
                </a:lnTo>
                <a:lnTo>
                  <a:pt x="282359" y="254"/>
                </a:lnTo>
                <a:lnTo>
                  <a:pt x="172910" y="167767"/>
                </a:lnTo>
                <a:lnTo>
                  <a:pt x="287781" y="345821"/>
                </a:lnTo>
                <a:lnTo>
                  <a:pt x="221030" y="345821"/>
                </a:lnTo>
                <a:lnTo>
                  <a:pt x="139407" y="221487"/>
                </a:lnTo>
                <a:lnTo>
                  <a:pt x="63919" y="345821"/>
                </a:lnTo>
                <a:lnTo>
                  <a:pt x="0" y="345821"/>
                </a:lnTo>
                <a:lnTo>
                  <a:pt x="103555" y="166750"/>
                </a:lnTo>
                <a:lnTo>
                  <a:pt x="8254"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301877" y="1003808"/>
            <a:ext cx="256540" cy="347980"/>
          </a:xfrm>
          <a:custGeom>
            <a:avLst/>
            <a:gdLst/>
            <a:ahLst/>
            <a:cxnLst/>
            <a:rect l="l" t="t" r="r" b="b"/>
            <a:pathLst>
              <a:path w="256540" h="347980">
                <a:moveTo>
                  <a:pt x="92201" y="0"/>
                </a:moveTo>
                <a:lnTo>
                  <a:pt x="159845" y="11064"/>
                </a:lnTo>
                <a:lnTo>
                  <a:pt x="211962" y="44322"/>
                </a:lnTo>
                <a:lnTo>
                  <a:pt x="245109" y="95758"/>
                </a:lnTo>
                <a:lnTo>
                  <a:pt x="256159"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434463" y="1000252"/>
            <a:ext cx="287020" cy="357505"/>
          </a:xfrm>
          <a:custGeom>
            <a:avLst/>
            <a:gdLst/>
            <a:ahLst/>
            <a:cxnLst/>
            <a:rect l="l" t="t" r="r" b="b"/>
            <a:pathLst>
              <a:path w="287019" h="357505">
                <a:moveTo>
                  <a:pt x="175006" y="0"/>
                </a:moveTo>
                <a:lnTo>
                  <a:pt x="202340" y="2139"/>
                </a:lnTo>
                <a:lnTo>
                  <a:pt x="227568" y="8540"/>
                </a:lnTo>
                <a:lnTo>
                  <a:pt x="250676" y="19180"/>
                </a:lnTo>
                <a:lnTo>
                  <a:pt x="271653" y="34036"/>
                </a:lnTo>
                <a:lnTo>
                  <a:pt x="245999" y="83312"/>
                </a:lnTo>
                <a:lnTo>
                  <a:pt x="239831" y="78476"/>
                </a:lnTo>
                <a:lnTo>
                  <a:pt x="232187" y="73675"/>
                </a:lnTo>
                <a:lnTo>
                  <a:pt x="191420" y="56991"/>
                </a:lnTo>
                <a:lnTo>
                  <a:pt x="173609" y="54610"/>
                </a:lnTo>
                <a:lnTo>
                  <a:pt x="149437" y="56757"/>
                </a:lnTo>
                <a:lnTo>
                  <a:pt x="109190" y="74005"/>
                </a:lnTo>
                <a:lnTo>
                  <a:pt x="80182" y="107870"/>
                </a:lnTo>
                <a:lnTo>
                  <a:pt x="65462" y="154162"/>
                </a:lnTo>
                <a:lnTo>
                  <a:pt x="63626" y="181737"/>
                </a:lnTo>
                <a:lnTo>
                  <a:pt x="65436" y="207902"/>
                </a:lnTo>
                <a:lnTo>
                  <a:pt x="79914" y="251995"/>
                </a:lnTo>
                <a:lnTo>
                  <a:pt x="108295" y="284356"/>
                </a:lnTo>
                <a:lnTo>
                  <a:pt x="147625" y="300843"/>
                </a:lnTo>
                <a:lnTo>
                  <a:pt x="171195" y="302895"/>
                </a:lnTo>
                <a:lnTo>
                  <a:pt x="186862" y="301775"/>
                </a:lnTo>
                <a:lnTo>
                  <a:pt x="225170" y="284988"/>
                </a:lnTo>
                <a:lnTo>
                  <a:pt x="225170" y="217043"/>
                </a:lnTo>
                <a:lnTo>
                  <a:pt x="177292" y="217043"/>
                </a:lnTo>
                <a:lnTo>
                  <a:pt x="177292" y="164719"/>
                </a:lnTo>
                <a:lnTo>
                  <a:pt x="286512" y="164719"/>
                </a:lnTo>
                <a:lnTo>
                  <a:pt x="286512" y="319405"/>
                </a:lnTo>
                <a:lnTo>
                  <a:pt x="246578" y="341872"/>
                </a:lnTo>
                <a:lnTo>
                  <a:pt x="195611" y="354885"/>
                </a:lnTo>
                <a:lnTo>
                  <a:pt x="161289"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6"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730375" y="1000252"/>
            <a:ext cx="209550" cy="357505"/>
          </a:xfrm>
          <a:custGeom>
            <a:avLst/>
            <a:gdLst/>
            <a:ahLst/>
            <a:cxnLst/>
            <a:rect l="l" t="t" r="r" b="b"/>
            <a:pathLst>
              <a:path w="209550" h="357505">
                <a:moveTo>
                  <a:pt x="105410"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2179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860167" y="1000252"/>
            <a:ext cx="1518031" cy="357377"/>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969895"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4092066"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2" y="345566"/>
                </a:lnTo>
                <a:lnTo>
                  <a:pt x="109982" y="54482"/>
                </a:lnTo>
                <a:lnTo>
                  <a:pt x="0" y="54482"/>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3799713"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5" y="350265"/>
                </a:lnTo>
                <a:lnTo>
                  <a:pt x="58927" y="131571"/>
                </a:lnTo>
                <a:lnTo>
                  <a:pt x="58927" y="345820"/>
                </a:lnTo>
                <a:lnTo>
                  <a:pt x="0" y="345820"/>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525392" y="1006221"/>
            <a:ext cx="220979" cy="346075"/>
          </a:xfrm>
          <a:custGeom>
            <a:avLst/>
            <a:gdLst/>
            <a:ahLst/>
            <a:cxnLst/>
            <a:rect l="l" t="t" r="r" b="b"/>
            <a:pathLst>
              <a:path w="220979" h="346075">
                <a:moveTo>
                  <a:pt x="0" y="0"/>
                </a:moveTo>
                <a:lnTo>
                  <a:pt x="220472" y="0"/>
                </a:lnTo>
                <a:lnTo>
                  <a:pt x="220472" y="54482"/>
                </a:lnTo>
                <a:lnTo>
                  <a:pt x="61341" y="54482"/>
                </a:lnTo>
                <a:lnTo>
                  <a:pt x="61341" y="135381"/>
                </a:lnTo>
                <a:lnTo>
                  <a:pt x="175514" y="135381"/>
                </a:lnTo>
                <a:lnTo>
                  <a:pt x="175514" y="187578"/>
                </a:lnTo>
                <a:lnTo>
                  <a:pt x="61341" y="187578"/>
                </a:lnTo>
                <a:lnTo>
                  <a:pt x="61341"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860167" y="1001522"/>
            <a:ext cx="304165" cy="350520"/>
          </a:xfrm>
          <a:custGeom>
            <a:avLst/>
            <a:gdLst/>
            <a:ahLst/>
            <a:cxnLst/>
            <a:rect l="l" t="t" r="r" b="b"/>
            <a:pathLst>
              <a:path w="304164" h="350519">
                <a:moveTo>
                  <a:pt x="137794" y="0"/>
                </a:moveTo>
                <a:lnTo>
                  <a:pt x="164719" y="0"/>
                </a:lnTo>
                <a:lnTo>
                  <a:pt x="303656" y="350265"/>
                </a:lnTo>
                <a:lnTo>
                  <a:pt x="235965" y="350265"/>
                </a:lnTo>
                <a:lnTo>
                  <a:pt x="210693"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3184270" y="1000252"/>
            <a:ext cx="287020" cy="357505"/>
          </a:xfrm>
          <a:custGeom>
            <a:avLst/>
            <a:gdLst/>
            <a:ahLst/>
            <a:cxnLst/>
            <a:rect l="l" t="t" r="r" b="b"/>
            <a:pathLst>
              <a:path w="287020" h="357505">
                <a:moveTo>
                  <a:pt x="175006" y="0"/>
                </a:moveTo>
                <a:lnTo>
                  <a:pt x="202340" y="2139"/>
                </a:lnTo>
                <a:lnTo>
                  <a:pt x="227568" y="8540"/>
                </a:lnTo>
                <a:lnTo>
                  <a:pt x="250676" y="19180"/>
                </a:lnTo>
                <a:lnTo>
                  <a:pt x="271653" y="34036"/>
                </a:lnTo>
                <a:lnTo>
                  <a:pt x="245999" y="83312"/>
                </a:lnTo>
                <a:lnTo>
                  <a:pt x="239831" y="78476"/>
                </a:lnTo>
                <a:lnTo>
                  <a:pt x="232187" y="73675"/>
                </a:lnTo>
                <a:lnTo>
                  <a:pt x="191420" y="56991"/>
                </a:lnTo>
                <a:lnTo>
                  <a:pt x="173608" y="54610"/>
                </a:lnTo>
                <a:lnTo>
                  <a:pt x="149437" y="56757"/>
                </a:lnTo>
                <a:lnTo>
                  <a:pt x="109190" y="74005"/>
                </a:lnTo>
                <a:lnTo>
                  <a:pt x="80182" y="107870"/>
                </a:lnTo>
                <a:lnTo>
                  <a:pt x="65462" y="154162"/>
                </a:lnTo>
                <a:lnTo>
                  <a:pt x="63627" y="181737"/>
                </a:lnTo>
                <a:lnTo>
                  <a:pt x="65436" y="207902"/>
                </a:lnTo>
                <a:lnTo>
                  <a:pt x="79914" y="251995"/>
                </a:lnTo>
                <a:lnTo>
                  <a:pt x="108295" y="284356"/>
                </a:lnTo>
                <a:lnTo>
                  <a:pt x="147625" y="300843"/>
                </a:lnTo>
                <a:lnTo>
                  <a:pt x="171195" y="302895"/>
                </a:lnTo>
                <a:lnTo>
                  <a:pt x="186862" y="301775"/>
                </a:lnTo>
                <a:lnTo>
                  <a:pt x="225170" y="284988"/>
                </a:lnTo>
                <a:lnTo>
                  <a:pt x="225170" y="217043"/>
                </a:lnTo>
                <a:lnTo>
                  <a:pt x="177292" y="217043"/>
                </a:lnTo>
                <a:lnTo>
                  <a:pt x="177292" y="164719"/>
                </a:lnTo>
                <a:lnTo>
                  <a:pt x="286512" y="164719"/>
                </a:lnTo>
                <a:lnTo>
                  <a:pt x="286512" y="319405"/>
                </a:lnTo>
                <a:lnTo>
                  <a:pt x="246578" y="341872"/>
                </a:lnTo>
                <a:lnTo>
                  <a:pt x="195611" y="354885"/>
                </a:lnTo>
                <a:lnTo>
                  <a:pt x="161290" y="357377"/>
                </a:lnTo>
                <a:lnTo>
                  <a:pt x="126069" y="354349"/>
                </a:lnTo>
                <a:lnTo>
                  <a:pt x="67153" y="330053"/>
                </a:lnTo>
                <a:lnTo>
                  <a:pt x="24431" y="282402"/>
                </a:lnTo>
                <a:lnTo>
                  <a:pt x="2714" y="218064"/>
                </a:lnTo>
                <a:lnTo>
                  <a:pt x="0" y="180086"/>
                </a:lnTo>
                <a:lnTo>
                  <a:pt x="2954" y="141960"/>
                </a:lnTo>
                <a:lnTo>
                  <a:pt x="26628" y="76948"/>
                </a:lnTo>
                <a:lnTo>
                  <a:pt x="73136" y="28182"/>
                </a:lnTo>
                <a:lnTo>
                  <a:pt x="136953" y="3139"/>
                </a:lnTo>
                <a:lnTo>
                  <a:pt x="175006" y="0"/>
                </a:lnTo>
                <a:close/>
              </a:path>
            </a:pathLst>
          </a:custGeom>
          <a:ln w="3175">
            <a:solidFill>
              <a:srgbClr val="58134A"/>
            </a:solidFill>
          </a:ln>
        </p:spPr>
        <p:txBody>
          <a:bodyPr wrap="square" lIns="0" tIns="0" rIns="0" bIns="0" rtlCol="0"/>
          <a:lstStyle/>
          <a:p>
            <a:endParaRPr/>
          </a:p>
        </p:txBody>
      </p:sp>
      <p:sp>
        <p:nvSpPr>
          <p:cNvPr id="21" name="object 21"/>
          <p:cNvSpPr txBox="1">
            <a:spLocks noGrp="1"/>
          </p:cNvSpPr>
          <p:nvPr>
            <p:ph type="title"/>
          </p:nvPr>
        </p:nvSpPr>
        <p:spPr>
          <a:xfrm>
            <a:off x="523240" y="1592707"/>
            <a:ext cx="6329680" cy="1212215"/>
          </a:xfrm>
          <a:prstGeom prst="rect">
            <a:avLst/>
          </a:prstGeom>
        </p:spPr>
        <p:txBody>
          <a:bodyPr vert="horz" wrap="square" lIns="0" tIns="13335" rIns="0" bIns="0" rtlCol="0">
            <a:spAutoFit/>
          </a:bodyPr>
          <a:lstStyle/>
          <a:p>
            <a:pPr marL="25400">
              <a:lnSpc>
                <a:spcPct val="100000"/>
              </a:lnSpc>
              <a:spcBef>
                <a:spcPts val="105"/>
              </a:spcBef>
            </a:pPr>
            <a:r>
              <a:rPr sz="2600" spc="-5" dirty="0"/>
              <a:t>Cu </a:t>
            </a:r>
            <a:r>
              <a:rPr sz="2600" dirty="0"/>
              <a:t>+ 2 H</a:t>
            </a:r>
            <a:r>
              <a:rPr sz="2550" baseline="-21241" dirty="0"/>
              <a:t>2</a:t>
            </a:r>
            <a:r>
              <a:rPr sz="2600" dirty="0"/>
              <a:t>SO</a:t>
            </a:r>
            <a:r>
              <a:rPr sz="2550" baseline="-21241" dirty="0"/>
              <a:t>4</a:t>
            </a:r>
            <a:r>
              <a:rPr sz="2600" dirty="0"/>
              <a:t>(conc.) </a:t>
            </a:r>
            <a:r>
              <a:rPr sz="2600" dirty="0">
                <a:latin typeface="Arial"/>
                <a:cs typeface="Arial"/>
              </a:rPr>
              <a:t>→ </a:t>
            </a:r>
            <a:r>
              <a:rPr sz="2600" dirty="0"/>
              <a:t>CuSO</a:t>
            </a:r>
            <a:r>
              <a:rPr sz="2550" baseline="-21241" dirty="0"/>
              <a:t>4 </a:t>
            </a:r>
            <a:r>
              <a:rPr sz="2600" dirty="0"/>
              <a:t>+ SO</a:t>
            </a:r>
            <a:r>
              <a:rPr sz="2550" baseline="-21241" dirty="0"/>
              <a:t>2 </a:t>
            </a:r>
            <a:r>
              <a:rPr sz="2600" dirty="0"/>
              <a:t>+</a:t>
            </a:r>
            <a:r>
              <a:rPr sz="2600" spc="-459" dirty="0"/>
              <a:t> </a:t>
            </a:r>
            <a:r>
              <a:rPr sz="2600" spc="5" dirty="0"/>
              <a:t>2H</a:t>
            </a:r>
            <a:r>
              <a:rPr sz="2550" spc="7" baseline="-21241" dirty="0"/>
              <a:t>2</a:t>
            </a:r>
            <a:r>
              <a:rPr sz="2600" spc="5" dirty="0"/>
              <a:t>O</a:t>
            </a:r>
            <a:endParaRPr sz="2600">
              <a:latin typeface="Arial"/>
              <a:cs typeface="Arial"/>
            </a:endParaRPr>
          </a:p>
          <a:p>
            <a:pPr>
              <a:lnSpc>
                <a:spcPct val="100000"/>
              </a:lnSpc>
              <a:spcBef>
                <a:spcPts val="45"/>
              </a:spcBef>
            </a:pPr>
            <a:endParaRPr sz="2650">
              <a:latin typeface="Times New Roman"/>
              <a:cs typeface="Times New Roman"/>
            </a:endParaRPr>
          </a:p>
          <a:p>
            <a:pPr marL="299085">
              <a:lnSpc>
                <a:spcPct val="100000"/>
              </a:lnSpc>
            </a:pPr>
            <a:r>
              <a:rPr sz="2600" spc="-5" dirty="0"/>
              <a:t>3S </a:t>
            </a:r>
            <a:r>
              <a:rPr sz="2600" dirty="0"/>
              <a:t>+ 2H</a:t>
            </a:r>
            <a:r>
              <a:rPr sz="2550" baseline="-21241" dirty="0"/>
              <a:t>2</a:t>
            </a:r>
            <a:r>
              <a:rPr sz="2600" dirty="0"/>
              <a:t>SO</a:t>
            </a:r>
            <a:r>
              <a:rPr sz="2550" baseline="-21241" dirty="0"/>
              <a:t>4</a:t>
            </a:r>
            <a:r>
              <a:rPr sz="2600" dirty="0"/>
              <a:t>(conc.) </a:t>
            </a:r>
            <a:r>
              <a:rPr sz="2600" dirty="0">
                <a:latin typeface="Arial"/>
                <a:cs typeface="Arial"/>
              </a:rPr>
              <a:t>→ </a:t>
            </a:r>
            <a:r>
              <a:rPr sz="2600" dirty="0"/>
              <a:t>3SO</a:t>
            </a:r>
            <a:r>
              <a:rPr sz="2550" baseline="-21241" dirty="0"/>
              <a:t>2 </a:t>
            </a:r>
            <a:r>
              <a:rPr sz="2600" dirty="0"/>
              <a:t>+</a:t>
            </a:r>
            <a:r>
              <a:rPr sz="2600" spc="-215" dirty="0"/>
              <a:t> </a:t>
            </a:r>
            <a:r>
              <a:rPr sz="2600" spc="5" dirty="0"/>
              <a:t>2H</a:t>
            </a:r>
            <a:r>
              <a:rPr sz="2550" spc="7" baseline="-21241" dirty="0"/>
              <a:t>2</a:t>
            </a:r>
            <a:r>
              <a:rPr sz="2600" spc="5" dirty="0"/>
              <a:t>O</a:t>
            </a:r>
            <a:endParaRPr sz="2600">
              <a:latin typeface="Arial"/>
              <a:cs typeface="Arial"/>
            </a:endParaRPr>
          </a:p>
        </p:txBody>
      </p:sp>
      <p:sp>
        <p:nvSpPr>
          <p:cNvPr id="22" name="object 22"/>
          <p:cNvSpPr txBox="1"/>
          <p:nvPr/>
        </p:nvSpPr>
        <p:spPr>
          <a:xfrm>
            <a:off x="523240" y="3104691"/>
            <a:ext cx="6699250" cy="1329055"/>
          </a:xfrm>
          <a:prstGeom prst="rect">
            <a:avLst/>
          </a:prstGeom>
        </p:spPr>
        <p:txBody>
          <a:bodyPr vert="horz" wrap="square" lIns="0" tIns="80010" rIns="0" bIns="0" rtlCol="0">
            <a:spAutoFit/>
          </a:bodyPr>
          <a:lstStyle/>
          <a:p>
            <a:pPr marL="299085">
              <a:lnSpc>
                <a:spcPct val="100000"/>
              </a:lnSpc>
              <a:spcBef>
                <a:spcPts val="630"/>
              </a:spcBef>
            </a:pPr>
            <a:r>
              <a:rPr sz="2600" dirty="0">
                <a:latin typeface="Trebuchet MS"/>
                <a:cs typeface="Trebuchet MS"/>
              </a:rPr>
              <a:t>C + 2H</a:t>
            </a:r>
            <a:r>
              <a:rPr sz="2550" baseline="-21241" dirty="0">
                <a:latin typeface="Trebuchet MS"/>
                <a:cs typeface="Trebuchet MS"/>
              </a:rPr>
              <a:t>2</a:t>
            </a:r>
            <a:r>
              <a:rPr sz="2600" dirty="0">
                <a:latin typeface="Trebuchet MS"/>
                <a:cs typeface="Trebuchet MS"/>
              </a:rPr>
              <a:t>SO</a:t>
            </a:r>
            <a:r>
              <a:rPr sz="2550" baseline="-21241" dirty="0">
                <a:latin typeface="Trebuchet MS"/>
                <a:cs typeface="Trebuchet MS"/>
              </a:rPr>
              <a:t>4</a:t>
            </a:r>
            <a:r>
              <a:rPr sz="2600" dirty="0">
                <a:latin typeface="Trebuchet MS"/>
                <a:cs typeface="Trebuchet MS"/>
              </a:rPr>
              <a:t>(conc.) </a:t>
            </a:r>
            <a:r>
              <a:rPr sz="2600" dirty="0">
                <a:latin typeface="Arial"/>
                <a:cs typeface="Arial"/>
              </a:rPr>
              <a:t>→ </a:t>
            </a:r>
            <a:r>
              <a:rPr sz="2600" dirty="0">
                <a:latin typeface="Trebuchet MS"/>
                <a:cs typeface="Trebuchet MS"/>
              </a:rPr>
              <a:t>CO</a:t>
            </a:r>
            <a:r>
              <a:rPr sz="2550" baseline="-21241" dirty="0">
                <a:latin typeface="Trebuchet MS"/>
                <a:cs typeface="Trebuchet MS"/>
              </a:rPr>
              <a:t>2 </a:t>
            </a:r>
            <a:r>
              <a:rPr sz="2600" dirty="0">
                <a:latin typeface="Trebuchet MS"/>
                <a:cs typeface="Trebuchet MS"/>
              </a:rPr>
              <a:t>+ 2 </a:t>
            </a:r>
            <a:r>
              <a:rPr sz="2600" spc="5" dirty="0">
                <a:latin typeface="Trebuchet MS"/>
                <a:cs typeface="Trebuchet MS"/>
              </a:rPr>
              <a:t>SO</a:t>
            </a:r>
            <a:r>
              <a:rPr sz="2550" spc="7" baseline="-21241" dirty="0">
                <a:latin typeface="Trebuchet MS"/>
                <a:cs typeface="Trebuchet MS"/>
              </a:rPr>
              <a:t>2 </a:t>
            </a:r>
            <a:r>
              <a:rPr sz="2600" dirty="0">
                <a:latin typeface="Trebuchet MS"/>
                <a:cs typeface="Trebuchet MS"/>
              </a:rPr>
              <a:t>+ 2</a:t>
            </a:r>
            <a:r>
              <a:rPr sz="2600" spc="-505" dirty="0">
                <a:latin typeface="Trebuchet MS"/>
                <a:cs typeface="Trebuchet MS"/>
              </a:rPr>
              <a:t> </a:t>
            </a:r>
            <a:r>
              <a:rPr sz="2600" spc="10" dirty="0">
                <a:latin typeface="Trebuchet MS"/>
                <a:cs typeface="Trebuchet MS"/>
              </a:rPr>
              <a:t>H</a:t>
            </a:r>
            <a:r>
              <a:rPr sz="2550" spc="15" baseline="-21241" dirty="0">
                <a:latin typeface="Trebuchet MS"/>
                <a:cs typeface="Trebuchet MS"/>
              </a:rPr>
              <a:t>2</a:t>
            </a:r>
            <a:r>
              <a:rPr sz="2600" spc="10" dirty="0">
                <a:latin typeface="Trebuchet MS"/>
                <a:cs typeface="Trebuchet MS"/>
              </a:rPr>
              <a:t>O</a:t>
            </a:r>
            <a:endParaRPr sz="2600">
              <a:latin typeface="Trebuchet MS"/>
              <a:cs typeface="Trebuchet MS"/>
            </a:endParaRPr>
          </a:p>
          <a:p>
            <a:pPr marL="25400" marR="17780" indent="100330">
              <a:lnSpc>
                <a:spcPct val="112500"/>
              </a:lnSpc>
              <a:spcBef>
                <a:spcPts val="130"/>
              </a:spcBef>
            </a:pPr>
            <a:r>
              <a:rPr sz="2400" spc="-5" dirty="0">
                <a:latin typeface="Trebuchet MS"/>
                <a:cs typeface="Trebuchet MS"/>
              </a:rPr>
              <a:t>dilute acid </a:t>
            </a:r>
            <a:r>
              <a:rPr sz="2400" dirty="0">
                <a:latin typeface="Trebuchet MS"/>
                <a:cs typeface="Trebuchet MS"/>
              </a:rPr>
              <a:t>reacts </a:t>
            </a:r>
            <a:r>
              <a:rPr sz="2400" spc="-5" dirty="0">
                <a:latin typeface="Trebuchet MS"/>
                <a:cs typeface="Trebuchet MS"/>
              </a:rPr>
              <a:t>with metals </a:t>
            </a:r>
            <a:r>
              <a:rPr sz="2400" dirty="0">
                <a:latin typeface="Trebuchet MS"/>
                <a:cs typeface="Trebuchet MS"/>
              </a:rPr>
              <a:t>liberating H</a:t>
            </a:r>
            <a:r>
              <a:rPr sz="2400" baseline="-20833" dirty="0">
                <a:latin typeface="Trebuchet MS"/>
                <a:cs typeface="Trebuchet MS"/>
              </a:rPr>
              <a:t>2 </a:t>
            </a:r>
            <a:r>
              <a:rPr sz="2400" dirty="0">
                <a:latin typeface="Trebuchet MS"/>
                <a:cs typeface="Trebuchet MS"/>
              </a:rPr>
              <a:t>gas.  </a:t>
            </a:r>
            <a:r>
              <a:rPr sz="2400" spc="-20" dirty="0">
                <a:latin typeface="Trebuchet MS"/>
                <a:cs typeface="Trebuchet MS"/>
              </a:rPr>
              <a:t>Reaction </a:t>
            </a:r>
            <a:r>
              <a:rPr sz="2400" spc="-5" dirty="0">
                <a:latin typeface="Trebuchet MS"/>
                <a:cs typeface="Trebuchet MS"/>
              </a:rPr>
              <a:t>with</a:t>
            </a:r>
            <a:r>
              <a:rPr sz="2400" spc="40" dirty="0">
                <a:latin typeface="Trebuchet MS"/>
                <a:cs typeface="Trebuchet MS"/>
              </a:rPr>
              <a:t> </a:t>
            </a:r>
            <a:r>
              <a:rPr sz="2400" spc="-5" dirty="0">
                <a:latin typeface="Trebuchet MS"/>
                <a:cs typeface="Trebuchet MS"/>
              </a:rPr>
              <a:t>benzene</a:t>
            </a:r>
            <a:endParaRPr sz="2400">
              <a:latin typeface="Trebuchet MS"/>
              <a:cs typeface="Trebuchet MS"/>
            </a:endParaRPr>
          </a:p>
        </p:txBody>
      </p:sp>
      <p:sp>
        <p:nvSpPr>
          <p:cNvPr id="23" name="object 23"/>
          <p:cNvSpPr txBox="1"/>
          <p:nvPr/>
        </p:nvSpPr>
        <p:spPr>
          <a:xfrm>
            <a:off x="4311522" y="5766003"/>
            <a:ext cx="215074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rebuchet MS"/>
                <a:cs typeface="Trebuchet MS"/>
              </a:rPr>
              <a:t>benzene sulphonic</a:t>
            </a:r>
            <a:r>
              <a:rPr sz="1600" spc="5" dirty="0">
                <a:latin typeface="Trebuchet MS"/>
                <a:cs typeface="Trebuchet MS"/>
              </a:rPr>
              <a:t> </a:t>
            </a:r>
            <a:r>
              <a:rPr sz="1600" spc="-5" dirty="0">
                <a:latin typeface="Trebuchet MS"/>
                <a:cs typeface="Trebuchet MS"/>
              </a:rPr>
              <a:t>acid</a:t>
            </a:r>
            <a:endParaRPr sz="1600">
              <a:latin typeface="Trebuchet MS"/>
              <a:cs typeface="Trebuchet MS"/>
            </a:endParaRPr>
          </a:p>
        </p:txBody>
      </p:sp>
      <p:sp>
        <p:nvSpPr>
          <p:cNvPr id="24" name="object 24"/>
          <p:cNvSpPr/>
          <p:nvPr/>
        </p:nvSpPr>
        <p:spPr>
          <a:xfrm>
            <a:off x="1256203" y="4690885"/>
            <a:ext cx="5051360" cy="98142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02" y="1000252"/>
            <a:ext cx="1041577" cy="3573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12850" y="1006221"/>
            <a:ext cx="220979" cy="346075"/>
          </a:xfrm>
          <a:custGeom>
            <a:avLst/>
            <a:gdLst/>
            <a:ahLst/>
            <a:cxnLst/>
            <a:rect l="l" t="t" r="r" b="b"/>
            <a:pathLst>
              <a:path w="220980" h="346075">
                <a:moveTo>
                  <a:pt x="0" y="0"/>
                </a:moveTo>
                <a:lnTo>
                  <a:pt x="220522" y="0"/>
                </a:lnTo>
                <a:lnTo>
                  <a:pt x="220522" y="54482"/>
                </a:lnTo>
                <a:lnTo>
                  <a:pt x="61328" y="54482"/>
                </a:lnTo>
                <a:lnTo>
                  <a:pt x="61328" y="135381"/>
                </a:lnTo>
                <a:lnTo>
                  <a:pt x="175564" y="135381"/>
                </a:lnTo>
                <a:lnTo>
                  <a:pt x="175564" y="187578"/>
                </a:lnTo>
                <a:lnTo>
                  <a:pt x="61328" y="187578"/>
                </a:lnTo>
                <a:lnTo>
                  <a:pt x="61328" y="291083"/>
                </a:lnTo>
                <a:lnTo>
                  <a:pt x="217982" y="291083"/>
                </a:lnTo>
                <a:lnTo>
                  <a:pt x="217982" y="345566"/>
                </a:lnTo>
                <a:lnTo>
                  <a:pt x="0" y="345566"/>
                </a:lnTo>
                <a:lnTo>
                  <a:pt x="0" y="0"/>
                </a:lnTo>
                <a:close/>
              </a:path>
            </a:pathLst>
          </a:custGeom>
          <a:ln w="3175">
            <a:solidFill>
              <a:srgbClr val="58134A"/>
            </a:solidFill>
          </a:ln>
        </p:spPr>
        <p:txBody>
          <a:bodyPr wrap="square" lIns="0" tIns="0" rIns="0" bIns="0" rtlCol="0"/>
          <a:lstStyle/>
          <a:p>
            <a:endParaRPr/>
          </a:p>
        </p:txBody>
      </p:sp>
      <p:sp>
        <p:nvSpPr>
          <p:cNvPr id="4" name="object 4"/>
          <p:cNvSpPr/>
          <p:nvPr/>
        </p:nvSpPr>
        <p:spPr>
          <a:xfrm>
            <a:off x="538302" y="1006221"/>
            <a:ext cx="257175" cy="351790"/>
          </a:xfrm>
          <a:custGeom>
            <a:avLst/>
            <a:gdLst/>
            <a:ahLst/>
            <a:cxnLst/>
            <a:rect l="l" t="t" r="r" b="b"/>
            <a:pathLst>
              <a:path w="257175" h="351790">
                <a:moveTo>
                  <a:pt x="0" y="0"/>
                </a:moveTo>
                <a:lnTo>
                  <a:pt x="61328" y="0"/>
                </a:lnTo>
                <a:lnTo>
                  <a:pt x="61328" y="234187"/>
                </a:lnTo>
                <a:lnTo>
                  <a:pt x="62390" y="247451"/>
                </a:lnTo>
                <a:lnTo>
                  <a:pt x="87605" y="287174"/>
                </a:lnTo>
                <a:lnTo>
                  <a:pt x="125018" y="296925"/>
                </a:lnTo>
                <a:lnTo>
                  <a:pt x="140728" y="295856"/>
                </a:lnTo>
                <a:lnTo>
                  <a:pt x="176809" y="279907"/>
                </a:lnTo>
                <a:lnTo>
                  <a:pt x="195325" y="233044"/>
                </a:lnTo>
                <a:lnTo>
                  <a:pt x="195325" y="0"/>
                </a:lnTo>
                <a:lnTo>
                  <a:pt x="256654" y="0"/>
                </a:lnTo>
                <a:lnTo>
                  <a:pt x="256654" y="237743"/>
                </a:lnTo>
                <a:lnTo>
                  <a:pt x="254420" y="262963"/>
                </a:lnTo>
                <a:lnTo>
                  <a:pt x="236551" y="304734"/>
                </a:lnTo>
                <a:lnTo>
                  <a:pt x="201550" y="334478"/>
                </a:lnTo>
                <a:lnTo>
                  <a:pt x="153840" y="349527"/>
                </a:lnTo>
                <a:lnTo>
                  <a:pt x="125501" y="351408"/>
                </a:lnTo>
                <a:lnTo>
                  <a:pt x="97140" y="349573"/>
                </a:lnTo>
                <a:lnTo>
                  <a:pt x="50729" y="334853"/>
                </a:lnTo>
                <a:lnTo>
                  <a:pt x="18382" y="305605"/>
                </a:lnTo>
                <a:lnTo>
                  <a:pt x="2042" y="263401"/>
                </a:lnTo>
                <a:lnTo>
                  <a:pt x="0" y="237489"/>
                </a:lnTo>
                <a:lnTo>
                  <a:pt x="0"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370711" y="100025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1"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8"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6" name="object 6"/>
          <p:cNvSpPr/>
          <p:nvPr/>
        </p:nvSpPr>
        <p:spPr>
          <a:xfrm>
            <a:off x="849452" y="1000252"/>
            <a:ext cx="209550" cy="357505"/>
          </a:xfrm>
          <a:custGeom>
            <a:avLst/>
            <a:gdLst/>
            <a:ahLst/>
            <a:cxnLst/>
            <a:rect l="l" t="t" r="r" b="b"/>
            <a:pathLst>
              <a:path w="209550" h="357505">
                <a:moveTo>
                  <a:pt x="105448" y="0"/>
                </a:moveTo>
                <a:lnTo>
                  <a:pt x="133413" y="1404"/>
                </a:lnTo>
                <a:lnTo>
                  <a:pt x="157399" y="5619"/>
                </a:lnTo>
                <a:lnTo>
                  <a:pt x="177405" y="12644"/>
                </a:lnTo>
                <a:lnTo>
                  <a:pt x="193433" y="22478"/>
                </a:lnTo>
                <a:lnTo>
                  <a:pt x="174790" y="75311"/>
                </a:lnTo>
                <a:lnTo>
                  <a:pt x="158414" y="65216"/>
                </a:lnTo>
                <a:lnTo>
                  <a:pt x="141593" y="57991"/>
                </a:lnTo>
                <a:lnTo>
                  <a:pt x="124328" y="53647"/>
                </a:lnTo>
                <a:lnTo>
                  <a:pt x="106616" y="52197"/>
                </a:lnTo>
                <a:lnTo>
                  <a:pt x="96601" y="52889"/>
                </a:lnTo>
                <a:lnTo>
                  <a:pt x="64955" y="76263"/>
                </a:lnTo>
                <a:lnTo>
                  <a:pt x="62039" y="92583"/>
                </a:lnTo>
                <a:lnTo>
                  <a:pt x="66152" y="107584"/>
                </a:lnTo>
                <a:lnTo>
                  <a:pt x="78490" y="122872"/>
                </a:lnTo>
                <a:lnTo>
                  <a:pt x="99056" y="138445"/>
                </a:lnTo>
                <a:lnTo>
                  <a:pt x="127850" y="154305"/>
                </a:lnTo>
                <a:lnTo>
                  <a:pt x="143978" y="162615"/>
                </a:lnTo>
                <a:lnTo>
                  <a:pt x="157691" y="170592"/>
                </a:lnTo>
                <a:lnTo>
                  <a:pt x="191369" y="201041"/>
                </a:lnTo>
                <a:lnTo>
                  <a:pt x="207230" y="238934"/>
                </a:lnTo>
                <a:lnTo>
                  <a:pt x="209232" y="261238"/>
                </a:lnTo>
                <a:lnTo>
                  <a:pt x="207161" y="281267"/>
                </a:lnTo>
                <a:lnTo>
                  <a:pt x="190592" y="315799"/>
                </a:lnTo>
                <a:lnTo>
                  <a:pt x="158117" y="342161"/>
                </a:lnTo>
                <a:lnTo>
                  <a:pt x="113706" y="355687"/>
                </a:lnTo>
                <a:lnTo>
                  <a:pt x="87274" y="357377"/>
                </a:lnTo>
                <a:lnTo>
                  <a:pt x="63688" y="355828"/>
                </a:lnTo>
                <a:lnTo>
                  <a:pt x="41279" y="351170"/>
                </a:lnTo>
                <a:lnTo>
                  <a:pt x="20049" y="343394"/>
                </a:lnTo>
                <a:lnTo>
                  <a:pt x="0" y="332486"/>
                </a:lnTo>
                <a:lnTo>
                  <a:pt x="22644" y="277495"/>
                </a:lnTo>
                <a:lnTo>
                  <a:pt x="40734" y="288643"/>
                </a:lnTo>
                <a:lnTo>
                  <a:pt x="58677" y="296576"/>
                </a:lnTo>
                <a:lnTo>
                  <a:pt x="76472" y="301319"/>
                </a:lnTo>
                <a:lnTo>
                  <a:pt x="94119" y="302895"/>
                </a:lnTo>
                <a:lnTo>
                  <a:pt x="117755" y="300537"/>
                </a:lnTo>
                <a:lnTo>
                  <a:pt x="134639" y="293465"/>
                </a:lnTo>
                <a:lnTo>
                  <a:pt x="144768" y="281678"/>
                </a:lnTo>
                <a:lnTo>
                  <a:pt x="148145" y="265175"/>
                </a:lnTo>
                <a:lnTo>
                  <a:pt x="147348" y="256434"/>
                </a:lnTo>
                <a:lnTo>
                  <a:pt x="127347" y="223206"/>
                </a:lnTo>
                <a:lnTo>
                  <a:pt x="82918" y="195452"/>
                </a:lnTo>
                <a:lnTo>
                  <a:pt x="64663" y="185975"/>
                </a:lnTo>
                <a:lnTo>
                  <a:pt x="49653" y="177355"/>
                </a:lnTo>
                <a:lnTo>
                  <a:pt x="17160" y="148637"/>
                </a:lnTo>
                <a:lnTo>
                  <a:pt x="1175" y="103489"/>
                </a:lnTo>
                <a:lnTo>
                  <a:pt x="711" y="92963"/>
                </a:lnTo>
                <a:lnTo>
                  <a:pt x="2545" y="73796"/>
                </a:lnTo>
                <a:lnTo>
                  <a:pt x="30073" y="26415"/>
                </a:lnTo>
                <a:lnTo>
                  <a:pt x="63603" y="6635"/>
                </a:lnTo>
                <a:lnTo>
                  <a:pt x="83485" y="1662"/>
                </a:lnTo>
                <a:lnTo>
                  <a:pt x="105448" y="0"/>
                </a:lnTo>
                <a:close/>
              </a:path>
            </a:pathLst>
          </a:custGeom>
          <a:ln w="3175">
            <a:solidFill>
              <a:srgbClr val="58134A"/>
            </a:solidFill>
          </a:ln>
        </p:spPr>
        <p:txBody>
          <a:bodyPr wrap="square" lIns="0" tIns="0" rIns="0" bIns="0" rtlCol="0"/>
          <a:lstStyle/>
          <a:p>
            <a:endParaRPr/>
          </a:p>
        </p:txBody>
      </p:sp>
      <p:sp>
        <p:nvSpPr>
          <p:cNvPr id="7" name="object 7"/>
          <p:cNvSpPr txBox="1"/>
          <p:nvPr/>
        </p:nvSpPr>
        <p:spPr>
          <a:xfrm>
            <a:off x="535940" y="1560016"/>
            <a:ext cx="7059295" cy="4437380"/>
          </a:xfrm>
          <a:prstGeom prst="rect">
            <a:avLst/>
          </a:prstGeom>
        </p:spPr>
        <p:txBody>
          <a:bodyPr vert="horz" wrap="square" lIns="0" tIns="12700" rIns="0" bIns="0" rtlCol="0">
            <a:spAutoFit/>
          </a:bodyPr>
          <a:lstStyle/>
          <a:p>
            <a:pPr marL="287020" indent="-274320">
              <a:lnSpc>
                <a:spcPts val="2595"/>
              </a:lnSpc>
              <a:spcBef>
                <a:spcPts val="100"/>
              </a:spcBef>
              <a:buClr>
                <a:srgbClr val="B03E9A"/>
              </a:buClr>
              <a:buSzPct val="72916"/>
              <a:buFont typeface="Wingdings 2"/>
              <a:buChar char=""/>
              <a:tabLst>
                <a:tab pos="287020" algn="l"/>
              </a:tabLst>
            </a:pPr>
            <a:r>
              <a:rPr sz="2400" spc="-5" dirty="0">
                <a:latin typeface="Trebuchet MS"/>
                <a:cs typeface="Trebuchet MS"/>
              </a:rPr>
              <a:t>Sulphuric acid is </a:t>
            </a:r>
            <a:r>
              <a:rPr sz="2400" dirty="0">
                <a:latin typeface="Trebuchet MS"/>
                <a:cs typeface="Trebuchet MS"/>
              </a:rPr>
              <a:t>a very </a:t>
            </a:r>
            <a:r>
              <a:rPr sz="2400" spc="-5" dirty="0">
                <a:latin typeface="Trebuchet MS"/>
                <a:cs typeface="Trebuchet MS"/>
              </a:rPr>
              <a:t>important</a:t>
            </a:r>
            <a:r>
              <a:rPr sz="2400" spc="35" dirty="0">
                <a:latin typeface="Trebuchet MS"/>
                <a:cs typeface="Trebuchet MS"/>
              </a:rPr>
              <a:t> </a:t>
            </a:r>
            <a:r>
              <a:rPr sz="2400" spc="-5" dirty="0">
                <a:latin typeface="Trebuchet MS"/>
                <a:cs typeface="Trebuchet MS"/>
              </a:rPr>
              <a:t>industrial</a:t>
            </a:r>
            <a:endParaRPr sz="2400">
              <a:latin typeface="Trebuchet MS"/>
              <a:cs typeface="Trebuchet MS"/>
            </a:endParaRPr>
          </a:p>
          <a:p>
            <a:pPr marL="286385">
              <a:lnSpc>
                <a:spcPts val="2595"/>
              </a:lnSpc>
            </a:pPr>
            <a:r>
              <a:rPr sz="2400" spc="-5" dirty="0">
                <a:latin typeface="Trebuchet MS"/>
                <a:cs typeface="Trebuchet MS"/>
              </a:rPr>
              <a:t>chemical. uses are</a:t>
            </a:r>
            <a:r>
              <a:rPr sz="2400" spc="25" dirty="0">
                <a:latin typeface="Trebuchet MS"/>
                <a:cs typeface="Trebuchet MS"/>
              </a:rPr>
              <a:t> </a:t>
            </a:r>
            <a:r>
              <a:rPr sz="2400" spc="-5" dirty="0">
                <a:latin typeface="Trebuchet MS"/>
                <a:cs typeface="Trebuchet MS"/>
              </a:rPr>
              <a:t>in:</a:t>
            </a:r>
            <a:endParaRPr sz="2400">
              <a:latin typeface="Trebuchet MS"/>
              <a:cs typeface="Trebuchet MS"/>
            </a:endParaRPr>
          </a:p>
          <a:p>
            <a:pPr marL="378460" indent="-365760">
              <a:lnSpc>
                <a:spcPct val="100000"/>
              </a:lnSpc>
              <a:spcBef>
                <a:spcPts val="25"/>
              </a:spcBef>
              <a:buClr>
                <a:srgbClr val="B03E9A"/>
              </a:buClr>
              <a:buSzPct val="72916"/>
              <a:buFont typeface="Wingdings 2"/>
              <a:buChar char=""/>
              <a:tabLst>
                <a:tab pos="377825" algn="l"/>
                <a:tab pos="378460" algn="l"/>
              </a:tabLst>
            </a:pPr>
            <a:r>
              <a:rPr sz="2400" spc="-5" dirty="0">
                <a:latin typeface="Trebuchet MS"/>
                <a:cs typeface="Trebuchet MS"/>
              </a:rPr>
              <a:t>(a) petroleum</a:t>
            </a:r>
            <a:r>
              <a:rPr sz="2400" spc="50" dirty="0">
                <a:latin typeface="Trebuchet MS"/>
                <a:cs typeface="Trebuchet MS"/>
              </a:rPr>
              <a:t> </a:t>
            </a:r>
            <a:r>
              <a:rPr sz="2400" dirty="0">
                <a:latin typeface="Trebuchet MS"/>
                <a:cs typeface="Trebuchet MS"/>
              </a:rPr>
              <a:t>refining</a:t>
            </a:r>
            <a:endParaRPr sz="2400">
              <a:latin typeface="Trebuchet MS"/>
              <a:cs typeface="Trebuchet MS"/>
            </a:endParaRPr>
          </a:p>
          <a:p>
            <a:pPr marL="286385" marR="1116330" indent="-274320">
              <a:lnSpc>
                <a:spcPct val="80000"/>
              </a:lnSpc>
              <a:spcBef>
                <a:spcPts val="600"/>
              </a:spcBef>
              <a:buClr>
                <a:srgbClr val="B03E9A"/>
              </a:buClr>
              <a:buSzPct val="72916"/>
              <a:buFont typeface="Wingdings 2"/>
              <a:buChar char=""/>
              <a:tabLst>
                <a:tab pos="377825" algn="l"/>
                <a:tab pos="378460" algn="l"/>
              </a:tabLst>
            </a:pPr>
            <a:r>
              <a:rPr dirty="0"/>
              <a:t>	</a:t>
            </a:r>
            <a:r>
              <a:rPr sz="2400" spc="-5" dirty="0">
                <a:latin typeface="Trebuchet MS"/>
                <a:cs typeface="Trebuchet MS"/>
              </a:rPr>
              <a:t>(b) manufacture </a:t>
            </a:r>
            <a:r>
              <a:rPr sz="2400" dirty="0">
                <a:latin typeface="Trebuchet MS"/>
                <a:cs typeface="Trebuchet MS"/>
              </a:rPr>
              <a:t>of </a:t>
            </a:r>
            <a:r>
              <a:rPr sz="2400" spc="-5" dirty="0">
                <a:latin typeface="Trebuchet MS"/>
                <a:cs typeface="Trebuchet MS"/>
              </a:rPr>
              <a:t>pigments, paints and  dyestuff</a:t>
            </a:r>
            <a:r>
              <a:rPr sz="2400" spc="5" dirty="0">
                <a:latin typeface="Trebuchet MS"/>
                <a:cs typeface="Trebuchet MS"/>
              </a:rPr>
              <a:t> </a:t>
            </a:r>
            <a:r>
              <a:rPr sz="2400" spc="-5" dirty="0">
                <a:latin typeface="Trebuchet MS"/>
                <a:cs typeface="Trebuchet MS"/>
              </a:rPr>
              <a:t>intermediates</a:t>
            </a:r>
            <a:endParaRPr sz="2400">
              <a:latin typeface="Trebuchet MS"/>
              <a:cs typeface="Trebuchet MS"/>
            </a:endParaRPr>
          </a:p>
          <a:p>
            <a:pPr marL="287020" indent="-274320">
              <a:lnSpc>
                <a:spcPct val="100000"/>
              </a:lnSpc>
              <a:spcBef>
                <a:spcPts val="25"/>
              </a:spcBef>
              <a:buClr>
                <a:srgbClr val="B03E9A"/>
              </a:buClr>
              <a:buSzPct val="72916"/>
              <a:buFont typeface="Wingdings 2"/>
              <a:buChar char=""/>
              <a:tabLst>
                <a:tab pos="287020" algn="l"/>
              </a:tabLst>
            </a:pPr>
            <a:r>
              <a:rPr sz="2400" spc="-5" dirty="0">
                <a:latin typeface="Trebuchet MS"/>
                <a:cs typeface="Trebuchet MS"/>
              </a:rPr>
              <a:t>(c) detergent</a:t>
            </a:r>
            <a:r>
              <a:rPr sz="2400" spc="25" dirty="0">
                <a:latin typeface="Trebuchet MS"/>
                <a:cs typeface="Trebuchet MS"/>
              </a:rPr>
              <a:t> </a:t>
            </a:r>
            <a:r>
              <a:rPr sz="2400" spc="-10" dirty="0">
                <a:latin typeface="Trebuchet MS"/>
                <a:cs typeface="Trebuchet MS"/>
              </a:rPr>
              <a:t>industry</a:t>
            </a:r>
            <a:endParaRPr sz="2400">
              <a:latin typeface="Trebuchet MS"/>
              <a:cs typeface="Trebuchet MS"/>
            </a:endParaRPr>
          </a:p>
          <a:p>
            <a:pPr marL="286385" marR="415290" indent="-274320">
              <a:lnSpc>
                <a:spcPts val="2300"/>
              </a:lnSpc>
              <a:spcBef>
                <a:spcPts val="585"/>
              </a:spcBef>
              <a:buClr>
                <a:srgbClr val="B03E9A"/>
              </a:buClr>
              <a:buSzPct val="72916"/>
              <a:buFont typeface="Wingdings 2"/>
              <a:buChar char=""/>
              <a:tabLst>
                <a:tab pos="377825" algn="l"/>
                <a:tab pos="378460" algn="l"/>
              </a:tabLst>
            </a:pPr>
            <a:r>
              <a:rPr dirty="0"/>
              <a:t>	</a:t>
            </a:r>
            <a:r>
              <a:rPr sz="2400" spc="-5" dirty="0">
                <a:latin typeface="Trebuchet MS"/>
                <a:cs typeface="Trebuchet MS"/>
              </a:rPr>
              <a:t>(d) metallurgical applications (e.g., cleansing  metals before </a:t>
            </a:r>
            <a:r>
              <a:rPr sz="2400" spc="-10" dirty="0">
                <a:latin typeface="Trebuchet MS"/>
                <a:cs typeface="Trebuchet MS"/>
              </a:rPr>
              <a:t>enameling, </a:t>
            </a:r>
            <a:r>
              <a:rPr sz="2400" spc="-5" dirty="0">
                <a:latin typeface="Trebuchet MS"/>
                <a:cs typeface="Trebuchet MS"/>
              </a:rPr>
              <a:t>electroplating and  galvanising</a:t>
            </a:r>
            <a:endParaRPr sz="2400">
              <a:latin typeface="Trebuchet MS"/>
              <a:cs typeface="Trebuchet MS"/>
            </a:endParaRPr>
          </a:p>
          <a:p>
            <a:pPr marL="287020" indent="-274320">
              <a:lnSpc>
                <a:spcPct val="100000"/>
              </a:lnSpc>
              <a:spcBef>
                <a:spcPts val="50"/>
              </a:spcBef>
              <a:buClr>
                <a:srgbClr val="B03E9A"/>
              </a:buClr>
              <a:buSzPct val="72916"/>
              <a:buFont typeface="Wingdings 2"/>
              <a:buChar char=""/>
              <a:tabLst>
                <a:tab pos="287020" algn="l"/>
              </a:tabLst>
            </a:pPr>
            <a:r>
              <a:rPr sz="2400" spc="-5" dirty="0">
                <a:latin typeface="Trebuchet MS"/>
                <a:cs typeface="Trebuchet MS"/>
              </a:rPr>
              <a:t>(e) storage</a:t>
            </a:r>
            <a:r>
              <a:rPr sz="2400" spc="25" dirty="0">
                <a:latin typeface="Trebuchet MS"/>
                <a:cs typeface="Trebuchet MS"/>
              </a:rPr>
              <a:t> </a:t>
            </a:r>
            <a:r>
              <a:rPr sz="2400" spc="-5" dirty="0">
                <a:latin typeface="Trebuchet MS"/>
                <a:cs typeface="Trebuchet MS"/>
              </a:rPr>
              <a:t>batteries</a:t>
            </a:r>
            <a:endParaRPr sz="2400">
              <a:latin typeface="Trebuchet MS"/>
              <a:cs typeface="Trebuchet MS"/>
            </a:endParaRPr>
          </a:p>
          <a:p>
            <a:pPr marL="286385" marR="5080" indent="-274320">
              <a:lnSpc>
                <a:spcPts val="2300"/>
              </a:lnSpc>
              <a:spcBef>
                <a:spcPts val="590"/>
              </a:spcBef>
              <a:buClr>
                <a:srgbClr val="B03E9A"/>
              </a:buClr>
              <a:buSzPct val="72916"/>
              <a:buFont typeface="Wingdings 2"/>
              <a:buChar char=""/>
              <a:tabLst>
                <a:tab pos="377825" algn="l"/>
                <a:tab pos="378460" algn="l"/>
              </a:tabLst>
            </a:pPr>
            <a:r>
              <a:rPr dirty="0"/>
              <a:t>	</a:t>
            </a:r>
            <a:r>
              <a:rPr sz="2400" spc="-5" dirty="0">
                <a:latin typeface="Trebuchet MS"/>
                <a:cs typeface="Trebuchet MS"/>
              </a:rPr>
              <a:t>(f) in the manufacture </a:t>
            </a:r>
            <a:r>
              <a:rPr sz="2400" dirty="0">
                <a:latin typeface="Trebuchet MS"/>
                <a:cs typeface="Trebuchet MS"/>
              </a:rPr>
              <a:t>of </a:t>
            </a:r>
            <a:r>
              <a:rPr sz="2400" spc="-5" dirty="0">
                <a:latin typeface="Trebuchet MS"/>
                <a:cs typeface="Trebuchet MS"/>
              </a:rPr>
              <a:t>nitrocellulose products  and</a:t>
            </a:r>
            <a:endParaRPr sz="2400">
              <a:latin typeface="Trebuchet MS"/>
              <a:cs typeface="Trebuchet MS"/>
            </a:endParaRPr>
          </a:p>
          <a:p>
            <a:pPr marL="287020" indent="-274320">
              <a:lnSpc>
                <a:spcPct val="100000"/>
              </a:lnSpc>
              <a:spcBef>
                <a:spcPts val="45"/>
              </a:spcBef>
              <a:buClr>
                <a:srgbClr val="B03E9A"/>
              </a:buClr>
              <a:buSzPct val="72916"/>
              <a:buFont typeface="Wingdings 2"/>
              <a:buChar char=""/>
              <a:tabLst>
                <a:tab pos="287020" algn="l"/>
              </a:tabLst>
            </a:pPr>
            <a:r>
              <a:rPr sz="2400" spc="-10" dirty="0">
                <a:latin typeface="Trebuchet MS"/>
                <a:cs typeface="Trebuchet MS"/>
              </a:rPr>
              <a:t>(g) </a:t>
            </a:r>
            <a:r>
              <a:rPr sz="2400" spc="-5" dirty="0">
                <a:latin typeface="Trebuchet MS"/>
                <a:cs typeface="Trebuchet MS"/>
              </a:rPr>
              <a:t>as </a:t>
            </a:r>
            <a:r>
              <a:rPr sz="2400" dirty="0">
                <a:latin typeface="Trebuchet MS"/>
                <a:cs typeface="Trebuchet MS"/>
              </a:rPr>
              <a:t>a </a:t>
            </a:r>
            <a:r>
              <a:rPr sz="2400" spc="-5" dirty="0">
                <a:latin typeface="Trebuchet MS"/>
                <a:cs typeface="Trebuchet MS"/>
              </a:rPr>
              <a:t>laboratory</a:t>
            </a:r>
            <a:r>
              <a:rPr sz="2400" spc="40" dirty="0">
                <a:latin typeface="Trebuchet MS"/>
                <a:cs typeface="Trebuchet MS"/>
              </a:rPr>
              <a:t> </a:t>
            </a:r>
            <a:r>
              <a:rPr sz="2400" dirty="0">
                <a:latin typeface="Trebuchet MS"/>
                <a:cs typeface="Trebuchet MS"/>
              </a:rPr>
              <a:t>reagent.</a:t>
            </a:r>
            <a:endParaRPr sz="2400">
              <a:latin typeface="Trebuchet MS"/>
              <a:cs typeface="Trebuchet MS"/>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213860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96186" y="1107186"/>
            <a:ext cx="83185" cy="127635"/>
          </a:xfrm>
          <a:custGeom>
            <a:avLst/>
            <a:gdLst/>
            <a:ahLst/>
            <a:cxnLst/>
            <a:rect l="l" t="t" r="r" b="b"/>
            <a:pathLst>
              <a:path w="83184"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217292" y="1057402"/>
            <a:ext cx="132841"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4593" y="1053719"/>
            <a:ext cx="176339"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023872"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133513" y="1006221"/>
            <a:ext cx="294005" cy="346075"/>
          </a:xfrm>
          <a:custGeom>
            <a:avLst/>
            <a:gdLst/>
            <a:ahLst/>
            <a:cxnLst/>
            <a:rect l="l" t="t" r="r" b="b"/>
            <a:pathLst>
              <a:path w="294005" h="346075">
                <a:moveTo>
                  <a:pt x="0" y="0"/>
                </a:moveTo>
                <a:lnTo>
                  <a:pt x="65100" y="0"/>
                </a:lnTo>
                <a:lnTo>
                  <a:pt x="146900" y="147446"/>
                </a:lnTo>
                <a:lnTo>
                  <a:pt x="229069" y="0"/>
                </a:lnTo>
                <a:lnTo>
                  <a:pt x="293966" y="0"/>
                </a:lnTo>
                <a:lnTo>
                  <a:pt x="177888" y="203834"/>
                </a:lnTo>
                <a:lnTo>
                  <a:pt x="177888" y="345566"/>
                </a:lnTo>
                <a:lnTo>
                  <a:pt x="116535" y="345566"/>
                </a:lnTo>
                <a:lnTo>
                  <a:pt x="116535" y="203834"/>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843953" y="1005966"/>
            <a:ext cx="288290" cy="346075"/>
          </a:xfrm>
          <a:custGeom>
            <a:avLst/>
            <a:gdLst/>
            <a:ahLst/>
            <a:cxnLst/>
            <a:rect l="l" t="t" r="r" b="b"/>
            <a:pathLst>
              <a:path w="288290" h="346075">
                <a:moveTo>
                  <a:pt x="8254" y="0"/>
                </a:moveTo>
                <a:lnTo>
                  <a:pt x="71005" y="254"/>
                </a:lnTo>
                <a:lnTo>
                  <a:pt x="141058" y="116967"/>
                </a:lnTo>
                <a:lnTo>
                  <a:pt x="218198" y="254"/>
                </a:lnTo>
                <a:lnTo>
                  <a:pt x="282359" y="254"/>
                </a:lnTo>
                <a:lnTo>
                  <a:pt x="172910" y="167767"/>
                </a:lnTo>
                <a:lnTo>
                  <a:pt x="287781" y="345821"/>
                </a:lnTo>
                <a:lnTo>
                  <a:pt x="221030" y="345821"/>
                </a:lnTo>
                <a:lnTo>
                  <a:pt x="139407" y="221487"/>
                </a:lnTo>
                <a:lnTo>
                  <a:pt x="63919" y="345821"/>
                </a:lnTo>
                <a:lnTo>
                  <a:pt x="0" y="345821"/>
                </a:lnTo>
                <a:lnTo>
                  <a:pt x="103555" y="166750"/>
                </a:lnTo>
                <a:lnTo>
                  <a:pt x="8254"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156841" y="1003808"/>
            <a:ext cx="256540" cy="347980"/>
          </a:xfrm>
          <a:custGeom>
            <a:avLst/>
            <a:gdLst/>
            <a:ahLst/>
            <a:cxnLst/>
            <a:rect l="l" t="t" r="r" b="b"/>
            <a:pathLst>
              <a:path w="256539" h="347980">
                <a:moveTo>
                  <a:pt x="92201" y="0"/>
                </a:moveTo>
                <a:lnTo>
                  <a:pt x="159845" y="11064"/>
                </a:lnTo>
                <a:lnTo>
                  <a:pt x="211962" y="44322"/>
                </a:lnTo>
                <a:lnTo>
                  <a:pt x="245110" y="95758"/>
                </a:lnTo>
                <a:lnTo>
                  <a:pt x="256158"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386458" y="1001522"/>
            <a:ext cx="304165" cy="350520"/>
          </a:xfrm>
          <a:custGeom>
            <a:avLst/>
            <a:gdLst/>
            <a:ahLst/>
            <a:cxnLst/>
            <a:rect l="l" t="t" r="r" b="b"/>
            <a:pathLst>
              <a:path w="304164" h="350519">
                <a:moveTo>
                  <a:pt x="137794" y="0"/>
                </a:moveTo>
                <a:lnTo>
                  <a:pt x="164719" y="0"/>
                </a:lnTo>
                <a:lnTo>
                  <a:pt x="303657" y="350265"/>
                </a:lnTo>
                <a:lnTo>
                  <a:pt x="235965" y="350265"/>
                </a:lnTo>
                <a:lnTo>
                  <a:pt x="210693"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451226"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710563"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2179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842895" y="1000125"/>
            <a:ext cx="583945" cy="357504"/>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905632" y="1053719"/>
            <a:ext cx="176402" cy="250316"/>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3199257" y="1006221"/>
            <a:ext cx="227965" cy="346075"/>
          </a:xfrm>
          <a:custGeom>
            <a:avLst/>
            <a:gdLst/>
            <a:ahLst/>
            <a:cxnLst/>
            <a:rect l="l" t="t" r="r" b="b"/>
            <a:pathLst>
              <a:path w="227964" h="346075">
                <a:moveTo>
                  <a:pt x="0" y="0"/>
                </a:moveTo>
                <a:lnTo>
                  <a:pt x="227583" y="0"/>
                </a:lnTo>
                <a:lnTo>
                  <a:pt x="227583" y="54482"/>
                </a:lnTo>
                <a:lnTo>
                  <a:pt x="61341" y="54482"/>
                </a:lnTo>
                <a:lnTo>
                  <a:pt x="61341" y="135381"/>
                </a:lnTo>
                <a:lnTo>
                  <a:pt x="182753" y="135381"/>
                </a:lnTo>
                <a:lnTo>
                  <a:pt x="182753" y="187578"/>
                </a:lnTo>
                <a:lnTo>
                  <a:pt x="61341" y="187578"/>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842895"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609466" y="1000252"/>
            <a:ext cx="2065147" cy="357377"/>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4527677" y="1057402"/>
            <a:ext cx="106934" cy="115315"/>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5471795" y="1057275"/>
            <a:ext cx="101853" cy="100584"/>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5081396"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7" y="296925"/>
                </a:lnTo>
                <a:lnTo>
                  <a:pt x="140708" y="295856"/>
                </a:lnTo>
                <a:lnTo>
                  <a:pt x="176783"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4750689" y="1006221"/>
            <a:ext cx="259715" cy="346075"/>
          </a:xfrm>
          <a:custGeom>
            <a:avLst/>
            <a:gdLst/>
            <a:ahLst/>
            <a:cxnLst/>
            <a:rect l="l" t="t" r="r" b="b"/>
            <a:pathLst>
              <a:path w="259714" h="346075">
                <a:moveTo>
                  <a:pt x="0" y="0"/>
                </a:moveTo>
                <a:lnTo>
                  <a:pt x="61340" y="0"/>
                </a:lnTo>
                <a:lnTo>
                  <a:pt x="61340" y="135381"/>
                </a:lnTo>
                <a:lnTo>
                  <a:pt x="198755" y="135381"/>
                </a:lnTo>
                <a:lnTo>
                  <a:pt x="198755" y="0"/>
                </a:lnTo>
                <a:lnTo>
                  <a:pt x="259461" y="0"/>
                </a:lnTo>
                <a:lnTo>
                  <a:pt x="259461" y="345566"/>
                </a:lnTo>
                <a:lnTo>
                  <a:pt x="198755" y="345566"/>
                </a:lnTo>
                <a:lnTo>
                  <a:pt x="198755" y="189864"/>
                </a:lnTo>
                <a:lnTo>
                  <a:pt x="61340" y="189864"/>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4200525" y="1006221"/>
            <a:ext cx="217804" cy="346075"/>
          </a:xfrm>
          <a:custGeom>
            <a:avLst/>
            <a:gdLst/>
            <a:ahLst/>
            <a:cxnLst/>
            <a:rect l="l" t="t" r="r" b="b"/>
            <a:pathLst>
              <a:path w="217804"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3872865"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8" y="296925"/>
                </a:lnTo>
                <a:lnTo>
                  <a:pt x="140708" y="295856"/>
                </a:lnTo>
                <a:lnTo>
                  <a:pt x="176784"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4467225" y="100380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5409057"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8"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3609466"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8" name="object 28"/>
          <p:cNvSpPr txBox="1"/>
          <p:nvPr/>
        </p:nvSpPr>
        <p:spPr>
          <a:xfrm>
            <a:off x="510540" y="1556740"/>
            <a:ext cx="6977380" cy="3653154"/>
          </a:xfrm>
          <a:prstGeom prst="rect">
            <a:avLst/>
          </a:prstGeom>
        </p:spPr>
        <p:txBody>
          <a:bodyPr vert="horz" wrap="square" lIns="0" tIns="88900" rIns="0" bIns="0" rtlCol="0">
            <a:spAutoFit/>
          </a:bodyPr>
          <a:lstStyle/>
          <a:p>
            <a:pPr marL="312420" indent="-274320">
              <a:lnSpc>
                <a:spcPct val="100000"/>
              </a:lnSpc>
              <a:spcBef>
                <a:spcPts val="700"/>
              </a:spcBef>
              <a:buClr>
                <a:srgbClr val="B03E9A"/>
              </a:buClr>
              <a:buSzPct val="73076"/>
              <a:buFont typeface="Wingdings 2"/>
              <a:buChar char=""/>
              <a:tabLst>
                <a:tab pos="312420" algn="l"/>
              </a:tabLst>
            </a:pPr>
            <a:r>
              <a:rPr sz="2600" dirty="0">
                <a:latin typeface="Trebuchet MS"/>
                <a:cs typeface="Trebuchet MS"/>
              </a:rPr>
              <a:t>Sulphoxylic </a:t>
            </a:r>
            <a:r>
              <a:rPr sz="2600" spc="-5" dirty="0">
                <a:latin typeface="Trebuchet MS"/>
                <a:cs typeface="Trebuchet MS"/>
              </a:rPr>
              <a:t>acid</a:t>
            </a:r>
            <a:r>
              <a:rPr sz="2600" spc="-40" dirty="0">
                <a:latin typeface="Trebuchet MS"/>
                <a:cs typeface="Trebuchet MS"/>
              </a:rPr>
              <a:t>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SO</a:t>
            </a:r>
            <a:r>
              <a:rPr sz="2550" spc="7" baseline="-21241" dirty="0">
                <a:latin typeface="Trebuchet MS"/>
                <a:cs typeface="Trebuchet MS"/>
              </a:rPr>
              <a:t>2</a:t>
            </a:r>
            <a:endParaRPr sz="2550" baseline="-21241">
              <a:latin typeface="Trebuchet MS"/>
              <a:cs typeface="Trebuchet MS"/>
            </a:endParaRPr>
          </a:p>
          <a:p>
            <a:pPr marL="312420" indent="-274320">
              <a:lnSpc>
                <a:spcPct val="100000"/>
              </a:lnSpc>
              <a:spcBef>
                <a:spcPts val="600"/>
              </a:spcBef>
              <a:buClr>
                <a:srgbClr val="B03E9A"/>
              </a:buClr>
              <a:buSzPct val="73076"/>
              <a:buFont typeface="Wingdings 2"/>
              <a:buChar char=""/>
              <a:tabLst>
                <a:tab pos="312420" algn="l"/>
              </a:tabLst>
            </a:pPr>
            <a:r>
              <a:rPr sz="2600" dirty="0">
                <a:latin typeface="Trebuchet MS"/>
                <a:cs typeface="Trebuchet MS"/>
              </a:rPr>
              <a:t>Sulphurous </a:t>
            </a:r>
            <a:r>
              <a:rPr sz="2600" spc="-5" dirty="0">
                <a:latin typeface="Trebuchet MS"/>
                <a:cs typeface="Trebuchet MS"/>
              </a:rPr>
              <a:t>acid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2 ,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SO</a:t>
            </a:r>
            <a:r>
              <a:rPr sz="2550" spc="7" baseline="-21241" dirty="0">
                <a:latin typeface="Trebuchet MS"/>
                <a:cs typeface="Trebuchet MS"/>
              </a:rPr>
              <a:t>3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4</a:t>
            </a:r>
            <a:r>
              <a:rPr sz="2600" spc="5" dirty="0">
                <a:latin typeface="Trebuchet MS"/>
                <a:cs typeface="Trebuchet MS"/>
              </a:rPr>
              <a:t>,</a:t>
            </a:r>
            <a:r>
              <a:rPr sz="2600" spc="-260" dirty="0">
                <a:latin typeface="Trebuchet MS"/>
                <a:cs typeface="Trebuchet MS"/>
              </a:rPr>
              <a:t>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5</a:t>
            </a:r>
            <a:endParaRPr sz="2550" baseline="-21241">
              <a:latin typeface="Trebuchet MS"/>
              <a:cs typeface="Trebuchet MS"/>
            </a:endParaRPr>
          </a:p>
          <a:p>
            <a:pPr marL="412750" indent="-375285">
              <a:lnSpc>
                <a:spcPct val="100000"/>
              </a:lnSpc>
              <a:spcBef>
                <a:spcPts val="600"/>
              </a:spcBef>
              <a:buClr>
                <a:srgbClr val="B03E9A"/>
              </a:buClr>
              <a:buSzPct val="73076"/>
              <a:buFont typeface="Wingdings 2"/>
              <a:buChar char=""/>
              <a:tabLst>
                <a:tab pos="412750" algn="l"/>
                <a:tab pos="413384" algn="l"/>
              </a:tabLst>
            </a:pPr>
            <a:r>
              <a:rPr sz="2600" dirty="0">
                <a:latin typeface="Trebuchet MS"/>
                <a:cs typeface="Trebuchet MS"/>
              </a:rPr>
              <a:t>sulphuric </a:t>
            </a:r>
            <a:r>
              <a:rPr sz="2600" spc="-5" dirty="0">
                <a:latin typeface="Trebuchet MS"/>
                <a:cs typeface="Trebuchet MS"/>
              </a:rPr>
              <a:t>acid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SO</a:t>
            </a:r>
            <a:r>
              <a:rPr sz="2550" spc="7" baseline="-21241" dirty="0">
                <a:latin typeface="Trebuchet MS"/>
                <a:cs typeface="Trebuchet MS"/>
              </a:rPr>
              <a:t>4</a:t>
            </a:r>
            <a:r>
              <a:rPr sz="2600" spc="5" dirty="0">
                <a:latin typeface="Trebuchet MS"/>
                <a:cs typeface="Trebuchet MS"/>
              </a:rPr>
              <a:t>, H</a:t>
            </a:r>
            <a:r>
              <a:rPr sz="2550" spc="7" baseline="-21241" dirty="0">
                <a:latin typeface="Trebuchet MS"/>
                <a:cs typeface="Trebuchet MS"/>
              </a:rPr>
              <a:t>2</a:t>
            </a:r>
            <a:r>
              <a:rPr sz="2600" spc="5" dirty="0">
                <a:latin typeface="Trebuchet MS"/>
                <a:cs typeface="Trebuchet MS"/>
              </a:rPr>
              <a:t>S</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3</a:t>
            </a:r>
            <a:r>
              <a:rPr sz="2550" spc="-67" baseline="-21241" dirty="0">
                <a:latin typeface="Trebuchet MS"/>
                <a:cs typeface="Trebuchet MS"/>
              </a:rPr>
              <a:t> </a:t>
            </a:r>
            <a:r>
              <a:rPr sz="2550" spc="7" baseline="-21241" dirty="0">
                <a:latin typeface="Trebuchet MS"/>
                <a:cs typeface="Trebuchet MS"/>
              </a:rPr>
              <a:t>,</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7</a:t>
            </a:r>
            <a:endParaRPr sz="2550" baseline="-21241">
              <a:latin typeface="Trebuchet MS"/>
              <a:cs typeface="Trebuchet MS"/>
            </a:endParaRPr>
          </a:p>
          <a:p>
            <a:pPr marL="412750" indent="-375285">
              <a:lnSpc>
                <a:spcPct val="100000"/>
              </a:lnSpc>
              <a:spcBef>
                <a:spcPts val="600"/>
              </a:spcBef>
              <a:buClr>
                <a:srgbClr val="B03E9A"/>
              </a:buClr>
              <a:buSzPct val="73076"/>
              <a:buFont typeface="Wingdings 2"/>
              <a:buChar char=""/>
              <a:tabLst>
                <a:tab pos="412750" algn="l"/>
                <a:tab pos="413384" algn="l"/>
              </a:tabLst>
            </a:pPr>
            <a:r>
              <a:rPr sz="2600" spc="-5" dirty="0">
                <a:latin typeface="Trebuchet MS"/>
                <a:cs typeface="Trebuchet MS"/>
              </a:rPr>
              <a:t>peroxy </a:t>
            </a:r>
            <a:r>
              <a:rPr sz="2600" dirty="0">
                <a:latin typeface="Trebuchet MS"/>
                <a:cs typeface="Trebuchet MS"/>
              </a:rPr>
              <a:t>sulphuric </a:t>
            </a:r>
            <a:r>
              <a:rPr sz="2600" spc="-5" dirty="0">
                <a:latin typeface="Trebuchet MS"/>
                <a:cs typeface="Trebuchet MS"/>
              </a:rPr>
              <a:t>acid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SO</a:t>
            </a:r>
            <a:r>
              <a:rPr sz="2550" spc="7" baseline="-21241" dirty="0">
                <a:latin typeface="Trebuchet MS"/>
                <a:cs typeface="Trebuchet MS"/>
              </a:rPr>
              <a:t>5</a:t>
            </a:r>
            <a:r>
              <a:rPr sz="2600" spc="5" dirty="0">
                <a:latin typeface="Trebuchet MS"/>
                <a:cs typeface="Trebuchet MS"/>
              </a:rPr>
              <a:t>, H</a:t>
            </a:r>
            <a:r>
              <a:rPr sz="2550" spc="7" baseline="-21241" dirty="0">
                <a:latin typeface="Trebuchet MS"/>
                <a:cs typeface="Trebuchet MS"/>
              </a:rPr>
              <a:t>2</a:t>
            </a:r>
            <a:r>
              <a:rPr sz="2600" spc="5" dirty="0">
                <a:latin typeface="Trebuchet MS"/>
                <a:cs typeface="Trebuchet MS"/>
              </a:rPr>
              <a:t>S</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8</a:t>
            </a:r>
            <a:r>
              <a:rPr sz="2550" spc="337" baseline="-21241" dirty="0">
                <a:latin typeface="Trebuchet MS"/>
                <a:cs typeface="Trebuchet MS"/>
              </a:rPr>
              <a:t> </a:t>
            </a:r>
            <a:r>
              <a:rPr sz="2600" dirty="0">
                <a:latin typeface="Trebuchet MS"/>
                <a:cs typeface="Trebuchet MS"/>
              </a:rPr>
              <a:t>.</a:t>
            </a:r>
            <a:endParaRPr sz="2600">
              <a:latin typeface="Trebuchet MS"/>
              <a:cs typeface="Trebuchet MS"/>
            </a:endParaRPr>
          </a:p>
          <a:p>
            <a:pPr marL="311785" marR="533400" indent="-274320">
              <a:lnSpc>
                <a:spcPct val="100000"/>
              </a:lnSpc>
              <a:spcBef>
                <a:spcPts val="600"/>
              </a:spcBef>
              <a:buClr>
                <a:srgbClr val="B03E9A"/>
              </a:buClr>
              <a:buSzPct val="73076"/>
              <a:buFont typeface="Wingdings 2"/>
              <a:buChar char=""/>
              <a:tabLst>
                <a:tab pos="312420" algn="l"/>
              </a:tabLst>
            </a:pPr>
            <a:r>
              <a:rPr sz="2600" dirty="0">
                <a:latin typeface="Trebuchet MS"/>
                <a:cs typeface="Trebuchet MS"/>
              </a:rPr>
              <a:t>Thionic </a:t>
            </a:r>
            <a:r>
              <a:rPr sz="2600" spc="-5" dirty="0">
                <a:latin typeface="Trebuchet MS"/>
                <a:cs typeface="Trebuchet MS"/>
              </a:rPr>
              <a:t>acid series </a:t>
            </a:r>
            <a:r>
              <a:rPr sz="2600" dirty="0">
                <a:latin typeface="Trebuchet MS"/>
                <a:cs typeface="Trebuchet MS"/>
              </a:rPr>
              <a:t>: </a:t>
            </a:r>
            <a:r>
              <a:rPr sz="2600" spc="-5" dirty="0">
                <a:latin typeface="Trebuchet MS"/>
                <a:cs typeface="Trebuchet MS"/>
              </a:rPr>
              <a:t>dithionic acid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a:t>
            </a:r>
            <a:r>
              <a:rPr sz="2550" spc="7" baseline="-21241" dirty="0">
                <a:latin typeface="Trebuchet MS"/>
                <a:cs typeface="Trebuchet MS"/>
              </a:rPr>
              <a:t>2</a:t>
            </a:r>
            <a:r>
              <a:rPr sz="2600" spc="5" dirty="0">
                <a:latin typeface="Trebuchet MS"/>
                <a:cs typeface="Trebuchet MS"/>
              </a:rPr>
              <a:t>O</a:t>
            </a:r>
            <a:r>
              <a:rPr sz="2550" spc="7" baseline="-21241" dirty="0">
                <a:latin typeface="Trebuchet MS"/>
                <a:cs typeface="Trebuchet MS"/>
              </a:rPr>
              <a:t>6 </a:t>
            </a:r>
            <a:r>
              <a:rPr sz="1700" spc="5" dirty="0">
                <a:latin typeface="Trebuchet MS"/>
                <a:cs typeface="Trebuchet MS"/>
              </a:rPr>
              <a:t> </a:t>
            </a:r>
            <a:r>
              <a:rPr sz="2600" spc="-5" dirty="0">
                <a:latin typeface="Trebuchet MS"/>
                <a:cs typeface="Trebuchet MS"/>
              </a:rPr>
              <a:t>poly thionic acid </a:t>
            </a:r>
            <a:r>
              <a:rPr sz="2600" spc="5" dirty="0">
                <a:latin typeface="Trebuchet MS"/>
                <a:cs typeface="Trebuchet MS"/>
              </a:rPr>
              <a:t>H</a:t>
            </a:r>
            <a:r>
              <a:rPr sz="2550" spc="7" baseline="-21241" dirty="0">
                <a:latin typeface="Trebuchet MS"/>
                <a:cs typeface="Trebuchet MS"/>
              </a:rPr>
              <a:t>2</a:t>
            </a:r>
            <a:r>
              <a:rPr sz="2600" spc="5" dirty="0">
                <a:latin typeface="Trebuchet MS"/>
                <a:cs typeface="Trebuchet MS"/>
              </a:rPr>
              <a:t>SnO</a:t>
            </a:r>
            <a:r>
              <a:rPr sz="2550" spc="7" baseline="-21241" dirty="0">
                <a:latin typeface="Trebuchet MS"/>
                <a:cs typeface="Trebuchet MS"/>
              </a:rPr>
              <a:t>6 </a:t>
            </a:r>
            <a:r>
              <a:rPr sz="2600" spc="-5" dirty="0">
                <a:latin typeface="Trebuchet MS"/>
                <a:cs typeface="Trebuchet MS"/>
              </a:rPr>
              <a:t>(n </a:t>
            </a:r>
            <a:r>
              <a:rPr sz="2600" dirty="0">
                <a:latin typeface="Trebuchet MS"/>
                <a:cs typeface="Trebuchet MS"/>
              </a:rPr>
              <a:t>= 3 </a:t>
            </a:r>
            <a:r>
              <a:rPr sz="2600" spc="-5" dirty="0">
                <a:latin typeface="Trebuchet MS"/>
                <a:cs typeface="Trebuchet MS"/>
              </a:rPr>
              <a:t>to</a:t>
            </a:r>
            <a:r>
              <a:rPr sz="2600" spc="-275" dirty="0">
                <a:latin typeface="Trebuchet MS"/>
                <a:cs typeface="Trebuchet MS"/>
              </a:rPr>
              <a:t> </a:t>
            </a:r>
            <a:r>
              <a:rPr sz="2600" spc="-5" dirty="0">
                <a:latin typeface="Trebuchet MS"/>
                <a:cs typeface="Trebuchet MS"/>
              </a:rPr>
              <a:t>6)</a:t>
            </a:r>
            <a:endParaRPr sz="2600">
              <a:latin typeface="Trebuchet MS"/>
              <a:cs typeface="Trebuchet MS"/>
            </a:endParaRPr>
          </a:p>
          <a:p>
            <a:pPr marL="311785" marR="30480" indent="-274320">
              <a:lnSpc>
                <a:spcPct val="100000"/>
              </a:lnSpc>
              <a:spcBef>
                <a:spcPts val="600"/>
              </a:spcBef>
              <a:buClr>
                <a:srgbClr val="B03E9A"/>
              </a:buClr>
              <a:buSzPct val="73076"/>
              <a:buFont typeface="Wingdings 2"/>
              <a:buChar char=""/>
              <a:tabLst>
                <a:tab pos="312420" algn="l"/>
              </a:tabLst>
            </a:pPr>
            <a:r>
              <a:rPr sz="2600" spc="-5" dirty="0">
                <a:latin typeface="Trebuchet MS"/>
                <a:cs typeface="Trebuchet MS"/>
              </a:rPr>
              <a:t>Some </a:t>
            </a:r>
            <a:r>
              <a:rPr sz="2600" dirty="0">
                <a:latin typeface="Trebuchet MS"/>
                <a:cs typeface="Trebuchet MS"/>
              </a:rPr>
              <a:t>of </a:t>
            </a:r>
            <a:r>
              <a:rPr sz="2600" spc="-5" dirty="0">
                <a:latin typeface="Trebuchet MS"/>
                <a:cs typeface="Trebuchet MS"/>
              </a:rPr>
              <a:t>these acids are </a:t>
            </a:r>
            <a:r>
              <a:rPr sz="2600" dirty="0">
                <a:latin typeface="Trebuchet MS"/>
                <a:cs typeface="Trebuchet MS"/>
              </a:rPr>
              <a:t>unstable </a:t>
            </a:r>
            <a:r>
              <a:rPr sz="2600" spc="-5" dirty="0">
                <a:latin typeface="Trebuchet MS"/>
                <a:cs typeface="Trebuchet MS"/>
              </a:rPr>
              <a:t>and cannot  be</a:t>
            </a:r>
            <a:r>
              <a:rPr sz="2600" spc="-10" dirty="0">
                <a:latin typeface="Trebuchet MS"/>
                <a:cs typeface="Trebuchet MS"/>
              </a:rPr>
              <a:t> </a:t>
            </a:r>
            <a:r>
              <a:rPr sz="2600" spc="-5" dirty="0">
                <a:latin typeface="Trebuchet MS"/>
                <a:cs typeface="Trebuchet MS"/>
              </a:rPr>
              <a:t>isolated.</a:t>
            </a:r>
            <a:endParaRPr sz="2600">
              <a:latin typeface="Trebuchet MS"/>
              <a:cs typeface="Trebuchet M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213860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96186" y="1107186"/>
            <a:ext cx="83185" cy="127635"/>
          </a:xfrm>
          <a:custGeom>
            <a:avLst/>
            <a:gdLst/>
            <a:ahLst/>
            <a:cxnLst/>
            <a:rect l="l" t="t" r="r" b="b"/>
            <a:pathLst>
              <a:path w="83184"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217292" y="1057402"/>
            <a:ext cx="132841"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4593" y="1053719"/>
            <a:ext cx="176339"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023872"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133513" y="1006221"/>
            <a:ext cx="294005" cy="346075"/>
          </a:xfrm>
          <a:custGeom>
            <a:avLst/>
            <a:gdLst/>
            <a:ahLst/>
            <a:cxnLst/>
            <a:rect l="l" t="t" r="r" b="b"/>
            <a:pathLst>
              <a:path w="294005" h="346075">
                <a:moveTo>
                  <a:pt x="0" y="0"/>
                </a:moveTo>
                <a:lnTo>
                  <a:pt x="65100" y="0"/>
                </a:lnTo>
                <a:lnTo>
                  <a:pt x="146900" y="147446"/>
                </a:lnTo>
                <a:lnTo>
                  <a:pt x="229069" y="0"/>
                </a:lnTo>
                <a:lnTo>
                  <a:pt x="293966" y="0"/>
                </a:lnTo>
                <a:lnTo>
                  <a:pt x="177888" y="203834"/>
                </a:lnTo>
                <a:lnTo>
                  <a:pt x="177888" y="345566"/>
                </a:lnTo>
                <a:lnTo>
                  <a:pt x="116535" y="345566"/>
                </a:lnTo>
                <a:lnTo>
                  <a:pt x="116535" y="203834"/>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843953" y="1005966"/>
            <a:ext cx="288290" cy="346075"/>
          </a:xfrm>
          <a:custGeom>
            <a:avLst/>
            <a:gdLst/>
            <a:ahLst/>
            <a:cxnLst/>
            <a:rect l="l" t="t" r="r" b="b"/>
            <a:pathLst>
              <a:path w="288290" h="346075">
                <a:moveTo>
                  <a:pt x="8254" y="0"/>
                </a:moveTo>
                <a:lnTo>
                  <a:pt x="71005" y="254"/>
                </a:lnTo>
                <a:lnTo>
                  <a:pt x="141058" y="116967"/>
                </a:lnTo>
                <a:lnTo>
                  <a:pt x="218198" y="254"/>
                </a:lnTo>
                <a:lnTo>
                  <a:pt x="282359" y="254"/>
                </a:lnTo>
                <a:lnTo>
                  <a:pt x="172910" y="167767"/>
                </a:lnTo>
                <a:lnTo>
                  <a:pt x="287781" y="345821"/>
                </a:lnTo>
                <a:lnTo>
                  <a:pt x="221030" y="345821"/>
                </a:lnTo>
                <a:lnTo>
                  <a:pt x="139407" y="221487"/>
                </a:lnTo>
                <a:lnTo>
                  <a:pt x="63919" y="345821"/>
                </a:lnTo>
                <a:lnTo>
                  <a:pt x="0" y="345821"/>
                </a:lnTo>
                <a:lnTo>
                  <a:pt x="103555" y="166750"/>
                </a:lnTo>
                <a:lnTo>
                  <a:pt x="8254"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156841" y="1003808"/>
            <a:ext cx="256540" cy="347980"/>
          </a:xfrm>
          <a:custGeom>
            <a:avLst/>
            <a:gdLst/>
            <a:ahLst/>
            <a:cxnLst/>
            <a:rect l="l" t="t" r="r" b="b"/>
            <a:pathLst>
              <a:path w="256539" h="347980">
                <a:moveTo>
                  <a:pt x="92201" y="0"/>
                </a:moveTo>
                <a:lnTo>
                  <a:pt x="159845" y="11064"/>
                </a:lnTo>
                <a:lnTo>
                  <a:pt x="211962" y="44322"/>
                </a:lnTo>
                <a:lnTo>
                  <a:pt x="245110" y="95758"/>
                </a:lnTo>
                <a:lnTo>
                  <a:pt x="256158"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386458" y="1001522"/>
            <a:ext cx="304165" cy="350520"/>
          </a:xfrm>
          <a:custGeom>
            <a:avLst/>
            <a:gdLst/>
            <a:ahLst/>
            <a:cxnLst/>
            <a:rect l="l" t="t" r="r" b="b"/>
            <a:pathLst>
              <a:path w="304164" h="350519">
                <a:moveTo>
                  <a:pt x="137794" y="0"/>
                </a:moveTo>
                <a:lnTo>
                  <a:pt x="164719" y="0"/>
                </a:lnTo>
                <a:lnTo>
                  <a:pt x="303657" y="350265"/>
                </a:lnTo>
                <a:lnTo>
                  <a:pt x="235965" y="350265"/>
                </a:lnTo>
                <a:lnTo>
                  <a:pt x="210693"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451226"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710563"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2179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842895" y="1000125"/>
            <a:ext cx="583945" cy="357504"/>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905632" y="1053719"/>
            <a:ext cx="176402" cy="250316"/>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3199257" y="1006221"/>
            <a:ext cx="227965" cy="346075"/>
          </a:xfrm>
          <a:custGeom>
            <a:avLst/>
            <a:gdLst/>
            <a:ahLst/>
            <a:cxnLst/>
            <a:rect l="l" t="t" r="r" b="b"/>
            <a:pathLst>
              <a:path w="227964" h="346075">
                <a:moveTo>
                  <a:pt x="0" y="0"/>
                </a:moveTo>
                <a:lnTo>
                  <a:pt x="227583" y="0"/>
                </a:lnTo>
                <a:lnTo>
                  <a:pt x="227583" y="54482"/>
                </a:lnTo>
                <a:lnTo>
                  <a:pt x="61341" y="54482"/>
                </a:lnTo>
                <a:lnTo>
                  <a:pt x="61341" y="135381"/>
                </a:lnTo>
                <a:lnTo>
                  <a:pt x="182753" y="135381"/>
                </a:lnTo>
                <a:lnTo>
                  <a:pt x="182753" y="187578"/>
                </a:lnTo>
                <a:lnTo>
                  <a:pt x="61341" y="187578"/>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842895"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609466" y="1000252"/>
            <a:ext cx="2065147" cy="357377"/>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4527677" y="1057402"/>
            <a:ext cx="106934" cy="115315"/>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5471795" y="1057275"/>
            <a:ext cx="101853" cy="100584"/>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5081396"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7" y="296925"/>
                </a:lnTo>
                <a:lnTo>
                  <a:pt x="140708" y="295856"/>
                </a:lnTo>
                <a:lnTo>
                  <a:pt x="176783"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4750689" y="1006221"/>
            <a:ext cx="259715" cy="346075"/>
          </a:xfrm>
          <a:custGeom>
            <a:avLst/>
            <a:gdLst/>
            <a:ahLst/>
            <a:cxnLst/>
            <a:rect l="l" t="t" r="r" b="b"/>
            <a:pathLst>
              <a:path w="259714" h="346075">
                <a:moveTo>
                  <a:pt x="0" y="0"/>
                </a:moveTo>
                <a:lnTo>
                  <a:pt x="61340" y="0"/>
                </a:lnTo>
                <a:lnTo>
                  <a:pt x="61340" y="135381"/>
                </a:lnTo>
                <a:lnTo>
                  <a:pt x="198755" y="135381"/>
                </a:lnTo>
                <a:lnTo>
                  <a:pt x="198755" y="0"/>
                </a:lnTo>
                <a:lnTo>
                  <a:pt x="259461" y="0"/>
                </a:lnTo>
                <a:lnTo>
                  <a:pt x="259461" y="345566"/>
                </a:lnTo>
                <a:lnTo>
                  <a:pt x="198755" y="345566"/>
                </a:lnTo>
                <a:lnTo>
                  <a:pt x="198755" y="189864"/>
                </a:lnTo>
                <a:lnTo>
                  <a:pt x="61340" y="189864"/>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4200525" y="1006221"/>
            <a:ext cx="217804" cy="346075"/>
          </a:xfrm>
          <a:custGeom>
            <a:avLst/>
            <a:gdLst/>
            <a:ahLst/>
            <a:cxnLst/>
            <a:rect l="l" t="t" r="r" b="b"/>
            <a:pathLst>
              <a:path w="217804"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3872865"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8" y="296925"/>
                </a:lnTo>
                <a:lnTo>
                  <a:pt x="140708" y="295856"/>
                </a:lnTo>
                <a:lnTo>
                  <a:pt x="176784"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4467225" y="100380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5409057"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8"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3609466"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304800" y="2057400"/>
            <a:ext cx="7379162" cy="3853841"/>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2138603"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96186" y="1107186"/>
            <a:ext cx="83185" cy="127635"/>
          </a:xfrm>
          <a:custGeom>
            <a:avLst/>
            <a:gdLst/>
            <a:ahLst/>
            <a:cxnLst/>
            <a:rect l="l" t="t" r="r" b="b"/>
            <a:pathLst>
              <a:path w="83184"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4" name="object 4"/>
          <p:cNvSpPr/>
          <p:nvPr/>
        </p:nvSpPr>
        <p:spPr>
          <a:xfrm>
            <a:off x="2217292" y="1057402"/>
            <a:ext cx="132841"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4593" y="1053719"/>
            <a:ext cx="176339" cy="2503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023872"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133513" y="1006221"/>
            <a:ext cx="294005" cy="346075"/>
          </a:xfrm>
          <a:custGeom>
            <a:avLst/>
            <a:gdLst/>
            <a:ahLst/>
            <a:cxnLst/>
            <a:rect l="l" t="t" r="r" b="b"/>
            <a:pathLst>
              <a:path w="294005" h="346075">
                <a:moveTo>
                  <a:pt x="0" y="0"/>
                </a:moveTo>
                <a:lnTo>
                  <a:pt x="65100" y="0"/>
                </a:lnTo>
                <a:lnTo>
                  <a:pt x="146900" y="147446"/>
                </a:lnTo>
                <a:lnTo>
                  <a:pt x="229069" y="0"/>
                </a:lnTo>
                <a:lnTo>
                  <a:pt x="293966" y="0"/>
                </a:lnTo>
                <a:lnTo>
                  <a:pt x="177888" y="203834"/>
                </a:lnTo>
                <a:lnTo>
                  <a:pt x="177888" y="345566"/>
                </a:lnTo>
                <a:lnTo>
                  <a:pt x="116535" y="345566"/>
                </a:lnTo>
                <a:lnTo>
                  <a:pt x="116535" y="203834"/>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843953" y="1005966"/>
            <a:ext cx="288290" cy="346075"/>
          </a:xfrm>
          <a:custGeom>
            <a:avLst/>
            <a:gdLst/>
            <a:ahLst/>
            <a:cxnLst/>
            <a:rect l="l" t="t" r="r" b="b"/>
            <a:pathLst>
              <a:path w="288290" h="346075">
                <a:moveTo>
                  <a:pt x="8254" y="0"/>
                </a:moveTo>
                <a:lnTo>
                  <a:pt x="71005" y="254"/>
                </a:lnTo>
                <a:lnTo>
                  <a:pt x="141058" y="116967"/>
                </a:lnTo>
                <a:lnTo>
                  <a:pt x="218198" y="254"/>
                </a:lnTo>
                <a:lnTo>
                  <a:pt x="282359" y="254"/>
                </a:lnTo>
                <a:lnTo>
                  <a:pt x="172910" y="167767"/>
                </a:lnTo>
                <a:lnTo>
                  <a:pt x="287781" y="345821"/>
                </a:lnTo>
                <a:lnTo>
                  <a:pt x="221030" y="345821"/>
                </a:lnTo>
                <a:lnTo>
                  <a:pt x="139407" y="221487"/>
                </a:lnTo>
                <a:lnTo>
                  <a:pt x="63919" y="345821"/>
                </a:lnTo>
                <a:lnTo>
                  <a:pt x="0" y="345821"/>
                </a:lnTo>
                <a:lnTo>
                  <a:pt x="103555" y="166750"/>
                </a:lnTo>
                <a:lnTo>
                  <a:pt x="8254"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156841" y="1003808"/>
            <a:ext cx="256540" cy="347980"/>
          </a:xfrm>
          <a:custGeom>
            <a:avLst/>
            <a:gdLst/>
            <a:ahLst/>
            <a:cxnLst/>
            <a:rect l="l" t="t" r="r" b="b"/>
            <a:pathLst>
              <a:path w="256539" h="347980">
                <a:moveTo>
                  <a:pt x="92201" y="0"/>
                </a:moveTo>
                <a:lnTo>
                  <a:pt x="159845" y="11064"/>
                </a:lnTo>
                <a:lnTo>
                  <a:pt x="211962" y="44322"/>
                </a:lnTo>
                <a:lnTo>
                  <a:pt x="245110" y="95758"/>
                </a:lnTo>
                <a:lnTo>
                  <a:pt x="256158" y="161670"/>
                </a:lnTo>
                <a:lnTo>
                  <a:pt x="251173" y="218598"/>
                </a:lnTo>
                <a:lnTo>
                  <a:pt x="236215" y="265175"/>
                </a:lnTo>
                <a:lnTo>
                  <a:pt x="211280" y="301402"/>
                </a:lnTo>
                <a:lnTo>
                  <a:pt x="176365" y="327279"/>
                </a:lnTo>
                <a:lnTo>
                  <a:pt x="131466" y="342804"/>
                </a:lnTo>
                <a:lnTo>
                  <a:pt x="76581" y="347979"/>
                </a:lnTo>
                <a:lnTo>
                  <a:pt x="0" y="347979"/>
                </a:lnTo>
                <a:lnTo>
                  <a:pt x="0" y="2666"/>
                </a:lnTo>
                <a:lnTo>
                  <a:pt x="33266" y="1500"/>
                </a:lnTo>
                <a:lnTo>
                  <a:pt x="59721" y="666"/>
                </a:lnTo>
                <a:lnTo>
                  <a:pt x="79367" y="166"/>
                </a:lnTo>
                <a:lnTo>
                  <a:pt x="92201"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386458" y="1001522"/>
            <a:ext cx="304165" cy="350520"/>
          </a:xfrm>
          <a:custGeom>
            <a:avLst/>
            <a:gdLst/>
            <a:ahLst/>
            <a:cxnLst/>
            <a:rect l="l" t="t" r="r" b="b"/>
            <a:pathLst>
              <a:path w="304164" h="350519">
                <a:moveTo>
                  <a:pt x="137794" y="0"/>
                </a:moveTo>
                <a:lnTo>
                  <a:pt x="164719" y="0"/>
                </a:lnTo>
                <a:lnTo>
                  <a:pt x="303657" y="350265"/>
                </a:lnTo>
                <a:lnTo>
                  <a:pt x="235965" y="350265"/>
                </a:lnTo>
                <a:lnTo>
                  <a:pt x="210693"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451226"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710563"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1" y="54610"/>
                </a:lnTo>
                <a:lnTo>
                  <a:pt x="141406" y="56872"/>
                </a:lnTo>
                <a:lnTo>
                  <a:pt x="105973" y="74969"/>
                </a:lnTo>
                <a:lnTo>
                  <a:pt x="79164" y="110095"/>
                </a:lnTo>
                <a:lnTo>
                  <a:pt x="65361" y="155866"/>
                </a:lnTo>
                <a:lnTo>
                  <a:pt x="63626" y="182372"/>
                </a:lnTo>
                <a:lnTo>
                  <a:pt x="65224" y="208661"/>
                </a:lnTo>
                <a:lnTo>
                  <a:pt x="78039" y="252666"/>
                </a:lnTo>
                <a:lnTo>
                  <a:pt x="103116" y="284624"/>
                </a:lnTo>
                <a:lnTo>
                  <a:pt x="157480"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21792" y="1000125"/>
            <a:ext cx="302260" cy="357505"/>
          </a:xfrm>
          <a:custGeom>
            <a:avLst/>
            <a:gdLst/>
            <a:ahLst/>
            <a:cxnLst/>
            <a:rect l="l" t="t" r="r" b="b"/>
            <a:pathLst>
              <a:path w="302259" h="357505">
                <a:moveTo>
                  <a:pt x="148615" y="0"/>
                </a:moveTo>
                <a:lnTo>
                  <a:pt x="214368" y="11541"/>
                </a:lnTo>
                <a:lnTo>
                  <a:pt x="262547" y="46227"/>
                </a:lnTo>
                <a:lnTo>
                  <a:pt x="292093" y="101726"/>
                </a:lnTo>
                <a:lnTo>
                  <a:pt x="301942" y="175895"/>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842895" y="1000125"/>
            <a:ext cx="583945" cy="357504"/>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905632" y="1053719"/>
            <a:ext cx="176402" cy="250316"/>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3199257" y="1006221"/>
            <a:ext cx="227965" cy="346075"/>
          </a:xfrm>
          <a:custGeom>
            <a:avLst/>
            <a:gdLst/>
            <a:ahLst/>
            <a:cxnLst/>
            <a:rect l="l" t="t" r="r" b="b"/>
            <a:pathLst>
              <a:path w="227964" h="346075">
                <a:moveTo>
                  <a:pt x="0" y="0"/>
                </a:moveTo>
                <a:lnTo>
                  <a:pt x="227583" y="0"/>
                </a:lnTo>
                <a:lnTo>
                  <a:pt x="227583" y="54482"/>
                </a:lnTo>
                <a:lnTo>
                  <a:pt x="61341" y="54482"/>
                </a:lnTo>
                <a:lnTo>
                  <a:pt x="61341" y="135381"/>
                </a:lnTo>
                <a:lnTo>
                  <a:pt x="182753" y="135381"/>
                </a:lnTo>
                <a:lnTo>
                  <a:pt x="182753" y="187578"/>
                </a:lnTo>
                <a:lnTo>
                  <a:pt x="61341" y="187578"/>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2842895" y="1000125"/>
            <a:ext cx="302260" cy="357505"/>
          </a:xfrm>
          <a:custGeom>
            <a:avLst/>
            <a:gdLst/>
            <a:ahLst/>
            <a:cxnLst/>
            <a:rect l="l" t="t" r="r" b="b"/>
            <a:pathLst>
              <a:path w="302260" h="357505">
                <a:moveTo>
                  <a:pt x="148590" y="0"/>
                </a:moveTo>
                <a:lnTo>
                  <a:pt x="214312" y="11541"/>
                </a:lnTo>
                <a:lnTo>
                  <a:pt x="262509" y="46227"/>
                </a:lnTo>
                <a:lnTo>
                  <a:pt x="292052" y="101726"/>
                </a:lnTo>
                <a:lnTo>
                  <a:pt x="301879" y="175895"/>
                </a:lnTo>
                <a:lnTo>
                  <a:pt x="299307" y="215542"/>
                </a:lnTo>
                <a:lnTo>
                  <a:pt x="278733" y="281836"/>
                </a:lnTo>
                <a:lnTo>
                  <a:pt x="237992" y="329965"/>
                </a:lnTo>
                <a:lnTo>
                  <a:pt x="179560" y="354453"/>
                </a:lnTo>
                <a:lnTo>
                  <a:pt x="143891" y="357504"/>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9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3609466" y="1000252"/>
            <a:ext cx="2065147" cy="357377"/>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4527677" y="1057402"/>
            <a:ext cx="106934" cy="115315"/>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5471795" y="1057275"/>
            <a:ext cx="101853" cy="100584"/>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5081396"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7" y="296925"/>
                </a:lnTo>
                <a:lnTo>
                  <a:pt x="140708" y="295856"/>
                </a:lnTo>
                <a:lnTo>
                  <a:pt x="176783"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4750689" y="1006221"/>
            <a:ext cx="259715" cy="346075"/>
          </a:xfrm>
          <a:custGeom>
            <a:avLst/>
            <a:gdLst/>
            <a:ahLst/>
            <a:cxnLst/>
            <a:rect l="l" t="t" r="r" b="b"/>
            <a:pathLst>
              <a:path w="259714" h="346075">
                <a:moveTo>
                  <a:pt x="0" y="0"/>
                </a:moveTo>
                <a:lnTo>
                  <a:pt x="61340" y="0"/>
                </a:lnTo>
                <a:lnTo>
                  <a:pt x="61340" y="135381"/>
                </a:lnTo>
                <a:lnTo>
                  <a:pt x="198755" y="135381"/>
                </a:lnTo>
                <a:lnTo>
                  <a:pt x="198755" y="0"/>
                </a:lnTo>
                <a:lnTo>
                  <a:pt x="259461" y="0"/>
                </a:lnTo>
                <a:lnTo>
                  <a:pt x="259461" y="345566"/>
                </a:lnTo>
                <a:lnTo>
                  <a:pt x="198755" y="345566"/>
                </a:lnTo>
                <a:lnTo>
                  <a:pt x="198755" y="189864"/>
                </a:lnTo>
                <a:lnTo>
                  <a:pt x="61340" y="189864"/>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4200525" y="1006221"/>
            <a:ext cx="217804" cy="346075"/>
          </a:xfrm>
          <a:custGeom>
            <a:avLst/>
            <a:gdLst/>
            <a:ahLst/>
            <a:cxnLst/>
            <a:rect l="l" t="t" r="r" b="b"/>
            <a:pathLst>
              <a:path w="217804"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3872865"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8" y="296925"/>
                </a:lnTo>
                <a:lnTo>
                  <a:pt x="140708" y="295856"/>
                </a:lnTo>
                <a:lnTo>
                  <a:pt x="176784" y="279907"/>
                </a:lnTo>
                <a:lnTo>
                  <a:pt x="195325" y="233044"/>
                </a:lnTo>
                <a:lnTo>
                  <a:pt x="195325" y="0"/>
                </a:lnTo>
                <a:lnTo>
                  <a:pt x="256539" y="0"/>
                </a:lnTo>
                <a:lnTo>
                  <a:pt x="256539" y="237743"/>
                </a:lnTo>
                <a:lnTo>
                  <a:pt x="254321" y="262963"/>
                </a:lnTo>
                <a:lnTo>
                  <a:pt x="236501" y="304734"/>
                </a:lnTo>
                <a:lnTo>
                  <a:pt x="201467" y="334478"/>
                </a:lnTo>
                <a:lnTo>
                  <a:pt x="153791" y="349527"/>
                </a:lnTo>
                <a:lnTo>
                  <a:pt x="125475"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4467225" y="1003808"/>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3" y="222503"/>
                </a:lnTo>
                <a:lnTo>
                  <a:pt x="83486" y="222406"/>
                </a:lnTo>
                <a:lnTo>
                  <a:pt x="76962" y="222107"/>
                </a:lnTo>
                <a:lnTo>
                  <a:pt x="69580" y="221593"/>
                </a:lnTo>
                <a:lnTo>
                  <a:pt x="61340" y="220852"/>
                </a:lnTo>
                <a:lnTo>
                  <a:pt x="61340"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5409057" y="1002664"/>
            <a:ext cx="266065" cy="349250"/>
          </a:xfrm>
          <a:custGeom>
            <a:avLst/>
            <a:gdLst/>
            <a:ahLst/>
            <a:cxnLst/>
            <a:rect l="l" t="t" r="r" b="b"/>
            <a:pathLst>
              <a:path w="266064" h="349250">
                <a:moveTo>
                  <a:pt x="95757" y="0"/>
                </a:moveTo>
                <a:lnTo>
                  <a:pt x="153338" y="6359"/>
                </a:lnTo>
                <a:lnTo>
                  <a:pt x="194452" y="25447"/>
                </a:lnTo>
                <a:lnTo>
                  <a:pt x="219112" y="57275"/>
                </a:lnTo>
                <a:lnTo>
                  <a:pt x="227329" y="101854"/>
                </a:lnTo>
                <a:lnTo>
                  <a:pt x="226188" y="116855"/>
                </a:lnTo>
                <a:lnTo>
                  <a:pt x="209168" y="157861"/>
                </a:lnTo>
                <a:lnTo>
                  <a:pt x="176664" y="187328"/>
                </a:lnTo>
                <a:lnTo>
                  <a:pt x="163448"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27" name="object 27"/>
          <p:cNvSpPr/>
          <p:nvPr/>
        </p:nvSpPr>
        <p:spPr>
          <a:xfrm>
            <a:off x="3609466"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28" name="object 28"/>
          <p:cNvSpPr txBox="1"/>
          <p:nvPr/>
        </p:nvSpPr>
        <p:spPr>
          <a:xfrm>
            <a:off x="4258183" y="1622805"/>
            <a:ext cx="2815590" cy="452120"/>
          </a:xfrm>
          <a:prstGeom prst="rect">
            <a:avLst/>
          </a:prstGeom>
        </p:spPr>
        <p:txBody>
          <a:bodyPr vert="horz" wrap="square" lIns="0" tIns="12065" rIns="0" bIns="0" rtlCol="0">
            <a:spAutoFit/>
          </a:bodyPr>
          <a:lstStyle/>
          <a:p>
            <a:pPr marL="287020" indent="-274320">
              <a:lnSpc>
                <a:spcPct val="100000"/>
              </a:lnSpc>
              <a:spcBef>
                <a:spcPts val="95"/>
              </a:spcBef>
              <a:buClr>
                <a:srgbClr val="B03E9A"/>
              </a:buClr>
              <a:buSzPct val="73214"/>
              <a:buFont typeface="Wingdings 2"/>
              <a:buChar char=""/>
              <a:tabLst>
                <a:tab pos="287020" algn="l"/>
              </a:tabLst>
            </a:pPr>
            <a:r>
              <a:rPr sz="2800" spc="-20" dirty="0">
                <a:latin typeface="Trebuchet MS"/>
                <a:cs typeface="Trebuchet MS"/>
              </a:rPr>
              <a:t>Polythionic</a:t>
            </a:r>
            <a:r>
              <a:rPr sz="2800" spc="-40" dirty="0">
                <a:latin typeface="Trebuchet MS"/>
                <a:cs typeface="Trebuchet MS"/>
              </a:rPr>
              <a:t> </a:t>
            </a:r>
            <a:r>
              <a:rPr sz="2800" spc="-10" dirty="0">
                <a:latin typeface="Trebuchet MS"/>
                <a:cs typeface="Trebuchet MS"/>
              </a:rPr>
              <a:t>acid</a:t>
            </a:r>
            <a:endParaRPr sz="2800">
              <a:latin typeface="Trebuchet MS"/>
              <a:cs typeface="Trebuchet MS"/>
            </a:endParaRPr>
          </a:p>
        </p:txBody>
      </p:sp>
      <p:sp>
        <p:nvSpPr>
          <p:cNvPr id="29" name="object 29"/>
          <p:cNvSpPr txBox="1"/>
          <p:nvPr/>
        </p:nvSpPr>
        <p:spPr>
          <a:xfrm>
            <a:off x="535940" y="1622805"/>
            <a:ext cx="3202940" cy="452120"/>
          </a:xfrm>
          <a:prstGeom prst="rect">
            <a:avLst/>
          </a:prstGeom>
        </p:spPr>
        <p:txBody>
          <a:bodyPr vert="horz" wrap="square" lIns="0" tIns="12065" rIns="0" bIns="0" rtlCol="0">
            <a:spAutoFit/>
          </a:bodyPr>
          <a:lstStyle/>
          <a:p>
            <a:pPr marL="287020" indent="-274320">
              <a:lnSpc>
                <a:spcPct val="100000"/>
              </a:lnSpc>
              <a:spcBef>
                <a:spcPts val="95"/>
              </a:spcBef>
              <a:buClr>
                <a:srgbClr val="B03E9A"/>
              </a:buClr>
              <a:buSzPct val="73214"/>
              <a:buFont typeface="Wingdings 2"/>
              <a:buChar char=""/>
              <a:tabLst>
                <a:tab pos="287020" algn="l"/>
              </a:tabLst>
            </a:pPr>
            <a:r>
              <a:rPr sz="2800" spc="-5" dirty="0">
                <a:latin typeface="Trebuchet MS"/>
                <a:cs typeface="Trebuchet MS"/>
              </a:rPr>
              <a:t>Thiosulphuric</a:t>
            </a:r>
            <a:r>
              <a:rPr sz="2800" spc="-40" dirty="0">
                <a:latin typeface="Trebuchet MS"/>
                <a:cs typeface="Trebuchet MS"/>
              </a:rPr>
              <a:t> </a:t>
            </a:r>
            <a:r>
              <a:rPr sz="2800" spc="-10" dirty="0">
                <a:latin typeface="Trebuchet MS"/>
                <a:cs typeface="Trebuchet MS"/>
              </a:rPr>
              <a:t>acid</a:t>
            </a:r>
            <a:endParaRPr sz="2800">
              <a:latin typeface="Trebuchet MS"/>
              <a:cs typeface="Trebuchet MS"/>
            </a:endParaRPr>
          </a:p>
        </p:txBody>
      </p:sp>
      <p:sp>
        <p:nvSpPr>
          <p:cNvPr id="30" name="object 30"/>
          <p:cNvSpPr/>
          <p:nvPr/>
        </p:nvSpPr>
        <p:spPr>
          <a:xfrm>
            <a:off x="4572000" y="3096767"/>
            <a:ext cx="2645664" cy="1536191"/>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932180" y="2776330"/>
            <a:ext cx="2631440" cy="2295939"/>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615" y="499872"/>
            <a:ext cx="7560564" cy="5143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1792" y="1000125"/>
            <a:ext cx="4694351" cy="3575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86585" y="1057402"/>
            <a:ext cx="106933" cy="115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25715" y="1057275"/>
            <a:ext cx="101803" cy="10058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204861" y="1053719"/>
            <a:ext cx="176390" cy="25031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697095"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4404740" y="1006221"/>
            <a:ext cx="252095" cy="350520"/>
          </a:xfrm>
          <a:custGeom>
            <a:avLst/>
            <a:gdLst/>
            <a:ahLst/>
            <a:cxnLst/>
            <a:rect l="l" t="t" r="r" b="b"/>
            <a:pathLst>
              <a:path w="252095" h="350519">
                <a:moveTo>
                  <a:pt x="0" y="0"/>
                </a:moveTo>
                <a:lnTo>
                  <a:pt x="29463" y="0"/>
                </a:lnTo>
                <a:lnTo>
                  <a:pt x="192659" y="208533"/>
                </a:lnTo>
                <a:lnTo>
                  <a:pt x="192659" y="0"/>
                </a:lnTo>
                <a:lnTo>
                  <a:pt x="251587" y="0"/>
                </a:lnTo>
                <a:lnTo>
                  <a:pt x="251587" y="350265"/>
                </a:lnTo>
                <a:lnTo>
                  <a:pt x="226695"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4130421"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3740022" y="1006221"/>
            <a:ext cx="353060" cy="350520"/>
          </a:xfrm>
          <a:custGeom>
            <a:avLst/>
            <a:gdLst/>
            <a:ahLst/>
            <a:cxnLst/>
            <a:rect l="l" t="t" r="r" b="b"/>
            <a:pathLst>
              <a:path w="353060" h="350519">
                <a:moveTo>
                  <a:pt x="69596" y="0"/>
                </a:moveTo>
                <a:lnTo>
                  <a:pt x="102107" y="0"/>
                </a:lnTo>
                <a:lnTo>
                  <a:pt x="176911" y="232790"/>
                </a:lnTo>
                <a:lnTo>
                  <a:pt x="250062" y="0"/>
                </a:lnTo>
                <a:lnTo>
                  <a:pt x="282321" y="0"/>
                </a:lnTo>
                <a:lnTo>
                  <a:pt x="352932" y="345820"/>
                </a:lnTo>
                <a:lnTo>
                  <a:pt x="293497" y="345820"/>
                </a:lnTo>
                <a:lnTo>
                  <a:pt x="257555" y="159384"/>
                </a:lnTo>
                <a:lnTo>
                  <a:pt x="188087" y="350265"/>
                </a:lnTo>
                <a:lnTo>
                  <a:pt x="166115" y="350265"/>
                </a:lnTo>
                <a:lnTo>
                  <a:pt x="96519" y="159384"/>
                </a:lnTo>
                <a:lnTo>
                  <a:pt x="59181"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3496436"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3229736" y="1006221"/>
            <a:ext cx="217804" cy="346075"/>
          </a:xfrm>
          <a:custGeom>
            <a:avLst/>
            <a:gdLst/>
            <a:ahLst/>
            <a:cxnLst/>
            <a:rect l="l" t="t" r="r" b="b"/>
            <a:pathLst>
              <a:path w="217804" h="346075">
                <a:moveTo>
                  <a:pt x="0" y="0"/>
                </a:moveTo>
                <a:lnTo>
                  <a:pt x="61340" y="0"/>
                </a:lnTo>
                <a:lnTo>
                  <a:pt x="61340"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955417" y="1006221"/>
            <a:ext cx="220979" cy="346075"/>
          </a:xfrm>
          <a:custGeom>
            <a:avLst/>
            <a:gdLst/>
            <a:ahLst/>
            <a:cxnLst/>
            <a:rect l="l" t="t" r="r" b="b"/>
            <a:pathLst>
              <a:path w="220980"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498472" y="1006221"/>
            <a:ext cx="256540" cy="351790"/>
          </a:xfrm>
          <a:custGeom>
            <a:avLst/>
            <a:gdLst/>
            <a:ahLst/>
            <a:cxnLst/>
            <a:rect l="l" t="t" r="r" b="b"/>
            <a:pathLst>
              <a:path w="256539" h="351790">
                <a:moveTo>
                  <a:pt x="0" y="0"/>
                </a:moveTo>
                <a:lnTo>
                  <a:pt x="61340" y="0"/>
                </a:lnTo>
                <a:lnTo>
                  <a:pt x="61340" y="234187"/>
                </a:lnTo>
                <a:lnTo>
                  <a:pt x="62390" y="247451"/>
                </a:lnTo>
                <a:lnTo>
                  <a:pt x="87516" y="287174"/>
                </a:lnTo>
                <a:lnTo>
                  <a:pt x="124968" y="296925"/>
                </a:lnTo>
                <a:lnTo>
                  <a:pt x="140708" y="295856"/>
                </a:lnTo>
                <a:lnTo>
                  <a:pt x="176784" y="279907"/>
                </a:lnTo>
                <a:lnTo>
                  <a:pt x="195326" y="233044"/>
                </a:lnTo>
                <a:lnTo>
                  <a:pt x="195326" y="0"/>
                </a:lnTo>
                <a:lnTo>
                  <a:pt x="256540" y="0"/>
                </a:lnTo>
                <a:lnTo>
                  <a:pt x="256540" y="237743"/>
                </a:lnTo>
                <a:lnTo>
                  <a:pt x="254321" y="262963"/>
                </a:lnTo>
                <a:lnTo>
                  <a:pt x="236501" y="304734"/>
                </a:lnTo>
                <a:lnTo>
                  <a:pt x="201467" y="334478"/>
                </a:lnTo>
                <a:lnTo>
                  <a:pt x="153791" y="349527"/>
                </a:lnTo>
                <a:lnTo>
                  <a:pt x="125476" y="351408"/>
                </a:lnTo>
                <a:lnTo>
                  <a:pt x="97093" y="349573"/>
                </a:lnTo>
                <a:lnTo>
                  <a:pt x="50663" y="334853"/>
                </a:lnTo>
                <a:lnTo>
                  <a:pt x="18323" y="305605"/>
                </a:lnTo>
                <a:lnTo>
                  <a:pt x="2028" y="263401"/>
                </a:lnTo>
                <a:lnTo>
                  <a:pt x="0" y="237489"/>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525014" y="1004824"/>
            <a:ext cx="238760" cy="347345"/>
          </a:xfrm>
          <a:custGeom>
            <a:avLst/>
            <a:gdLst/>
            <a:ahLst/>
            <a:cxnLst/>
            <a:rect l="l" t="t" r="r" b="b"/>
            <a:pathLst>
              <a:path w="238760" h="347344">
                <a:moveTo>
                  <a:pt x="0" y="0"/>
                </a:moveTo>
                <a:lnTo>
                  <a:pt x="238252" y="0"/>
                </a:lnTo>
                <a:lnTo>
                  <a:pt x="238252" y="26162"/>
                </a:lnTo>
                <a:lnTo>
                  <a:pt x="207137" y="84836"/>
                </a:lnTo>
                <a:lnTo>
                  <a:pt x="199326" y="100050"/>
                </a:lnTo>
                <a:lnTo>
                  <a:pt x="174752" y="149860"/>
                </a:lnTo>
                <a:lnTo>
                  <a:pt x="158003" y="185404"/>
                </a:lnTo>
                <a:lnTo>
                  <a:pt x="141731" y="221614"/>
                </a:lnTo>
                <a:lnTo>
                  <a:pt x="126666" y="256857"/>
                </a:lnTo>
                <a:lnTo>
                  <a:pt x="107578" y="305244"/>
                </a:lnTo>
                <a:lnTo>
                  <a:pt x="93344" y="346963"/>
                </a:lnTo>
                <a:lnTo>
                  <a:pt x="26162" y="346963"/>
                </a:lnTo>
                <a:lnTo>
                  <a:pt x="40522" y="305985"/>
                </a:lnTo>
                <a:lnTo>
                  <a:pt x="57949" y="262043"/>
                </a:lnTo>
                <a:lnTo>
                  <a:pt x="78438" y="215138"/>
                </a:lnTo>
                <a:lnTo>
                  <a:pt x="101985" y="165269"/>
                </a:lnTo>
                <a:lnTo>
                  <a:pt x="128588" y="112437"/>
                </a:lnTo>
                <a:lnTo>
                  <a:pt x="158242" y="56641"/>
                </a:lnTo>
                <a:lnTo>
                  <a:pt x="0" y="56641"/>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2272157" y="1004824"/>
            <a:ext cx="132080" cy="347345"/>
          </a:xfrm>
          <a:custGeom>
            <a:avLst/>
            <a:gdLst/>
            <a:ahLst/>
            <a:cxnLst/>
            <a:rect l="l" t="t" r="r" b="b"/>
            <a:pathLst>
              <a:path w="132080" h="347344">
                <a:moveTo>
                  <a:pt x="107187" y="0"/>
                </a:moveTo>
                <a:lnTo>
                  <a:pt x="131699" y="0"/>
                </a:lnTo>
                <a:lnTo>
                  <a:pt x="131699" y="346963"/>
                </a:lnTo>
                <a:lnTo>
                  <a:pt x="70357" y="346963"/>
                </a:lnTo>
                <a:lnTo>
                  <a:pt x="70357" y="97916"/>
                </a:lnTo>
                <a:lnTo>
                  <a:pt x="0" y="140080"/>
                </a:lnTo>
                <a:lnTo>
                  <a:pt x="0" y="81152"/>
                </a:lnTo>
                <a:lnTo>
                  <a:pt x="32125" y="63793"/>
                </a:lnTo>
                <a:lnTo>
                  <a:pt x="60690" y="44481"/>
                </a:lnTo>
                <a:lnTo>
                  <a:pt x="85707" y="23217"/>
                </a:lnTo>
                <a:lnTo>
                  <a:pt x="107187"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1826132" y="1003808"/>
            <a:ext cx="229235" cy="347980"/>
          </a:xfrm>
          <a:custGeom>
            <a:avLst/>
            <a:gdLst/>
            <a:ahLst/>
            <a:cxnLst/>
            <a:rect l="l" t="t" r="r" b="b"/>
            <a:pathLst>
              <a:path w="229235" h="347980">
                <a:moveTo>
                  <a:pt x="71628" y="0"/>
                </a:moveTo>
                <a:lnTo>
                  <a:pt x="109825" y="1571"/>
                </a:lnTo>
                <a:lnTo>
                  <a:pt x="169693" y="14144"/>
                </a:lnTo>
                <a:lnTo>
                  <a:pt x="207964" y="39481"/>
                </a:lnTo>
                <a:lnTo>
                  <a:pt x="226875" y="78724"/>
                </a:lnTo>
                <a:lnTo>
                  <a:pt x="229235" y="103631"/>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8"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862914" y="1002664"/>
            <a:ext cx="266065" cy="349250"/>
          </a:xfrm>
          <a:custGeom>
            <a:avLst/>
            <a:gdLst/>
            <a:ahLst/>
            <a:cxnLst/>
            <a:rect l="l" t="t" r="r" b="b"/>
            <a:pathLst>
              <a:path w="266065" h="349250">
                <a:moveTo>
                  <a:pt x="95770" y="0"/>
                </a:moveTo>
                <a:lnTo>
                  <a:pt x="153361" y="6359"/>
                </a:lnTo>
                <a:lnTo>
                  <a:pt x="194497" y="25447"/>
                </a:lnTo>
                <a:lnTo>
                  <a:pt x="219178" y="57275"/>
                </a:lnTo>
                <a:lnTo>
                  <a:pt x="227406" y="101854"/>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6"/>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5006975" y="100025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5"/>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21792" y="1000252"/>
            <a:ext cx="287020" cy="357505"/>
          </a:xfrm>
          <a:custGeom>
            <a:avLst/>
            <a:gdLst/>
            <a:ahLst/>
            <a:cxnLst/>
            <a:rect l="l" t="t" r="r" b="b"/>
            <a:pathLst>
              <a:path w="287020" h="357505">
                <a:moveTo>
                  <a:pt x="175031" y="0"/>
                </a:moveTo>
                <a:lnTo>
                  <a:pt x="202393" y="2139"/>
                </a:lnTo>
                <a:lnTo>
                  <a:pt x="227634" y="8540"/>
                </a:lnTo>
                <a:lnTo>
                  <a:pt x="250751" y="19180"/>
                </a:lnTo>
                <a:lnTo>
                  <a:pt x="271741" y="34036"/>
                </a:lnTo>
                <a:lnTo>
                  <a:pt x="246037" y="83312"/>
                </a:lnTo>
                <a:lnTo>
                  <a:pt x="239871" y="78476"/>
                </a:lnTo>
                <a:lnTo>
                  <a:pt x="232233" y="73675"/>
                </a:lnTo>
                <a:lnTo>
                  <a:pt x="191487" y="56991"/>
                </a:lnTo>
                <a:lnTo>
                  <a:pt x="173621" y="54610"/>
                </a:lnTo>
                <a:lnTo>
                  <a:pt x="149485" y="56757"/>
                </a:lnTo>
                <a:lnTo>
                  <a:pt x="109265" y="74005"/>
                </a:lnTo>
                <a:lnTo>
                  <a:pt x="80278" y="107870"/>
                </a:lnTo>
                <a:lnTo>
                  <a:pt x="65533" y="154162"/>
                </a:lnTo>
                <a:lnTo>
                  <a:pt x="63690" y="181737"/>
                </a:lnTo>
                <a:lnTo>
                  <a:pt x="65495" y="207902"/>
                </a:lnTo>
                <a:lnTo>
                  <a:pt x="79940" y="251995"/>
                </a:lnTo>
                <a:lnTo>
                  <a:pt x="108337" y="284356"/>
                </a:lnTo>
                <a:lnTo>
                  <a:pt x="147675" y="300843"/>
                </a:lnTo>
                <a:lnTo>
                  <a:pt x="171259" y="302895"/>
                </a:lnTo>
                <a:lnTo>
                  <a:pt x="186930" y="301775"/>
                </a:lnTo>
                <a:lnTo>
                  <a:pt x="225272" y="284988"/>
                </a:lnTo>
                <a:lnTo>
                  <a:pt x="225272" y="217043"/>
                </a:lnTo>
                <a:lnTo>
                  <a:pt x="177393" y="217043"/>
                </a:lnTo>
                <a:lnTo>
                  <a:pt x="177393" y="164719"/>
                </a:lnTo>
                <a:lnTo>
                  <a:pt x="286613" y="164719"/>
                </a:lnTo>
                <a:lnTo>
                  <a:pt x="286613" y="319405"/>
                </a:lnTo>
                <a:lnTo>
                  <a:pt x="246601" y="341872"/>
                </a:lnTo>
                <a:lnTo>
                  <a:pt x="195641" y="354885"/>
                </a:lnTo>
                <a:lnTo>
                  <a:pt x="161353" y="357377"/>
                </a:lnTo>
                <a:lnTo>
                  <a:pt x="126122" y="354349"/>
                </a:lnTo>
                <a:lnTo>
                  <a:pt x="67209" y="330053"/>
                </a:lnTo>
                <a:lnTo>
                  <a:pt x="24479" y="282402"/>
                </a:lnTo>
                <a:lnTo>
                  <a:pt x="2719" y="218064"/>
                </a:lnTo>
                <a:lnTo>
                  <a:pt x="0" y="180086"/>
                </a:lnTo>
                <a:lnTo>
                  <a:pt x="2962" y="141960"/>
                </a:lnTo>
                <a:lnTo>
                  <a:pt x="26665" y="76948"/>
                </a:lnTo>
                <a:lnTo>
                  <a:pt x="73166" y="28182"/>
                </a:lnTo>
                <a:lnTo>
                  <a:pt x="136979" y="3139"/>
                </a:lnTo>
                <a:lnTo>
                  <a:pt x="175031"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1142060" y="1000125"/>
            <a:ext cx="302260" cy="357505"/>
          </a:xfrm>
          <a:custGeom>
            <a:avLst/>
            <a:gdLst/>
            <a:ahLst/>
            <a:cxnLst/>
            <a:rect l="l" t="t" r="r" b="b"/>
            <a:pathLst>
              <a:path w="302259" h="357505">
                <a:moveTo>
                  <a:pt x="148640" y="0"/>
                </a:moveTo>
                <a:lnTo>
                  <a:pt x="214363" y="11541"/>
                </a:lnTo>
                <a:lnTo>
                  <a:pt x="262559" y="46227"/>
                </a:lnTo>
                <a:lnTo>
                  <a:pt x="292103" y="101726"/>
                </a:lnTo>
                <a:lnTo>
                  <a:pt x="301929" y="175895"/>
                </a:lnTo>
                <a:lnTo>
                  <a:pt x="299358" y="215542"/>
                </a:lnTo>
                <a:lnTo>
                  <a:pt x="278784" y="281836"/>
                </a:lnTo>
                <a:lnTo>
                  <a:pt x="238042" y="329965"/>
                </a:lnTo>
                <a:lnTo>
                  <a:pt x="179610" y="354453"/>
                </a:lnTo>
                <a:lnTo>
                  <a:pt x="143941" y="357504"/>
                </a:lnTo>
                <a:lnTo>
                  <a:pt x="111146" y="354478"/>
                </a:lnTo>
                <a:lnTo>
                  <a:pt x="57756" y="330233"/>
                </a:lnTo>
                <a:lnTo>
                  <a:pt x="20895" y="282461"/>
                </a:lnTo>
                <a:lnTo>
                  <a:pt x="2321" y="215925"/>
                </a:lnTo>
                <a:lnTo>
                  <a:pt x="0" y="175895"/>
                </a:lnTo>
                <a:lnTo>
                  <a:pt x="2528" y="140440"/>
                </a:lnTo>
                <a:lnTo>
                  <a:pt x="22754" y="78007"/>
                </a:lnTo>
                <a:lnTo>
                  <a:pt x="62383" y="28717"/>
                </a:lnTo>
                <a:lnTo>
                  <a:pt x="116476" y="3190"/>
                </a:lnTo>
                <a:lnTo>
                  <a:pt x="148640" y="0"/>
                </a:lnTo>
                <a:close/>
              </a:path>
            </a:pathLst>
          </a:custGeom>
          <a:ln w="3175">
            <a:solidFill>
              <a:srgbClr val="58134A"/>
            </a:solidFill>
          </a:ln>
        </p:spPr>
        <p:txBody>
          <a:bodyPr wrap="square" lIns="0" tIns="0" rIns="0" bIns="0" rtlCol="0"/>
          <a:lstStyle/>
          <a:p>
            <a:endParaRPr/>
          </a:p>
        </p:txBody>
      </p:sp>
      <p:sp>
        <p:nvSpPr>
          <p:cNvPr id="21" name="object 21"/>
          <p:cNvSpPr txBox="1"/>
          <p:nvPr/>
        </p:nvSpPr>
        <p:spPr>
          <a:xfrm>
            <a:off x="510540" y="2104770"/>
            <a:ext cx="6586855" cy="2007870"/>
          </a:xfrm>
          <a:prstGeom prst="rect">
            <a:avLst/>
          </a:prstGeom>
        </p:spPr>
        <p:txBody>
          <a:bodyPr vert="horz" wrap="square" lIns="0" tIns="13335" rIns="0" bIns="0" rtlCol="0">
            <a:spAutoFit/>
          </a:bodyPr>
          <a:lstStyle/>
          <a:p>
            <a:pPr marL="311785" marR="30480" indent="-274320">
              <a:lnSpc>
                <a:spcPct val="100000"/>
              </a:lnSpc>
              <a:spcBef>
                <a:spcPts val="105"/>
              </a:spcBef>
              <a:buClr>
                <a:srgbClr val="B03E9A"/>
              </a:buClr>
              <a:buSzPct val="73076"/>
              <a:buFont typeface="Wingdings 2"/>
              <a:buChar char=""/>
              <a:tabLst>
                <a:tab pos="312420" algn="l"/>
              </a:tabLst>
            </a:pPr>
            <a:r>
              <a:rPr sz="2600" b="1" dirty="0">
                <a:latin typeface="Trebuchet MS"/>
                <a:cs typeface="Trebuchet MS"/>
              </a:rPr>
              <a:t>The halogen family: Group 17</a:t>
            </a:r>
            <a:r>
              <a:rPr sz="2600" b="1" spc="-70" dirty="0">
                <a:latin typeface="Trebuchet MS"/>
                <a:cs typeface="Trebuchet MS"/>
              </a:rPr>
              <a:t> </a:t>
            </a:r>
            <a:r>
              <a:rPr sz="2600" b="1" spc="-5" dirty="0">
                <a:latin typeface="Trebuchet MS"/>
                <a:cs typeface="Trebuchet MS"/>
              </a:rPr>
              <a:t>elements,  </a:t>
            </a:r>
            <a:r>
              <a:rPr sz="2600" b="1" dirty="0">
                <a:latin typeface="Trebuchet MS"/>
                <a:cs typeface="Trebuchet MS"/>
              </a:rPr>
              <a:t>fluorine (F), </a:t>
            </a:r>
            <a:r>
              <a:rPr sz="2600" b="1" spc="-5" dirty="0">
                <a:latin typeface="Trebuchet MS"/>
                <a:cs typeface="Trebuchet MS"/>
              </a:rPr>
              <a:t>chlorine (Cl), bromine (Br),  iodine (I) </a:t>
            </a:r>
            <a:r>
              <a:rPr sz="2600" b="1" dirty="0">
                <a:latin typeface="Trebuchet MS"/>
                <a:cs typeface="Trebuchet MS"/>
              </a:rPr>
              <a:t>and astatine </a:t>
            </a:r>
            <a:r>
              <a:rPr sz="2600" b="1" spc="-5" dirty="0">
                <a:latin typeface="Trebuchet MS"/>
                <a:cs typeface="Trebuchet MS"/>
              </a:rPr>
              <a:t>(At), </a:t>
            </a:r>
            <a:r>
              <a:rPr sz="2600" b="1" dirty="0">
                <a:latin typeface="Trebuchet MS"/>
                <a:cs typeface="Trebuchet MS"/>
              </a:rPr>
              <a:t>belong </a:t>
            </a:r>
            <a:r>
              <a:rPr sz="2600" b="1" spc="-5" dirty="0">
                <a:latin typeface="Trebuchet MS"/>
                <a:cs typeface="Trebuchet MS"/>
              </a:rPr>
              <a:t>to  </a:t>
            </a:r>
            <a:r>
              <a:rPr sz="2600" b="1" dirty="0">
                <a:latin typeface="Trebuchet MS"/>
                <a:cs typeface="Trebuchet MS"/>
              </a:rPr>
              <a:t>halogen </a:t>
            </a:r>
            <a:r>
              <a:rPr sz="2600" b="1" spc="-40" dirty="0">
                <a:latin typeface="Trebuchet MS"/>
                <a:cs typeface="Trebuchet MS"/>
              </a:rPr>
              <a:t>family. </a:t>
            </a:r>
            <a:r>
              <a:rPr sz="2600" b="1" dirty="0">
                <a:latin typeface="Trebuchet MS"/>
                <a:cs typeface="Trebuchet MS"/>
              </a:rPr>
              <a:t>Their </a:t>
            </a:r>
            <a:r>
              <a:rPr sz="2600" b="1" spc="-10" dirty="0">
                <a:latin typeface="Trebuchet MS"/>
                <a:cs typeface="Trebuchet MS"/>
              </a:rPr>
              <a:t>general </a:t>
            </a:r>
            <a:r>
              <a:rPr sz="2600" b="1" dirty="0">
                <a:latin typeface="Trebuchet MS"/>
                <a:cs typeface="Trebuchet MS"/>
              </a:rPr>
              <a:t>electronic  </a:t>
            </a:r>
            <a:r>
              <a:rPr sz="2600" b="1" spc="-5" dirty="0">
                <a:latin typeface="Trebuchet MS"/>
                <a:cs typeface="Trebuchet MS"/>
              </a:rPr>
              <a:t>configuration is</a:t>
            </a:r>
            <a:r>
              <a:rPr sz="2600" b="1" spc="-35" dirty="0">
                <a:latin typeface="Trebuchet MS"/>
                <a:cs typeface="Trebuchet MS"/>
              </a:rPr>
              <a:t> </a:t>
            </a:r>
            <a:r>
              <a:rPr sz="2600" b="1" dirty="0">
                <a:latin typeface="Trebuchet MS"/>
                <a:cs typeface="Trebuchet MS"/>
              </a:rPr>
              <a:t>ns</a:t>
            </a:r>
            <a:r>
              <a:rPr sz="2550" b="1" baseline="26143" dirty="0">
                <a:latin typeface="Trebuchet MS"/>
                <a:cs typeface="Trebuchet MS"/>
              </a:rPr>
              <a:t>2</a:t>
            </a:r>
            <a:r>
              <a:rPr sz="2600" b="1" dirty="0">
                <a:latin typeface="Trebuchet MS"/>
                <a:cs typeface="Trebuchet MS"/>
              </a:rPr>
              <a:t>np</a:t>
            </a:r>
            <a:r>
              <a:rPr sz="2550" b="1" baseline="26143" dirty="0">
                <a:latin typeface="Trebuchet MS"/>
                <a:cs typeface="Trebuchet MS"/>
              </a:rPr>
              <a:t>5</a:t>
            </a:r>
            <a:r>
              <a:rPr sz="2600" b="1" dirty="0">
                <a:latin typeface="Trebuchet MS"/>
                <a:cs typeface="Trebuchet MS"/>
              </a:rPr>
              <a:t>.</a:t>
            </a:r>
            <a:endParaRPr sz="260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DE6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7382</Words>
  <Application>Microsoft Office PowerPoint</Application>
  <PresentationFormat>On-screen Show (4:3)</PresentationFormat>
  <Paragraphs>735</Paragraphs>
  <Slides>138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138</vt:i4>
      </vt:variant>
    </vt:vector>
  </HeadingPairs>
  <TitlesOfParts>
    <vt:vector size="145" baseType="lpstr">
      <vt:lpstr>Arial</vt:lpstr>
      <vt:lpstr>Calibri</vt:lpstr>
      <vt:lpstr>Cambria Math</vt:lpstr>
      <vt:lpstr>Times New Roman</vt:lpstr>
      <vt:lpstr>Trebuchet MS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halogens 3Cl2(g) + 8NH3(g) → 6NH4Cl(s) + N2(g).</vt:lpstr>
      <vt:lpstr>PowerPoint Presentation</vt:lpstr>
      <vt:lpstr>PowerPoint Presentation</vt:lpstr>
      <vt:lpstr>PowerPoint Presentation</vt:lpstr>
      <vt:lpstr>PowerPoint Presentation</vt:lpstr>
      <vt:lpstr>PowerPoint Presentation</vt:lpstr>
      <vt:lpstr>1] dilute 3 Cu + 8 HNO3 → 3 Cu (NO3)2 + 2 NO + 4 H2O</vt:lpstr>
      <vt:lpstr>C6H6 + 2HNO3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a.Hypophorphorous H3PO2  b.Orthophosphorous H3PO3</vt:lpstr>
      <vt:lpstr>pyrophosphorous acid H4P2O5  Pyrophosphoric acid H4P207</vt:lpstr>
      <vt:lpstr>Hypophosphoric  H4P2O6</vt:lpstr>
      <vt:lpstr>PowerPoint Presentation</vt:lpstr>
      <vt:lpstr>PowerPoint Presentation</vt:lpstr>
      <vt:lpstr>PowerPoint Presentation</vt:lpstr>
      <vt:lpstr>PowerPoint Presentation</vt:lpstr>
      <vt:lpstr>PowerPoint Presentation</vt:lpstr>
      <vt:lpstr>Reaction with air:</vt:lpstr>
      <vt:lpstr>with non - metals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 + 2 H2SO4(conc.) → CuSO4 + SO2 + 2H2O  3S + 2H2SO4(conc.) → 3SO2 + 2H2O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Due to high electronegativity and small size, fluorine forms  only one oxoacid, HOF known as fluoric (I) acid or  hypofluorous acid. The other halogens form several oxoacids.  Most of them cannot be isolated in pure state. They are  stable only in aqueous solutions or in the form of their salts.</vt:lpstr>
      <vt:lpstr>PowerPoint Presentation</vt:lpstr>
      <vt:lpstr>PowerPoint Presentation</vt:lpstr>
      <vt:lpstr>All the noble gases except radon occur in the  atmosphere. Their atmospheric abundance in dry  air is ~ 1% by volume of which argon is the major  constituent.</vt:lpstr>
      <vt:lpstr>All noble gases have general electronic configuration ns2np6  except helium which has 1s2 . Many of the properties of noble gases including their  inactive nature are ascribed to their closed shell 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Lenovo</cp:lastModifiedBy>
  <cp:revision>1</cp:revision>
  <dcterms:created xsi:type="dcterms:W3CDTF">2020-10-30T05:07:53Z</dcterms:created>
  <dcterms:modified xsi:type="dcterms:W3CDTF">2020-10-30T05:09:29Z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2016-11-07T00:00:00Z</vt:filetime>
  </property>
  <property fmtid="{D5CDD505-2E9C-101B-9397-08002B2CF9AE}" pid="3" name="Creator">
    <vt:lpwstr>Microsoft® PowerPoint® 2013</vt:lpwstr>
  </property>
  <property fmtid="{D5CDD505-2E9C-101B-9397-08002B2CF9AE}" pid="4" name="LastSaved">
    <vt:filetime>2020-10-30T00:00:00Z</vt:filetime>
  </property>
</Properties>
</file>